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1" r:id="rId16"/>
    <p:sldId id="273" r:id="rId17"/>
    <p:sldId id="272" r:id="rId18"/>
    <p:sldId id="280" r:id="rId19"/>
    <p:sldId id="270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0A4773-E2A2-472C-8627-48310DC34A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618192B-6C8C-438F-A6BB-26884C16FB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4773-E2A2-472C-8627-48310DC34A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192B-6C8C-438F-A6BB-26884C16F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4773-E2A2-472C-8627-48310DC34A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192B-6C8C-438F-A6BB-26884C16F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0A4773-E2A2-472C-8627-48310DC34A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18192B-6C8C-438F-A6BB-26884C16FB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0A4773-E2A2-472C-8627-48310DC34A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18192B-6C8C-438F-A6BB-26884C16FB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4773-E2A2-472C-8627-48310DC34A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192B-6C8C-438F-A6BB-26884C16FB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4773-E2A2-472C-8627-48310DC34A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192B-6C8C-438F-A6BB-26884C16FB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0A4773-E2A2-472C-8627-48310DC34A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18192B-6C8C-438F-A6BB-26884C16FB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4773-E2A2-472C-8627-48310DC34A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192B-6C8C-438F-A6BB-26884C16F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0A4773-E2A2-472C-8627-48310DC34A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18192B-6C8C-438F-A6BB-26884C16FB4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0A4773-E2A2-472C-8627-48310DC34A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18192B-6C8C-438F-A6BB-26884C16FB4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0A4773-E2A2-472C-8627-48310DC34A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18192B-6C8C-438F-A6BB-26884C16FB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a/url?sa=i&amp;rct=j&amp;q=&amp;esrc=s&amp;frm=1&amp;source=images&amp;cd=&amp;cad=rja&amp;uact=8&amp;docid=9S3J5mAWVDEJ7M&amp;tbnid=4TyowvAwqTQR-M:&amp;ved=0CAUQjRw&amp;url=http://www.ludegeneration.co.uk/electrical-lights/swap-94-analogue-dash-for-digital-96-t11302.html&amp;ei=WrdZU638F4aK0AWm2IC4BQ&amp;bvm=bv.65397613,d.d2k&amp;psig=AFQjCNGESGxpUEeANaJvovnDGjasB37J3A&amp;ust=139847485680299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a/url?sa=i&amp;rct=j&amp;q=&amp;esrc=s&amp;frm=1&amp;source=images&amp;cd=&amp;cad=rja&amp;uact=8&amp;docid=BKaxfNnXPxlSFM&amp;tbnid=GgOnEU7Rd9OFEM:&amp;ved=0CAUQjRw&amp;url=http://www.magnet.fsu.edu/education/tutorials/pioneers/volta.html&amp;ei=_r5ZU-C9LKSm0QWgq4D4DQ&amp;bvm=bv.65397613,d.aWc&amp;psig=AFQjCNH5nmKRsZVcL7KqzKR0KoLj6sIvDg&amp;ust=139847691810327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docid=XE1iHS_eEZQBGM&amp;tbnid=4L3VacNfz-g4YM:&amp;ved=0CAUQjRw&amp;url=http://www.alessandrovolta.info/life_and_works_8.html&amp;ei=XcBZU6rVD-Xb0QW1toC4Cg&amp;psig=AFQjCNFRlgHrOVqOo07iH1neOAPaz51gpQ&amp;ust=1398477092538937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Electric Potential (Voltage)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050"/>
            <a:ext cx="6172200" cy="971550"/>
          </a:xfrm>
        </p:spPr>
        <p:txBody>
          <a:bodyPr/>
          <a:lstStyle/>
          <a:p>
            <a:r>
              <a:rPr lang="en-US" dirty="0" smtClean="0"/>
              <a:t>Electrochemical Cells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2928937" cy="480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9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2438400"/>
          </a:xfrm>
        </p:spPr>
        <p:txBody>
          <a:bodyPr/>
          <a:lstStyle/>
          <a:p>
            <a:r>
              <a:rPr lang="en-US" dirty="0" smtClean="0"/>
              <a:t>Imagine a world where everything that used electricity had to be plugged in. </a:t>
            </a:r>
          </a:p>
          <a:p>
            <a:r>
              <a:rPr lang="en-US" dirty="0" smtClean="0"/>
              <a:t>Flashlights, hearing aids, cell phones and other portable devices would be tethered to electrical outlets, rendering them awkward and cumbersome. </a:t>
            </a:r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7714"/>
            <a:ext cx="5410200" cy="36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r>
              <a:rPr lang="en-US" dirty="0"/>
              <a:t>Cars couldn't be started with the simple turn of a key. Wires would be strung everywhere, creating a safety hazard and an unsightly mess.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Thankfully</a:t>
            </a:r>
            <a:r>
              <a:rPr lang="en-US" dirty="0"/>
              <a:t>, </a:t>
            </a:r>
            <a:r>
              <a:rPr lang="en-US" u="sng" dirty="0"/>
              <a:t>batteries</a:t>
            </a:r>
            <a:r>
              <a:rPr lang="en-US" dirty="0"/>
              <a:t> provide us with a mobile source of power that makes many modern conveniences possible.</a:t>
            </a:r>
          </a:p>
          <a:p>
            <a:endParaRPr lang="en-US" dirty="0"/>
          </a:p>
        </p:txBody>
      </p:sp>
      <p:pic>
        <p:nvPicPr>
          <p:cNvPr id="6146" name="Picture 2" descr="http://makeameme.org/media/created/wires-wires-everywhe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715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Cells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two types of primary cells: the </a:t>
            </a:r>
            <a:r>
              <a:rPr lang="en-US" b="1" dirty="0" smtClean="0"/>
              <a:t>primary wet cell</a:t>
            </a:r>
            <a:r>
              <a:rPr lang="en-US" dirty="0" smtClean="0"/>
              <a:t>(voltaic cell) and the </a:t>
            </a:r>
            <a:r>
              <a:rPr lang="en-US" b="1" dirty="0" smtClean="0"/>
              <a:t>primary dry cell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a primary cell, chemical reactions use up some of the materials in the cell until they are depleted or what we call discharged.  </a:t>
            </a:r>
          </a:p>
          <a:p>
            <a:r>
              <a:rPr lang="en-US" dirty="0" smtClean="0"/>
              <a:t>These cells cannot be recharged.</a:t>
            </a:r>
            <a:endParaRPr lang="en-US" dirty="0"/>
          </a:p>
        </p:txBody>
      </p:sp>
      <p:pic>
        <p:nvPicPr>
          <p:cNvPr id="8194" name="Picture 2" descr="http://images.tutorvista.com/content/static-electric-current/dry-cell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87" y="4167187"/>
            <a:ext cx="3512513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Wet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1799 an Italian scientist</a:t>
            </a:r>
            <a:r>
              <a:rPr lang="en-US" dirty="0"/>
              <a:t>, Alessandro </a:t>
            </a:r>
            <a:r>
              <a:rPr lang="en-US" dirty="0" smtClean="0"/>
              <a:t>Volta, created </a:t>
            </a:r>
            <a:r>
              <a:rPr lang="en-US" dirty="0"/>
              <a:t>a simple battery from metal plates and brine-soaked </a:t>
            </a:r>
            <a:r>
              <a:rPr lang="en-US" dirty="0" smtClean="0"/>
              <a:t>paper.  This was the first wet cell.</a:t>
            </a:r>
          </a:p>
          <a:p>
            <a:endParaRPr lang="en-US" dirty="0" smtClean="0"/>
          </a:p>
          <a:p>
            <a:r>
              <a:rPr lang="en-US" dirty="0" smtClean="0"/>
              <a:t>The metal plates, usually zinc or copper, are called </a:t>
            </a:r>
            <a:r>
              <a:rPr lang="en-US" b="1" dirty="0" smtClean="0"/>
              <a:t>electrodes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liquid in in the cell is called an electrolyte.  </a:t>
            </a:r>
            <a:r>
              <a:rPr lang="en-US" b="1" dirty="0" smtClean="0"/>
              <a:t>Electrolytes</a:t>
            </a:r>
            <a:r>
              <a:rPr lang="en-US" dirty="0" smtClean="0"/>
              <a:t> are any liquids that conducts an electric current. </a:t>
            </a:r>
            <a:endParaRPr lang="en-US" dirty="0"/>
          </a:p>
        </p:txBody>
      </p:sp>
      <p:sp>
        <p:nvSpPr>
          <p:cNvPr id="4" name="AutoShape 2" descr="data:image/jpeg;base64,/9j/4AAQSkZJRgABAQAAAQABAAD/2wCEAAkGBxMSEhQUEhQVFhUWFxkaFxgWFxgXGBUXHBgYGBkcFxwYHSggGBwlHRoXIjEhJSktLi4uFx8zODMsNygtLisBCgoKBQUFDgUFDisZExkrKysrKysrKysrKysrKysrKysrKysrKysrKysrKysrKysrKysrKysrKysrKysrKysrK//AABEIAPUAmgMBIgACEQEDEQH/xAAcAAABBQEBAQAAAAAAAAAAAAAAAwQFBgcCAQj/xABDEAACAQIEAwUFBgQDBgcAAAABAhEAAwQSITEFQVEGEyJhcSMygZGhBxRCUrHwYnLB0TOy8SQ0Q4KSohUXVIPC0uH/xAAUAQEAAAAAAAAAAAAAAAAAAAAA/8QAFBEBAAAAAAAAAAAAAAAAAAAAAP/aAAwDAQACEQMRAD8A3GiiigKKKKAorlmAEnQDmaqvFO0b3CUw2i7G6f8A4Dn60E7xPi9mwJuuATsu7H0A1NV/Edqrz6WLIUfnun9FX+pqJt4VQSxlnO7tqx+NLE0HdzGYp/exBHlbRVH1k0ke+/8AU3/+of2rqa8mgLeKxS+7iXPk6qw/pT3D9p8Sn+LaS6PzWzlb/paQfnTEmvJoLbwvj9i+YVofmj+Fvkd/hUrWcX8Mr+8NRseY9DUhw3j93Dwt6btr8/8AxEH8X5h570F3opLDYhbih0YMp2I2pWgKKKKAooooCiiigK5dwoJJAA1JPIV1VN7R8S79zZQ+yQ+0IPvt+X0HOgR4xxM4o5VJFgfA3T5/w/rSCiNBQBRQE0VGcQ4yluQviYchtPQnYGo+7aN+GZ2VIlvwx5DX01+lBYSK8NVA4QgrlvXQQDBEspYSTMgHmANYprxS7iHI3Ig7OysCADIywPnQXea9qhW+0+ItHKYdI0YghgI0kCQ2oOsing7eWwBmSGEhtSADpoNOczQXIV7NRvCOM2sSs2m15qdGX1BqQFB7gMU+Fcvbk2yZe3+rL0P61esDjEvIr2zKn9wfOqMDRw7HnB3Mw/wXPtF/Ifzj+tBoNFcWrgYAgyCJB6iu6AooooCiiuXYAEnQDU+lBCdquKG0gS3/AIt2Qv8ACObfCqxYtBFCjYfXzPnXpxJv3XvnZvDbHRBt896UNAVC8exRICWmJbMMwTVgOY01FKdpMcbVhik528KxvP8ApUNwXJbRixksdp35iY1Ek60HmG4MrSHXxFoAOuUDUidQToaf3jZw+ZFUzoQpM5T5gbAxPwpHFY9wFBAUNoMmmQ5SwHTkfjGutOFwX3hLiznuKM6GRnI3IBAnQ6j1oGZ4qCAxyOitHhBJE6gTPMbE6aU+vLNssM0c9BsTGbyI0mqxwLEW+8vWsSr2kuyqFkYd0591pIg+MT8an8NhMVaBS5Ze5bYHx23BWNBKxqSYBg8zQNHsB0vqxPhMzlAYoVBB02hlJ+NMsL2cQzK84E6coX41YMDw24hW4sMjLqp/FOkNOoPl19aXfAFMzD3QUOXc6GSB16Cgzy7gr+DYXrLEQDMjwwASZ5nXSrn2W7SfeZS4AlwRpPvaSdOR12pfFW1NuWXMAuUA7eIkmfSfpWecdtPh73eqxVvfgDVZ0A03JUa0GvivWUEEHY71FdnOLrirC3BvswmYYb1K0Eh2O4ibbnC3Dpq1knmvNfhVxrNOIW2gOmly2cyeo3HxEir5wPiS4iyl1fxDUdDzHzoH9FFFAVXe2mLItLZU+K8cum4Qauflp8asVUbiV/vsXcb8NoC2vru5+cD4UCKrAAGwr2uiK4NBWu0oLugB0tmYG8xJPSAIppZutOiZlBk/gCmYP4iSTpsBvTPH4gd+4HjYkkMJ0/KrDmDP0p5cvhG8UqGK5SqkgkSoPMRmBPxFA54nF+ylxTlYENbLEMM0gEExDA8p61zgMLfzq4buSkiWZMuh5HeNT19aVxmL9n7MB0YCByGgkED57dZqHwahrhBUhwAVVgHkfiIUxmH8I6GgvWDd7gK3GS8uhUwCQdd9NRT60mVQq6Aada8wF8vbRmVVYjlsPTyiD8aVc+XLltQNrr7xy/cU0dtyY/qKdXSu5IEfKm14jTkeu4IoIzEYdYaARO+8A849ZPzqqdqeFI9o5pLAkyD7pkAR5RH1q7XmEaCSTp/p6VU+1YNtGYR4tABMfSgR+y+yES+BsGHTXTUmKvQrOvs6xtu1du2Wbx3YcaQPd1An41oooOhS3Y/FdziXw5Phu+0TyP4gP1pFaZcXJt93fX3rLhvVTo30NBptFI4S+HRXGzAGlqBDHYkW7budlUk/ATVG4XbItKW95pZv5m1P61Ye2lz/AGfIN7jqnwJ1+gNRmWgQYUiwpywpFhQZNedrWKNs5R428RDaAQRPwmp3A8Ry3chQw06qSRIOog6CRFNu2WDsXL5d3uoIGZraZltgGA93opJ5bgGkbAa0VsXcqXUBa26kst5CdwY50D+/jCWJVlEyWEa+HcrqJEDUCSMuxp9wjBRdDEkhAGB0HvZpB21BB15gioCyMxglkLQCUBIEHQwZG2m3Or5ZsplCqBl0HPbz86B4/ELdtZLoMvLMOXlzqNs/aBYJjLcbeCLL5QehI0qN41iLdt0t2LC3MRd0TMPCg/E9wnZRM+cVAcSbBZct3F4m9cMlfuysLMiFIt5RDANpOtBeMN2zwGIWC6o3NW8Px1GorixftpbuF2GXNCyRB8l61mPC8C5drFpu9DMMwuHJetLMGVbdYOtbBhUyYYJkDm0up0GomgqvEuOWcMga6YJkBdRB8xv9OdVfH9qWvDKuFuwdT7No/hy8ttfhURxazbxeOuviLvd20gHKCWmBCqCNST5cqWxF21hwzYW7ipt+8l5c1sicpGh6k6g70EZfu+1w7KSXy+LQKxZWMSN10BmtswVzNbVpmQP0rJeIWjcxNpkBOULn8LArJkEqNTvrWtYAyiyuUxtQOAKL9kOjKdmBFdAV2KCS+z3GF8KEb3rTFD8Dp9Iq0VQ+xt3u8biLXJwHHyg1fKCr9rHm/hk6Z3PwAUf5qbmu+Mtmxv8AJZH/AHMf/qK5IoEmpFhS7UkwoKtewtpWvi97rIM28wpaIA33WPOaq/ZKw2JkHP8Ad1LpZZtHW2QIG2sETr1qx9suHPczZSQHTLmHJtiPImEI9DUdwR7lpVs3LLKW2Kjw3PDlbKQYB0Ghg0DKxnt94udmtqwhiIzicpCiBqND4avXArge0CpLCBqRr571n/bDD5DaJ7wLO6xrp+saaDzq09hceGsLsAZmNpnWDzA2oJ08LtMlzwKWfwuxWZXkrTuuu1R9zspZzd4bMQUORbuW0xSChIKlo0EgGDzqeV9ZB35HnToX0O6AnyHP40FT4dwq5dxBuMiJaViWyD3zowBY6tqBNWXC/wCJB0DSD5zTu5DJLEKo6aUyv4hC8qwJWNuXqeVBnPGv9i4gLmRXW7Nu4riRlMw3lAJ1rntDaNhRawtq3luqqTL3HVJ0CkkhV35ab1L/AGrcJdwlxAZ0YQJ8S6wY6ioq7x1fuysxmU0bmZHP60DnsZwtS74kFs4Y2oMZcgC7cxrOvnV0UVW+wNmMGrRHeO79dCYH6VZRQdLXYFcrXYoI1H7viOGf84ZD+taTWYdoTlfDP+W8v10rTLbSAfIUFRxZnG4g9Ftj6E/1romuL/8AveK9bf8AkFKEUCbUi1LkUkwoGfEADbbMJEaiq5x61dwZXusxtv7uYgw+vuk7ToIO1WPGD3Adi4n50w7QWRiLVxF8TrJCn5nT5fKgoTcXu37os4m09tYEErDB1GrTswOxAqxcFtLYUWk1y7TudtTO00j2Z7QWyUs4sKUYx7SIB2GY/hYddJkc6m+IcGAOfDklV99NC6DyG7L5igTTiJB1Os6bDWNtOVTHDrs6k6nluBUPw4C4TJBIkbCdOo3FSOKbu7TMBJAMT1oE7t+5iMUbaOUt2VkkAFWutMSDyA5Uzs43EWkS2cHdusuruvd5TB38TCZ8qecNxFuzFoNN1zmJ5seZ9Kk3vRbLFlUkHLmIUZo5SaCsdpu11i5hoZgh0JViAyxyidTWfW1bEW7dtI9rcMAiSFY5tPgasfbHhuH75XZUFw2gbi5kkEfiaNht8647M2l+8YMZSsJcczsI8KbdZ06xQaFhbARFRdlAA+GlKxXorqKAr0UV7QQva8+xU/luIf8AuArQsJf8Cfyj9Kzvtn/urH+JP861eMC/s7f8i/oKCIxGmMxP/tn/ALY/pShrniQy467/ABWrZ+RcUGgDSbV3Nck0DG/bLXF0kL+p/wDyqXjMY9vEmNIJ8Ws76c9hr6zrVqfGZLTXHO7yPQEqPlVd7X4QOq37ahgQJ1MD+LT9aCvcRHjZzlhgC0bbzG/WfrUvwbi9y2y5bgdZCiWHglgPCwEsuuxmoJbTFSoZWOY6TJJO0fuK6koCVHiEMANQSDsBrO0GJigvnGOIhsXYQKA3cszsBAJLqqiRodmOtOrzi4jLPKNue9QHH+7a9YvWzAIlByy3FVgB5Bg2nrXP397QUPENz/e+1BJYTgVhld7y53cnxKxRrY5ZGUjKRvUXxHhuEIFtkv4iWGbPduAFY5ywA16VYOFYq266mJmRqJmnd/DYVVJKKSRqSSdPnQY9xrhtvvWFu2qpzzO7sYI0zXD009KsnDgUtPibkWhdyoucgLbsLoPMsx1AG8iozjuHF+8LFkZVZgZkZBbH+IzclAAnWpp8F/4hdtJJGEsgxG7qgE3GHIswCqOlBYOx3GWxKPKsBbaFZ9GdeRYfhPl0irEKa8Pwa2lhREmT6/vSndB7FArwV7QQXbT/AHUjq6f5hV3wK+zt/wAi/oKovbNvZW1/NdQfWtGwlnwJ/KP0FBBdpxlxdlvz2nX4qVI/U0nNO+26Qti5+S6AfRhl/tURcxcGFBY9By9aB07AbmKa3LhYHLoOvM+k02vTo1wMY5DYfDnTW/xdImDAPz8h50DDjL5sGShEqxVhvyO8+tQ/CeKDujZdmKMMsgRkOp57jQn0p42IAa5lBNu4DnEazsCJ8vnAqrYtTaBRTmnUMDBI2Op2P76QCl6yASffG067mQNvr5V2WMgKQVHWJ6QepnX0ima4li2UTlHUwRBMQekfsc18wBGbwmV1U/5pidP2aCXw6i7hkiND3JVpUZS2a2wfe2Qc2vppFJYvE38OxTFWbgXZXy5wB5d3IGh3MU1wCMWu2WMm5bDqIjVD4tI5r+laXwjiHe4e04cnMsN4c2o8M6DTbagye/xHLPdZjvCkjeOfP4U8XB42+NFZVMHvXlUVdojQuTrt860TFd3BLXkt/A5iZGwIn6VB8YxgRGYlitsT3t4RoBOi8/LSgqN3g2a/bw2HzlSua/ddiC8HbUQFEHQb86v3Z+wqggBdYKxoe6EhM3Ulhcb5VV+BZhaNy68Ndl7jsQO6sCSTH4dNBG5NNsP2iKX7l20ZByhbf4RaUAKM3OBJ05saDTKKZcN4ml8HKYYe8vMf3HnTyg6mvJryg0Ff7RHPiMJbHO5J+FatbWAB5Csswad9xa0vK0sn1NatQRParBd9hLyDfISPUaj6iqNYxvslZVMFQQcpy6jyNacRWS3wcFcvpobVu5JRtMiMcwZD011B6UDj72xHvTsRtEc/h/pNR2ItTIYydYO2+mvSlsUwBm309PSJ6z++bd7qkQdDpEjaeR8qCv47E3EbLI57a6CNjyMc/MRUdabMwLatqdgCB56AMJP0qw8UtZkhYldtTy5SI1/fU1U8Q4zQJJHIz4vdGjaayDpPKgctixmKsMp/MdQddNRp15fOnVgrAMEKOiyAf1/pTTBWEykIpXcsXMidToNT865sgIfDm8R93XUbnTrQOGvNacXl3tlWnUyATmDTJgqSIq29n8UqPesiCAxZQdiraiJ5a1SreOLDIySCQQx5CN9xpv8AWpvs1bw94hmkXlUCVcFWUSAHQyrjSOtBabt4gEjuUifEI+e1UDthjTcuBFzMWILkmJiIAWIVfrrVzbhDFlayGEKGRxkOa65lgykR3agBIiYYkbU1xWBIcI4VH8OYtrbJMwebDfTkKCp8b4mcq2EIIWM5B0ZgPd00yKNupJPSmuDIjQnL4QN4GsTHQbRvz2qS7S9kLmGaQS9nXM/5T7wzbZd9GGhBqFGJIbLJ0gxlaToNY5xAG2xoJXgvFWw9/QkmSsawRv8Ay/smrxhO2mHMC7Npuc+IdBqNgazYl7hYudo3A1kxHkYO42kUnjdGSVEAnYEQeQPPYfSg2+zeVwGVgynYgyDXrNFY/wBn+L3cHclDNqZuLJggjkG2I8q0binF0OEa9bMhlhfU6fA0Dv7NLPe4rE4g7TlB8hpWl1VPs24b3ODQkeJ9T8atdAVmv2q8PZHtYhB4XHc3RrBBMoTHQz860qo7tBwsYnD3LLfiXQ9G5H50GL9nOId4O7bVkCwxDAkEE6yJOXp589qkb1mQeZgxy01joN+vz5VU8TfbC3RcKwysbdwHkwEAmTEefQ+tW3CY4XNRudxHPSOp11+HyoK6+KuW5VgCTsTsJEaDlqNfpFRmIuKzTqNZ/wCYR10iTuP0irTxvh0yQASBpOXUTGnKYB+XTat3R4tgYzAEmDOkT+96BO1fiSQQCQNNZ/t0mub6nWDGnMyQeg+XKh7U5csagiI/rz6fKu7pKgTBbqNSukxHSgRxhUhQVAgb+KBzE+UfrSPDrws3LVzT34MAAEN4duR2+EV5iLrgggahdRvJj8I5R6c64u3mYZm5ldQBAOYGWnaB8yTQaizkA3EY54VSM2hIECfyjUbU7GFbEIe8ui3oAslTmaZDAsZWYIiTpTfhV5cjPct3LiqQ4KsBlgSQ+Vhpudd6c4q8t+c5RbYQsyZfG1tQCYMkEGSuhkUDy1hbiWsl5lAICw0XF18WUZozAa7gfGs27e8HNq4rqAA4kZZkHN4subUrEGNdJqXx3Gbt17bhSLKGFtggrbAWIMnxNG55HSkO3ls3cLauqQIcAAr7iOpVZGozSsadKCnYYTJCiCNmnbYkknadxypR8LmtsuoBEgEyC2pAOsxtFNS5QDaWB8MyJkSR5Rv6122pBk68+kn3Wjy5+nWg5wjjKVE+GB45gGY8ydB51Y+zll711MKvud5mI31knQjSNqg8bdyldAQxiRpB1+eh+YrVfsh4H72IceQ/vQadhLARFUbAAUtRRQFFFFBk/wBrHZ7I/wB5RfBcGW7/AAt+Fo6kafKs44HjnCiAxW2ShIUmApb34ESd55V9LcRwKX7b2rglXEEVht9LnCbl2xdZsmYuh1GZS28jSRzmgXw3Flu+64IEzMiNRuSPL5jXrTDiWGM5khgWlp2OuhBO2op3d4kl0DMgI18QGVgZ0Ph1kdPOi5dCwNdJjNB5RuJnbY0EJlBiDB3ERoRrsdOmvnR92gdY1DA7xMyd+mlGIidhoTqASdwJ9d+WtelZnTwgchBgDpppqf3pQIYjUCR41M6eHMs7ac/7edM+JMywNSNyNcvPr5k07uW5mQcsAcxMCYE7GCByqMxqzqZC5QMzQQRMnTkf1ig03sLcz2Q/eZCVIZWWSDyyKBE9JqS7S4u2LRwqEi44XvCAMyIx1zQNzqAo61TuwOJNsObcFlKd2CSv+Icua4ojMigTFWu1bFplZgHLMbhCh8zjMpcjKNWDREnYUFRs2AlzKVgBipgxBHiBUc1bTTrU1xGwbvDr1sTIVriKsAnLDDLPQ6weppxxrDJccsbZVX0ObcDVkkzodDpXeAtSWsO2p9wjSCR4SCPKR/zUGU4RHuAOighT56kxty1ipG7wu4ikgqOoDgkrMGRHLT5U/wANGGc2cuWC0ATBjNG9cWscwuksoIOfLpr4mBG/KKBHgvDruJxC2YkBtdBqwMTptpX0bwTh64eyltRED61Tvsz7M90vf3Fh3kgdAa0CgKKKKAooooCoLtXwBcXagQLi6oxEweh6g1O0UHz7xLEXFulHsd3eQESPd1OhEbz1/vUY9/vM6sdCIA0Xw7kSecyZjp0itt7adkLeOSR4Ly+640PoeorFMXw+7hbzWr4NuSTJJKt/Ly1PL9dqBq95o8OY5YBIYTJ0nptG5+dObLBwcoKkEHxEmdveHznT60zvLlLc2Oq8mJE7zpp/ahLsd2VOwBgiByGsHfTfXfYUD+4TmEbcpMyddjtl/cUxv2CCQoIDN+ISNANAZp/adXzSIO+olQddIEEbkyNP6+Ys6DMPOOgK6TpqRQIcB4t91uF1UFW8LKTlKgQfBAjX5elXvh/an7wFGHRkDEhTccgkgCdLZktAOk6xWakaDXds0yII0BMnfaI86kezPh+8KCRlAuhjl8BEAMToQAwG3Wg0rhOLGID2riFZAKvJOYxtDeJXBnT1ptjg1uMwBNs5RAYsVGVpYjQAZv1priCnci7c9nDMT7XISbctCACZILN6x1pE9sEtgoFa8GtgZmJ7xnac+Y7GJA+FBEds+Dp98R7rN3WQXIBOmYnQEagTM1M9gOyb4m794vybanwBvyg+Eegpz2e7M3cfdW/iVy2wAAvUDb9a1TC4dbahUAAGwFApbQKAAIArqiigKKKKAooooCiiigKiuPcAsYtCl5AehjUVK0UGIdpvs9xFjMbXtbRB0JkjpHmN+tUpibXhdYI5FQhy9Aenl9K+oyKiOK9mcNiB7S0pPWNaD50sXs3i0zTq2b3V6a+U+vM8qeYXGzExI0B8gZEyNIPP68q1HiH2T4dp7tis1E/+T5B8N7T1NBQsUQREyfFqJ0UyCdTAHLXTnTfg3EDYxCMMxWcraB/ZMcrSDo0ROuulafh/smWfHcnr51YeGfZ3hLUErnPnQZy6YjGXfYJIzSGgqByXT+WAesCrv2X+z1bZFzEQzzMQAAfQaVeMLgrdsQihR5CnFBxbthRAEAdK7oooCiiigKKKKAooooCiiigbcTxq2LNy8+iW0Z29FBJ/Ss14P2wxbYZxduf7Qt/CNPdZPYYi4isgDKM2U94maOms1puLwqXUZLqK6MIZXUMrDoQdCKSxHDLNxs1y1bdoUZmRWMK2dRJEwG8Q6HWgpi9vLzW7txMLmAPs/EQY742mDhlEsIzQkzqNxSafaIxbDTbtC1cyC5dzXMqObzWWWO7zKQV/GoBJiRvUzxSzhbeIFgYOy7Ym3du34tW5uJaywG09oxdxAbT3qrtziE4VMVa4bgkexeeylq9lFy2RdC2ksm3bYB2cjQEAE786B0v2hsWvKtlHytZFsq7hXF3EthhJdAdCsyAR0nctuNdusSMPeFu3at3rdrEszF5UGzc7oGyGX2jTDQwHIc5pziOJ4Wzie5GBw5YWnu4h0t24F+2ovi2sLNxwfHJGkodzo57K38LjsPmxWGwQfvHi0EkqzorNmW/bRhcbMZgEEEGTNAJ2wvlmUWbUDELhUd7hGa6UW4zOAsKmVhEEktpoNac43tDdfhy4y0O7Nu4GvLowNq3eyXwpI1XKHYNpoAahr3aNGw2Inh9lB997l7V5VIJ7m1c7y8tpXzPBCwob3V1gaP8A/wAfut91srg7AsYq0FW21wE+K0zNNtEK9wuisSfxaA8wQsdr7+VnUI4vPirljvW7pEw2HypGZVJZnaWBP4WnlFNsN2yxL4u2FKCxcxAUrd8LJb+4/eCsqp1nMZO5AGgOi2F4lntIuLwWCOGt4u3hk7v2ltWJ7vNbW5bAAW4Qh0GzdNbq/B8OxzNYsls4uSbaE94q5VeY94KAA24AighexXahsd32ZFXuzbylC5V1uWw6kZ1VufMCd6tFM+H8KsWJ7izatTv3dtUnc65QJ3PzNPKAooooCiiigKKKKAooooCiiigheJ4QffMLeB1Au2iI0ZXVX+YNsfM10nZuwAohoXEHEAFv+KSWk+QJkD0oooG/EOxeCvXu+ewveEOCy+Fm7xcjEka5o2bcUrwvsphbGuTvXzi4Ll/21wOFVAVd5KwqgCIryig8v9lMO2c+0VnvnEZ0cqy3TbFolCNgUER5nrSGD7FYezet3rT30NtEtqq3nCd2ghUK7Mu5g8yTRRQcY7gVtUwmGSRbGJF0zqWKM1/U+dwAk+vWrMKKKD2iiigKKKKAoooo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401763"/>
            <a:ext cx="18383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355600"/>
            <a:ext cx="14668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9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r>
              <a:rPr lang="en-US" dirty="0" smtClean="0"/>
              <a:t>In a typical wet cell the zinc electrode reacts with the electrolyte(sulfuric acid) and the chemical energy released separates the electrons from the zinc atoms and they rest on the plate, or </a:t>
            </a:r>
            <a:r>
              <a:rPr lang="en-US" b="1" dirty="0" smtClean="0"/>
              <a:t>negative terminal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copper plate also reacts and releases its positive charges from the copper atoms and they collect on the copper plate, or </a:t>
            </a:r>
            <a:r>
              <a:rPr lang="en-US" b="1" dirty="0" smtClean="0"/>
              <a:t>positive terminal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These charges remain static until they are connected to a closed </a:t>
            </a:r>
            <a:r>
              <a:rPr lang="en-US" dirty="0"/>
              <a:t>e</a:t>
            </a:r>
            <a:r>
              <a:rPr lang="en-US" dirty="0" smtClean="0"/>
              <a:t>lectric circuit.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47850"/>
            <a:ext cx="597680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 Wet cell</a:t>
            </a:r>
            <a:endParaRPr lang="en-US" dirty="0"/>
          </a:p>
        </p:txBody>
      </p:sp>
      <p:pic>
        <p:nvPicPr>
          <p:cNvPr id="10242" name="Picture 2" descr="http://www.alessandrovolta.info/images/pila_alessandro_volta.JPG?495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5814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0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Dry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Dry cells are very similar to wet cells but instead of a liquid the electrolyte is a moist paste.</a:t>
            </a:r>
          </a:p>
          <a:p>
            <a:endParaRPr lang="en-US" dirty="0" smtClean="0"/>
          </a:p>
          <a:p>
            <a:r>
              <a:rPr lang="en-US" dirty="0" smtClean="0"/>
              <a:t>When most of the negative electrode has been used up the electrons stop flowing and the cell is discharged.</a:t>
            </a:r>
          </a:p>
          <a:p>
            <a:endParaRPr lang="en-US" dirty="0"/>
          </a:p>
          <a:p>
            <a:r>
              <a:rPr lang="en-US" dirty="0" smtClean="0"/>
              <a:t>A group of cells make up a battery.</a:t>
            </a:r>
          </a:p>
        </p:txBody>
      </p:sp>
    </p:spTree>
    <p:extLst>
      <p:ext uri="{BB962C8B-B14F-4D97-AF65-F5344CB8AC3E}">
        <p14:creationId xmlns:p14="http://schemas.microsoft.com/office/powerpoint/2010/main" val="42033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7735149" cy="606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2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650481" cy="4267200"/>
          </a:xfrm>
        </p:spPr>
      </p:pic>
    </p:spTree>
    <p:extLst>
      <p:ext uri="{BB962C8B-B14F-4D97-AF65-F5344CB8AC3E}">
        <p14:creationId xmlns:p14="http://schemas.microsoft.com/office/powerpoint/2010/main" val="12243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35814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en-US" dirty="0" smtClean="0"/>
              <a:t>Why is it safe to touch a 1.5 volt battery at both ends but it is not safe to stick a metal object into a 120 volt outlet?</a:t>
            </a:r>
          </a:p>
          <a:p>
            <a:pPr>
              <a:buFont typeface="Arial" charset="0"/>
              <a:buChar char="•"/>
            </a:pPr>
            <a:endParaRPr lang="en-US" altLang="en-US" dirty="0" smtClean="0"/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In both cases, you are </a:t>
            </a:r>
            <a:r>
              <a:rPr lang="en-US" altLang="en-US" b="1" u="sng" dirty="0" smtClean="0"/>
              <a:t>completing a circuit</a:t>
            </a:r>
            <a:r>
              <a:rPr lang="en-US" altLang="en-US" dirty="0" smtClean="0"/>
              <a:t>. But in the case of the 1.5 volt battery, </a:t>
            </a:r>
            <a:r>
              <a:rPr lang="en-US" altLang="en-US" b="1" u="sng" dirty="0" smtClean="0"/>
              <a:t>the amount of energy </a:t>
            </a:r>
            <a:r>
              <a:rPr lang="en-US" altLang="en-US" dirty="0" smtClean="0"/>
              <a:t>each electron has is much </a:t>
            </a:r>
            <a:r>
              <a:rPr lang="en-US" altLang="en-US" b="1" u="sng" dirty="0" smtClean="0"/>
              <a:t>less</a:t>
            </a:r>
            <a:r>
              <a:rPr lang="en-US" altLang="en-US" dirty="0" smtClean="0"/>
              <a:t> than that of the electrons leaving the outlet. </a:t>
            </a:r>
          </a:p>
          <a:p>
            <a:endParaRPr lang="en-US" dirty="0"/>
          </a:p>
        </p:txBody>
      </p:sp>
      <p:pic>
        <p:nvPicPr>
          <p:cNvPr id="1026" name="Picture 2" descr="http://images3.wikia.nocookie.net/__cb20070319212034/uncyclopedia/images/2/2c/Electricity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922776"/>
            <a:ext cx="3009900" cy="259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4267200"/>
            <a:ext cx="396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/>
              <a:t>The amount of </a:t>
            </a:r>
            <a:r>
              <a:rPr lang="en-US" altLang="en-US" sz="2400" b="1" u="sng" dirty="0" smtClean="0"/>
              <a:t>potential energy </a:t>
            </a:r>
            <a:r>
              <a:rPr lang="en-US" altLang="en-US" sz="2400" dirty="0" smtClean="0"/>
              <a:t>is higher in the 120 volt outlet.  About 80 times higher!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28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257295" cy="4332713"/>
          </a:xfrm>
        </p:spPr>
      </p:pic>
    </p:spTree>
    <p:extLst>
      <p:ext uri="{BB962C8B-B14F-4D97-AF65-F5344CB8AC3E}">
        <p14:creationId xmlns:p14="http://schemas.microsoft.com/office/powerpoint/2010/main" val="7380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6861720" cy="4215888"/>
          </a:xfrm>
        </p:spPr>
      </p:pic>
    </p:spTree>
    <p:extLst>
      <p:ext uri="{BB962C8B-B14F-4D97-AF65-F5344CB8AC3E}">
        <p14:creationId xmlns:p14="http://schemas.microsoft.com/office/powerpoint/2010/main" val="2395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1913"/>
            <a:ext cx="7467600" cy="5158539"/>
          </a:xfrm>
        </p:spPr>
      </p:pic>
    </p:spTree>
    <p:extLst>
      <p:ext uri="{BB962C8B-B14F-4D97-AF65-F5344CB8AC3E}">
        <p14:creationId xmlns:p14="http://schemas.microsoft.com/office/powerpoint/2010/main" val="16217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7848600" cy="5380919"/>
          </a:xfrm>
        </p:spPr>
      </p:pic>
    </p:spTree>
    <p:extLst>
      <p:ext uri="{BB962C8B-B14F-4D97-AF65-F5344CB8AC3E}">
        <p14:creationId xmlns:p14="http://schemas.microsoft.com/office/powerpoint/2010/main" val="20207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369012" cy="5140714"/>
          </a:xfrm>
        </p:spPr>
      </p:pic>
    </p:spTree>
    <p:extLst>
      <p:ext uri="{BB962C8B-B14F-4D97-AF65-F5344CB8AC3E}">
        <p14:creationId xmlns:p14="http://schemas.microsoft.com/office/powerpoint/2010/main" val="1655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dirty="0" smtClean="0"/>
              <a:t>Secondary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2971800"/>
          </a:xfrm>
        </p:spPr>
        <p:txBody>
          <a:bodyPr/>
          <a:lstStyle/>
          <a:p>
            <a:r>
              <a:rPr lang="en-US" dirty="0" smtClean="0"/>
              <a:t>Unlike a single-use, disposable primary cell, a secondary cell can be recharged after it has been discharged, or used up.</a:t>
            </a:r>
          </a:p>
          <a:p>
            <a:r>
              <a:rPr lang="en-US" dirty="0" smtClean="0"/>
              <a:t>It’s called a secondary cell because it has two chemical reactions, one to discharge the energy and one reaction to recharge it to its original state.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3768725" cy="250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4419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 batteries are good examples of secondary cells.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60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Tackle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you text book, pages 306-307 to answer questions: 2ab, 3, 4,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Potential Electric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686412" cy="487375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altLang="en-US" dirty="0"/>
              <a:t>The potential energy of a power source is very important to consider</a:t>
            </a:r>
            <a:r>
              <a:rPr lang="en-US" altLang="en-US" dirty="0" smtClean="0"/>
              <a:t>. The potential energy is the energy stored that can be released.</a:t>
            </a:r>
            <a:endParaRPr lang="en-US" altLang="en-US" dirty="0"/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en-US" altLang="en-US" dirty="0"/>
              <a:t>The greater the potential energy of  a power source, the greater the force applied to the </a:t>
            </a:r>
            <a:r>
              <a:rPr lang="en-US" altLang="en-US" b="1" u="sng" dirty="0"/>
              <a:t>electrical load</a:t>
            </a:r>
            <a:r>
              <a:rPr lang="en-US" altLang="en-US" dirty="0"/>
              <a:t> in the circuit.</a:t>
            </a:r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en-US" altLang="en-US" dirty="0"/>
              <a:t>This is why a 1.5 volt battery will not light a 60 watt bulb.  The electrons leaving the battery do not have </a:t>
            </a:r>
            <a:r>
              <a:rPr lang="en-US" altLang="en-US" b="1" u="sng" dirty="0"/>
              <a:t>enough energy </a:t>
            </a:r>
            <a:r>
              <a:rPr lang="en-US" altLang="en-US" dirty="0"/>
              <a:t>to create light.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20003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5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Model of Electric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075" y="1039504"/>
            <a:ext cx="7467600" cy="1371600"/>
          </a:xfrm>
        </p:spPr>
        <p:txBody>
          <a:bodyPr/>
          <a:lstStyle/>
          <a:p>
            <a:r>
              <a:rPr lang="en-US" dirty="0" smtClean="0"/>
              <a:t>When thinking about a what happens in a circuit it is sometimes easier to compare it to a water wheel.</a:t>
            </a:r>
            <a:endParaRPr lang="en-US" dirty="0"/>
          </a:p>
        </p:txBody>
      </p:sp>
      <p:pic>
        <p:nvPicPr>
          <p:cNvPr id="2050" name="Picture 2" descr="http://www.shine7.com/audio/tutorial/pu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23956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71800" y="3800527"/>
            <a:ext cx="551934" cy="10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Electric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r>
              <a:rPr lang="en-US" dirty="0" smtClean="0"/>
              <a:t>As water falls onto the water wheel from above it has gravitational potential energy that turns the wheel.</a:t>
            </a:r>
          </a:p>
          <a:p>
            <a:r>
              <a:rPr lang="en-US" dirty="0" smtClean="0"/>
              <a:t>Batteries (dry cells) also have this potential energy to move wheel.  The flow of water is similar to the flow of electric charges from the dry cell.</a:t>
            </a:r>
          </a:p>
          <a:p>
            <a:r>
              <a:rPr lang="en-US" dirty="0" smtClean="0"/>
              <a:t>With the water wheel, the higher the water falls from the greater the potential energy, just like the higher the voltage of a dry cell the greater the potential energy.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7261943" cy="3962399"/>
          </a:xfrm>
        </p:spPr>
      </p:pic>
    </p:spTree>
    <p:extLst>
      <p:ext uri="{BB962C8B-B14F-4D97-AF65-F5344CB8AC3E}">
        <p14:creationId xmlns:p14="http://schemas.microsoft.com/office/powerpoint/2010/main" val="40927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for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Cells (what we often call batteries) always have potential energy, even if they are not connected to a circuit, the stationary electrons at the negative end of the terminal have electric potential energy right from when they are made.</a:t>
            </a:r>
          </a:p>
          <a:p>
            <a:endParaRPr lang="en-US" dirty="0"/>
          </a:p>
          <a:p>
            <a:r>
              <a:rPr lang="en-US" dirty="0" smtClean="0"/>
              <a:t>These stationary electrons are ready to be released when they are connected to a circuit.  When that connection is made the electrons flow from the negative end to the positive end of a cell.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275" y="836485"/>
            <a:ext cx="7467600" cy="487375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/>
              <a:t>The energy each electron has is called the </a:t>
            </a:r>
            <a:r>
              <a:rPr lang="en-US" altLang="en-US" b="1" dirty="0"/>
              <a:t>electric potential</a:t>
            </a:r>
            <a:r>
              <a:rPr lang="en-US" altLang="en-US" dirty="0"/>
              <a:t> of the electron.</a:t>
            </a:r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en-US" altLang="en-US" dirty="0"/>
              <a:t>Electric potential is commonly called </a:t>
            </a:r>
            <a:r>
              <a:rPr lang="en-US" altLang="en-US" b="1" dirty="0"/>
              <a:t>voltage</a:t>
            </a:r>
            <a:r>
              <a:rPr lang="en-US" altLang="en-US" dirty="0"/>
              <a:t>.</a:t>
            </a:r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en-US" altLang="en-US" dirty="0"/>
              <a:t>The common unit of measurement of electric potential is the </a:t>
            </a:r>
            <a:r>
              <a:rPr lang="en-US" altLang="en-US" b="1" dirty="0"/>
              <a:t>volt</a:t>
            </a:r>
            <a:r>
              <a:rPr lang="en-US" altLang="en-US" dirty="0" smtClean="0"/>
              <a:t>. The </a:t>
            </a:r>
            <a:r>
              <a:rPr lang="en-US" altLang="en-US" dirty="0"/>
              <a:t>symbol of the volt is </a:t>
            </a:r>
            <a:r>
              <a:rPr lang="en-US" altLang="en-US" b="1" dirty="0"/>
              <a:t>V.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BhITEhMSFhQWGBsZGBgXFhwYFxwcGxoYFhkYFxgaHSggGBomIB8cITEhJSkrLi4vGB8zODMsNygtLi4BCgoKDg0OGxAQGzAmICYsLi8tLCwsNywsKzEwLCw0MjIsLCw3LCwsLDQ0LCw0LCwsLCwsLCwvNDQsLCwsLCwsLP/AABEIAPEA0QMBEQACEQEDEQH/xAAcAAEAAgIDAQAAAAAAAAAAAAAABwgFBgIDBAH/xABHEAABAwIDAwkFBgQDBgcAAAABAAIDBBEFBiEHEjETFCIyQVFhcZEXVIGC0SNCUpOx0mJykqEVM6IINnOywfAWJzRDY4Ph/8QAGwEBAAIDAQEAAAAAAAAAAAAAAAQGAwUHAgH/xAA2EQACAQIBBwoHAQADAQAAAAAAAQIDBBEFEhQhMUFRBhMWU2FxkaHB4SIygZKx0fBCFVLxM//aAAwDAQACEQMRAD8AnFAEAQBAEAQBAEAQBAEBwlkDYyT2KPdXMLajKrPYv7A9Ri5PBGjZ1zxDQwNdUOeXP6kcYu424mxIAA7yfJUaEr/LFR5ssIrtwiuzVtf9qJjzKSPHkvaJT107mQmSOVovycgAJHaW2JBH90rW2UMkYVIy+HseK7mn/duIUoVdRIdNNvxX9Vcsm30b2gqq1PY1wf8AbCJUhmSwO1TzwEAQBAEAQBAEAQBAEAQBAEAQBAEAQBAEAQBAEBhscr2sic57g2OMFz3HgABck+QVG5Q3sriurSlrwe7fLh9PziTKEM2OcyqOc8wurswSVDrhp6MbT91g6o8+0+JKteTrKNnbxpLbvfF7/bsI1SedLE8GDYm+mxWKeI2fG4OHce8HwIuD4EqRc0IXFKVKexrA8xk4vFFrsp47HUYdFURn7OVoNu1p4Fp8Wm4PkqLkyvPJl86FX5W8Hw7Jf25k2pFVIYo2hdAIIQBAEAQBAEAQBAEAQBAEAQBAEAQBAEAQBAEB0Vc+5CT29i1mVr9Wdu5/6eqPf7GSlDPlgQZtwzVu07aGN3SfZ8xB1Db3Yz4npHwA71XuTVg6k3d1N2zte9/2/uM9xPBZqIWV0Ih9IsbFASfsTzTyWJGikP2cxvHfskt1fJw/u0d6q3KXJ/OU9Jgtcdvavb8dxJt6mDzWWJw+fehseI/7Cl5AyhpNvmSfxR1PtW5/v3PNeGbLFbz1LfGAIAgCAIAgCAIAgCAIAgCAIAgCAIAgCAIAgNUzfj7KbDJaiTqRN0H4jwa0eLjYLnt/WnlW/VKl8qeC7t8v7dgToJUoYsqliuIyVGJSTym75HFzj2a9g7gOAHcAr7QoQoU404bEsCFJtvFm0bK8sc9zIC8Xggs+TuJv0GHzIPwa5arLuUNEtsIv4pal6v6flmWjDOkZrbZlfkcVbWRt+znNpLcBLa9/mGvm13eoXJrKHO0nbzeuOztXt+MD1cQweciNYpC2UOaSHNIII0II1BB7CrNKKkmnsI5aHZzmoVmBRz6co3oTNH4xa5t3HRw87di57NTyPlDFfL+Yvd3r8onLCrA35pu24XQYTjOKlF4p60QmsNR9Xo+BAEAQBAEAQBAEAQBAEAQBAEAQBAEAQHkxGfdisOJ/RV7lDlDR6HNQfxT8lvfp/wCGehTzpYvcVy21Zp5fFhSRuvFAenbgZeBHyC7fMuWLk3k/maWkTXxS2dkffb3YH24ni81EbRxl0ga0EuJAAAuSToAAOJVlbUVi9hHLO5Cy2KDLkcOnKHpykdrzxF+4CzR5X7Vy/Kt87y4dT/OyPd77TZUoZkcDI5hwdlXg0tPJ1ZG2v2tPFrh4g2PwUa0uZ21aNWG1Px4o+zipLAqzimHvp8RkhlFnxuLXDxHaO8HiD2ghdVoVoVqcakHqaxRrWmngzaNluaOY5jG+bQTWZJfgPwPP8pJv4OctXlzJ+l2/wr4o616r6/nAyUZ5si0OGT6bh+C1fJnKGdF2s3rWuPdvX0/thluIf6RkFbSKEAQBAEAQBAEAQBAEAQBAEAQBAEAQHxzrNJPALxUqRpwc5PBJYs+pYvBEe7Ss1iiwGSa/2r+hCP4iDr5NGvnYdq5/QhPK+UHKXy7X2RWxfX9smyapQwRWF7yXkkkkm5J1JJ4kntK6EkksEQSTNieV+WxU1kjfs4DaO/B0hHH5Br5ub3Kscpcoc1SVvB65bexe/wCMSRbwxecyc1RScEBEu3HK+9A2vibq2zJrfh4MefI9E+be5W7kzlDNk7Wb2649+9evjxIlxD/SIYV0IhYbY7mw1OBiJ7vt6azTfi5nBjvG3VPkO9UHLNrPJ95G5o6k3iux713P9om0ZKcc1ktQyB0YI7VdbS5hc0Y1YbH5dhElFxeDOaknkIAgCAIAgCAIAgCAIAgCAIAgCAIDHYpUabt/E/8Af91T+U2UNStYPtl6L18CVbw/0yre03NHPsxuLD9hFdkXcRfpP+Y6+QatzkXJ+h26Uvmlrfovp+cTFWnnSNcwrDn1GJRwRC75HBrR2a9p7gOJPcCtlXrwoU5VJ7EsTHFNvBFpsv4QykwaKnj6sbbX7XHi5x8Sbn4rlV3czua0qs9rfh2GzhFRWCMgo56CA6aumZLSvjkaHMe0tcDwIIsQvVOpKnNTi8Gnij41isCrubsAfQ4/LTvuQ03Y78TDq13nbQ+IIXU8n3kbuhGrHftXB7/7ga2cM2WB9yfmB1Dj8VQ25ANntH3mHrN8+0eICZQs43dvKk/o+D3f3AQnmyxLX4DiDXwscxwdHIA5jhwNxcH4hVPk/eStriVrV1Jvwl77O/Ak14Z0c5GaV5IYQBAEAQBAEAQBAEAQBAEAQBAEB1zyhsRJUW9u4WtCVWW7ze5HqEXJ4EQ7Zs1mnwTkGO+3qbgkcWx/fPzdUfN3Km5DtJXt27mtrSePfLd4bfAl1pZkc1FflfCETRsOyvu07q+VvSfdkN+xv33/ABPRHgHd6pXKbKGdJWsHqWuXfuXr4cCXbw/0yWVUiWEAQBAR/tiyvzrAOXjbeanBdpxdHxe34dYeTu9WDk9lDR6/NTfwz8nu/XhwI9eGcsUV+XQiCTNsOzTeJ1BI7Vt3wE93F7B5HpDzd3KmcpbBwkrun3S79z9PAl28/wDLJ2o59+G/bwKsGSb9Xlupv5lql3+5gqwzJYHetmYwgCAIAgCAIAgCAIAgCAIAgCAweP4kyOne97t2OJpc4+QuVRMvXkru5VrS1pPDvl7bPEm0Y5kc5lT8146+tx6Wofcbx6LfwsGjWj4ce8kntVvsLSNpQjSju2vi97/txEnLOlic8n4A+ux+KnbcAm73fhYOs7ztoPEgL5lC8jaW8qsvouL3e/YfYQzpYFoqSmbHSsjjaGsY0NaBwAAsB6LllScqknOTxb1s2SWCwO1eT6aHtgzHJSZfjEEhZNLJYEGzg1o3nEfHdHzLfcnrGFzcSdRYxivN7PUwV5uMdRD/AP4+xH3yb1H0Vx/4ex6pETnZ8Sb9mPOXZWZNVyySSTHfbvnqs4MA8+t8w7lR8t8xG6dOhFJR1PDe9/6+hMo45uLNtWoMpWvaZlfmOZHBotBLd8XcB95nynTyLe9dLyLlDTLZOXzR1S9H9fzia+rDNka5hle+DEI5ojZ8bg5p8R2HvB4EdoJWyrUYVqcqc1qawZjTaeKLWZOzAypwuKoj6sjekPwuGjmnyN/h5qh2NaeSr90qnyvU+7dL+7SbNKrDFG2roJBCAIAgCAIAgCAIAgCAIAgCA89bPuw+J0C1OWb/AEO2cl8z1R/f0MtKGfIgbbjmnRtBG7ufPb+pkZ/s8/KtJyZsG27ufdH1fp4ma4n/AJRDquJELBbH8r81wDl5BaaoAdrxbHxY3zPWPmB2LnvKHKGkV+ag/hhq73vfp/6TqEM2OLN/VfJAQECbcsU5TNTIQdIIwD/O/pn/AE7iv3Ji35u1dR7ZPyWr84kG4ljLA1HKOCmszFBTi9nuG+e5g6Tz/SDbxstxf3StbedV7lq793mYoRzpJFp4ow2INaAGtAAA4ADQALlUpOTbe1myOS+H01jaLlkV+W3xtA5ZnTiP8Q4t8nDTzsexbTJF/odypP5Xql3cfoYqsM+JWZzSHEEEEaEHj8V01NNYo1xI+xfNPN8YNJI60VQejfg2XgP6hZvmGqt8o8n89R5+C+KO3tj7bfEkW88Hgyx+HT70VjxH6LJyeyhpFDmpv4oea3eGzw4nyvDNeK3nsVhMAQBAEAQBAEAQBAEAQBAEbw1sGn51zGylwiapfqGCzG/icdGt+J7ewXPYue3VSeV8oKEPl2LsS2v+7ETopUoYsqpiFa+auklkdvPkcXOPiTf08FfqVKNKCpwWCSwRCbxeLNn2YZX59mNoeLwQ2fL3HXos+Yj0Dlq8t5Q0S2ea/ilqXq/p+cDJRhnSLJLmpsQgPjnANudAOKJY6kfCqGYsSNTj1ROb/aSOcL9gJ6I+AsPgus2dBUKEKXBJfs1kni2yWdhGAbtFLWvGsn2cf8rSC8jzdYfIVUuVF5nTjbx3a337vL8kq2hqziV1UyUEAQEC7aMr83xoVUbbRVBO9bg2Xi7+odLz3lfuTmUOfo8xN/FDZ2x9tngQbiGDxRHLHEOBBII1BHEeIVjaTWDI5ZzZlmznmAxykjlo+hMPEfe8nDXzuOxc+uac8kZQU4fLtXantX0/TJ0WqsMGSK112gjgVf6VSNWCnB4prFEJrB4M+r2fAgCAIAgCAIAgCAIAgPFiU9o90cT+irfKPKHM0eYg/ilt7I++zxJFvDF5z3Fbdsuaec45zaN14ackG3B0vBx8Q3qjx3u9feTuT+Yoc9NfFPyW7x2+B8r1M54Ij1jCXgAEkmwA1JJ4ABWJtJYswFmdnuWRQZcZGQOVf05T/ER1fJosPgT2rmOVr93ly5r5Vqj3e+02NKGZE2ZawyhAaztJxTm+Sqp4PSczk2995DuaeQJPwWzyNb8/e047k8X9NZirSwgytuHUT56+OGMXfI4MaPFxsL+C6XWqxpU5VJ7EsWa9LF4FrMHw5lNhUUEfVjYGjxsNSfEm5+K5PcV5V6sqstreJs4xzVgewnRYT6dFHWxyscYpGPDXFpLHBwDha4uNLi691KU6bSmmsdevVqCaew714Ppi8z4IyswOWnk0Dx0XfhcNWu+B9RcdqlWV3K1rxrR3ea3o8TjnLAq3iNE+CvkhkG6+Nxa4eINviPFdUo1Y1YKpB4prFGtaweDNj2bZo5jmNrnH7GSzJR4Hg/zadfLeHatblnJ+mW7S+Za4/r6/nAyUp5ki02FVFxu38W//AJ+q0vJnKG20n3x9V6+JmuIf6RkVcCIEAQBAEAQBAEAQBAcXvAYSeAWKtWhRpupN6ksWfUm3giN9qObOZ4A97TaeW7Ih2g21f8o18y3vVCsqU8rX7qVPlWt925f3aybNqlDBFZybm54roWwgkkbFsr8vjBq5BeKnPRvwdLa4/pFneZaq1ykyhzNHmIP4p7eyPvs7sSRbwxeLJ4VCJwQBARHt9xS0FLTA8S6Vw8ugz9X+it/JS3xlUrPsivy/QiXMtiNe2P00MdfJX1UkcccI3Iy9wF5HDXdHFxDb6D8YWw5Q1KtSnG1oxblLW8OC497/AAY6CSeczacw7ZoWAto4nSu7JJLsj8w3rOHgd1aq05L1ZYO4lmrgtb8di8zLK5X+SMsw5zrKwkTTu3D/AO2zoR+RaOt81yrRaZLtbX/5w18Xrfju+mBGlUlLayftneGc3yXSxkWcWb7u+8h5Qg+V7fBc/wAr3HP3tSe7HBfTUTqUcII2Na0yhAQ/txyv1a+MdzJ7ejJD/Zh+RXHkzlDbazfbH1Xr4kS4h/pEPK4kQn7Yvmsz4Nzd7vtqcDdvxdHwafHd6p8N3vVEy7aSs7qN1R1JvHul77fEm0ZZ8c1kwwSh0QIVwsbuN3QjVjv29j3oiTjmywOxSzyEAQBAEAQBAEAQGMxapAG7cADVx7O/X9VTOUt+5SVpT75d+5evgS7eGHxMqvtFzOa/Mb5Gk8izoRD+EHrW73HXysOxb/JFgrO2UH8z1y7+H0/tpgqzz5YmAw2hfPiEcMQ3nyODWjxJtr3DtJ7Ap9atCjTdSb1JYs8JYvBFpct4KyjwSKnj4MGp/E46ucfM3/RcrvLqd1XlVlv8luRsoRUVgZNRj2EAQFbNq2Kc4zxUEG7YiIm/Jo7/AF7y6XkK35myhjtfxP67PLA11aWM2aituYggMjl3DTU49TwC/wBpI1pt+Ekbx+Aufgo15X5ihOrwTf6PUVi0i14AAsOA4LkzeO02Z9Q+hAdFfRsmoZIpBvMkaWuHgRY+R8VkpVZUpqpB4NPFHxrFYMq3mnA30WOy07/uHou/E06tcPMf3uOxdTsbuN1QjVjv29j3o1k45rwPmV8cfRY5FUR/cPSbfRzTo5p8x6Gx7EvrSN1QlSlv2dj3MQlmvEthl3FGS0sckbrxytDmnzFxcdh7CO9U/IV3OyupWtbUm8O6Xvs8CXWipxzkZ5XshBAEAQBAEAQBAdVRLuxE+nmoWULyNpQlVlu2Li939wPcIZ0sCGttea+RwnmrHfa1AO+e1sd7G/8AObjyDlUuT9nK6uHdVdaTx75e23wJVeebHNRAyvRCJk2HZXtG6vkbqbshv3cHyD/lHk5UzlNlDFq1g+2XovXwJdvD/TJdVQJYQBAeTF68QYVNO7hExzz8oJt8eCy29F1qsaa3tLxPMngsSr+F4LV11Y4wwySuc4lzgLNudTvPNmt+JC6lXure0glUkorct/0W1mtUZSeokjL2xc3Dq2e3/wAcOp+MjhYeQB81WrvlSvlt4fWX6X7+hIjbf9jhtbw2loMuwU1LCyN0zy5zrbz3NjHBz3XdbecDa/3V6yBXuLy4nWrSbUVglsSb4JatiYrxjCKSMRsOwzlM2umI6MEZIP8AE/oN/sX+il8prjm7RU1tk/Ja/wBHi3jjLEn1UAnhAEAQEc7Z8r84wTnUY+1pwS63F0XF39PW8t5WPk5lDmK/MTfwz2dj99ngR7iGKxRAiv5BJf2HZps51BIeN3wE9/F8Y/5h5OVP5TZP2XcO6Xo/TwJVvP8AyyfKKfeh8Rofqt1kbKGmWycvmWqX7+v5xMVaGZI9C2xiCAIAgCAIAgNezJizIaSSWR1oomlzj5d3eTwA7yqFlq6nf3atqOtJ4Lte99y/ZNoxUIZzKoZjxp9ZjUtRJ1nnQXuGtGjWjwAsFdLO1ha0Y0obF58WRJScnizsypgT63HoqdlxvHpO/Cwaud8Bw8SB2rxf3cbShKrLdsXF7l/bhCOc8C0dDSMio2RRjdYxoa0dwAsFyyrUlVm5zeLbxZs0sFgjvXg+hAEB0VtGyaldHK0PY62808DYg2I7RccF7pVZ0pKcHg1vPjSawZ2QQtZCGsa1rRoGtADR4ADQLzKUpvOk8X2hLA5r4fSvO2fFOWzq9gPRgY2Ma6X67j53db5V0Tk5b81ZKT2ybfovx5mvryxmb7sKwzk8syzkazSaHvZGN0f6i9aDlRcZ9zGkv8rzftgZ7aOEcSSVWiSEAQBAfHAFpBFweIPBE8NaPhWjaNlnmGZHsaDyL+nEf4TxbfvadPKx7V03I9/plspP5lql38fqa6rDMka7Q1b4axksbi17HBzSOwg3C2NWnGrBwmsU1gzwng8S1WR8yMq8HiqWWG+LSN/C8aOb8DqO8Ed6oNvOeSMoOE/l2Pti9j+n7RNklVhijcl0FNNYoghfQEAQBAEB5q6fdh04nQfVabLeUNEt/hfxS1L1f0/OBmo086XYQBtwzTvTtoInaNs+a3a7ixnwHSPiW9y1XJnJ+EXdTWt6o929+njxMlxU/wAoiRW4ik/bGsr82wLnMjbTVABF+LYuLR83W8t3uXP+UWUOfr8zB/DDze/w2eJOt4YLFkhqukgIAgCAIAgOqqqGx0r5HmzWNLnHwaLn+y9Qg5yUI7W8D43gipmJVjpsQlmf1pHuefNxLj+q65RpKlTjTjsSS8DVt4vEtFlPDebZapoLWLI2h38xG8//AFErll/X5+5nU4t4d27yNlTjmxSMsoh7CAIAgCA1PaXljn2W3BjbzxXfF3k26TPmGnmG9y22RcoaHcpyfwy1S/f0/GJhrQzolayNV0w15IGx3NPNsd5vI60NQQNeDZODHeAPVPm3uVe5Q5P0ihzsF8UPNb/Db48TPQqZrw4llcNnvHuniP0WPk3lDnqPMTfxR2dsfbZ3YH24hg85bz2qykcIAgCA+E6L5KSisXsBpWe8zNpMGlqXWJA3Ymn7zzfdH/U+AK57VlPLGUM2Py/iK397/LwJ6wpQKr1dS6SqfJI4ue9xc5x4kk3J9V0CnCNOKhFYJakQW8dZs2zbLBrsyMa4fYx2fKfAcGebjp5bx7FrMs3+h2za+Z6o/v6fnAyUoZ8iywGmi5mbAIfQgCAIAgCAh/aZtDkYazDubBjj0OV5W92O3XX3NwdZhta+l+2yuORci05c1d5+K24Yb1247n2EStWeuOBFOEzsjxSGSRpcxkjXOaOJa1wJaL940VsrwlOlKMHg2mk+GoixeDLP5Wxs1mENqORfE15O4HkFxaPvacATe3fa/aFy2+tFa1nSzlJrbhu7DZQlnLEy6iHsIAgCAIAgIA2x5X5tj3OI22hqCTpwbJxePC/WHm7uXQeTuUNIoc1J/FDzW7w2eHEgV4ZsseJHqsJgLLbK8288wFjnOvPDZko7Tp0Xn+YD1Dlz6+ozyVfqrTXwvWu7fH+3YE6DVWGDJLY8FgI4FXyhWhWpxqQeprFEJpp4M5LKfAgCA8OJz2ZujiePkqvylyhzVJW8Hrlt7F7/AIxJNvDF5zKz7Xs087x/kY3XhpyWi3Bz+D3eI03R5EjipPJ/J+jW/OTXxT19y3L1fsea886WC3GhtFzYcVv8cDAWX2b5Y5jltjHD7aTpyn+I8GfKNPO57VzLLF/ply5L5Vqj+/r+DY0oZsTaVqjKEAQBAEAQBAQzt7we1TT1bRo4GJ58Rd7PUb39KunJW5xjOg93xL8P08SHcx1pmnbOsqHEMeDHA8hHZ0x4dHsYD+Jx08rnsW5yvlFWVDOXzPVH9/Qw0qefIsrFGGxBrQA1oAAGgAGgAHYFzOUnJtvabE5L4fQgCAIAgCAw+bcBZW4BLTvsC4XY78Lxq13rx8CQplheStK8asd21cVvX9vPE4Z0cCrlZSviq3xyNLXscWuB7CDYhdTp1I1IKcXimsUa1rDUZ/Z9mY0GY2SknkndCUfwH71u0tOvwI7Vr8rWCvLdwXzLXHv99h7pTzJYlqsIqgWgAggi7SNQb66HuPFV/k1fuEnaVO+PfvXr4me4his5GUVzIgQHGR4awk8AsNxXhQpSqz2JH2MXJ4Ii/axm3mmAu3XWnnuyO3Fot0n/ACjQeJaqJk2hPKl861X5U8X6R/tyJtSSpwwRW5dBIJIuxnK/OMc5zI28VOQRfg6Xi0eO71vPd71XOUeUOYoczB/FPyW/x2eJnoQzni9xPioBPCAIAgCAIAgCA17P+CGsynPC0XktvxjS++w7wAvoL6t+ZbHJV2rW7hUezY+5/raY6sc6LRyyRlplBgDIRYvPSld+J54/KOA8B4lfMp38r2u6j2bEuC/topwzI4GfWvMgQBAEAQBAEAQENbccr2mbXxt0dZk1u/gx58x0SfBvernyZyhinazezXH1Xr4kO4h/pERq3kUnbYnmrlsLNJI77WAXjJ4mO+g82HTyLe5UblBZStrhXdLVi/CXv+cSZQnnRzWTRTTb0QPr5q2ZPvY3dvGqvquD3/3AjVIZksDtU08GJxmrDWG5Aa0FzieAsLm/gAqTykvnVqK0p7tva9y/t/cTLeGCzmVUz5mQ1+YpJteTHQiHcwHQ27zq4+duxWXJdirO3VPftl3+2wj1J58sTXVsTGSjlfalDRYHFTx0byGDpO5UAucdXOPQ7T2dgsOxVa+5P1buvKtKqte7DYty2kmFdRWGBlfbez3J/wCcP2KJ0Tl1q+33PWlLgPbez3J/5w/YnROXWr7fcaUuA9t7Pcn/AJw/YnROXWr7fcaUuA9t7Pcn/nD9idE5davt9xpS4D23s9yf+cP2J0Tl1q+33GlLgPbez3J/5w/YnROXWr7fcaUuA9t7Pcn/AJw/YnROXWr7fcaUuA9t7Pcn/nD9idE5davt9xpS4D23s9yf+cP2J0Tl1q+33GlLgPbez3J/5w/YnROXWr7fcaUuA9t7Pcn/AJw/YnROXWr7fcaUuA9t7Pcn/nD9idE5davt9xpS4D23s9yf+cP2J0Tl1q+33GlLgPbez3J/5w/YnROXWr7fcaUuA9t7Pcn/AJw/YnROXWr7fcaUuA9t7Pcn/nD9idE5davt9xpS4D23s9yf+cP2J0Tl1q+33GlLgPbez3J/5w/YnROXWr7fcaUuB5cU2vw1GHSQy0LyyRpa4csOB7R0NCOIPeFlocmatGpGpCqsU8V8PufJXCawaIkPFW8imQy9jD6TGYqiLrRuvbscODmnwIuPio13bQuaMqU9j8uD+h6jJxeKLYZZxhk1FHNGbxytDh4X7D3EHQ+SpWRrmeT7x21bUm8H2Pc+5/juJdWKnDORsSvxCIf24YnJFlLdZcctKI3n+GznlvxLbeVwqHkKmq+UZ1Ku1Yy+uPpiTazzYJIr4r4QggCAIAgCAIAgCAIAgCAIAgCAIAgCAIAgCAIAgCAmjYFiMjqOqgJJjjLHs/hL94OHkd0G3ffvVK5VUIRnTqra8U+3DDD8ku2b1omfnL/FeP8Ak7/gz1zUDw5oy7HVUL4pWb8T+I7QeILSNQQdbrLlLJtzaXOl2mvF4tLW03t1b0/LzPNOpGUc2RGD9ilLv6VFSB3EMJ9d0LD0puY6pU44/U+6NHicf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fRsUpr/wDqaj0Z9E6VXD1KnHzGjR4kh5NyhDR0Aiga4MvvOc43e88Lk2H9gAEoWd3lW4Va5WEF2YauEV6+e4SnGlHCO027dHcrtzcOCImLPq9nwL5ggLJggLJggLJggLJggLJggLJggLJggLJggLJggLJggLJggLJggLJggLJggLJggLJggLJggLJggLJggLJggLJggLJggEwQC+gIAgCAIAgCAIAgCAIAgCAIAgCAIAgCAIAgCAIAgCAIAgCAIAgCAIAgCAIAgCAIAgCAIAgCAIAgCAIAgCAIAgCAIAgCAIAgCAIAgCAIAgCAIAgCAIAgCAIAgCAIAgCAIAgCAIAgCAIAgCAIAgNDoc5Tv2s1GGFsPIRxh7XBruUuY4n6ne3bXefu9yA+7Ts5T4fUUDYGwuFRKWP5RrjYAsHR3XCx6R43QGVxXEa9ucqaKGGB1E5l5pHOAla68mjGmQEjRn3DxPwA2GepYwDfe1t9BvOAue4X4oDkJW8oW3G8OIvr6IDRtmmdpa6iq5KrkIxDNybS27Ba1+kXuOvogN7Y4FoIIIPAjggOL5WggFwBPC5tfy70AkkDW3cQB3k2QCSZrYt5zmhveSAPVAfIZmvj3mOa4d7SCPUIDScoZymqc5YnSythbFSusxzQQ4jfc3pkuIPDsAQHvyBnVmJ0c0rGGNrJTGxrnAvcAxjt5wHDrWsL8OKA2R9bGJtwyRh/4S4B3pe6A7idEB0srIzHvCRhbe1w4EX7r34oDskkDYy5xAaOJJsPVAIZmvj3mOa4HtaQR6hAc0AQBAEAQBAEAQBAQPi9DVTbeK1lFUCnm5Jh5QtDhuiCC7bEHjp6IDw7SMIxCDEcNNfWtqQ6foAMDN0h0e8dAL309EBtWch/59YT/wAEfrUoDH4Rg0WMbUsU5/vSMpSY4ot9zQAHlgI3SCB0b6HUvQHLZ1hrabbZiEDHPeyOnLWF7t5wben3WXPENFmjwaEBjdkmTKavgrzVh8jGTkMYJHsa1xBvJZhF3WsNe5AbR/s+SOGXauEuc5sVS4Mub2Ba24HcL627ye9AZLbfgJqMmmaO4mpDyzHDRwaP8yx7NLP07YwgNRzDjH+OYnglGzVkjRU1IGoBbvNe244Ebsjf/sagPXmGkGKbYv8AD6lzxSUsQeImndD3bjHX0/ntca2Zpa5QHXDh7cI2w0lPROeKerj+0hLy4C++0EX10LQQTc9cXsUB2ZIw2Op2g5hgmBdHI4tcASLjlHdo1CA8ewHB6cYDU1zyWSxvkj5XeIDI+SjeTuno6XJuQgNexPCaCTK9XLR0WIVTm77jXzv5Ng1BLh0gJba3BZvG54dgGWzZjM7tkWDxGVzRUu5OV99SxhLQ1x7RwJ79xANsmRaTD8qxPpOUjLpWxyNMjnNl6D3B7muJG+0g2tYdN2iA9W0ysM+fsPopoqmalbC2R1PB/mSOLZDcC4vYNA43A37cUB7chUc1NtEHNKHEKbD54yJGTtO6yRrXODgS53a0AEm/TI7kBMqAIAgCAIAgCAIAgNPpMkbm0ibFOXvyrAzkuTtazI478pva9S/V7UAz/kn/ABKejdy/Jc2kL7cnv71yw26zd3q+PFAfcZyVy+fqTEeX3ebs3OS5O+9rIb7+8N3r8N08PFAR9m0UQ2mSllbVYXVADlZDGDDKN1urHCQEbwt1hYlvC/EDnsfooztLxCalfJNTMi3BM8kue9xiLnOcQLlzmvcgJA2e5L/wyCoby/K8tLyl+T3N3S1us6/nogPuz7Jv+G01QzluV5aUyX5Pc3bi271nX89EBtMsYdEWuALXAgg8CDoQUBouzvZnHheKVEwm5UyDdjuzdMbN4uLSd475PQ1sOr4oDvzps+FZi8VZT1ElJWRgASsG8CBewc24ubEi99QbEEIDryns9MGPGurKp9ZV23Wvc3dawEWO6251tcdgsTp2oD25XyXzTNVfWcvv87dvbnJ7u50i629vHe424BAYPK2y51JJUxc9e+hnbI11Pye6TyjeTuX7x6QbpcDW3AIDy0uymobgklEcVl5mQ7cibC0EOJ3m7794ksDtSwEB2vC6A6s64DTUWy2CkrzUTRxybrJ6eJodG4l7mucxz7BtiWHU3uOBIsBHecooJMApY4sTnxGqfIxsMZDgI2EEW3CTaQncbqb6cNEBNGcMgisnpqiGd9NWU4AZMxu9cDXdc24uONtfvOuDeyAZSyTLT43JWVdbLVVD27o6PJxtFgP8sEgn0AudLm6A3RAEAQBAEAQBAEAQBAEAQEJ/7SH+RTfH9SgN02Nf7hQeZ/6IDeEAQBAEAQBAEAQBAYrNP+7tR/w3fogIE2D/AO/T/wCV3/VAWQQBAEAQBAEAQH//2Q=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BhITEhMSFhQWGBsZGBgXFhwYFxwcGxoYFhkYFxgaHSggGBomIB8cITEhJSkrLi4vGB8zODMsNygtLi4BCgoKDg0OGxAQGzAmICYsLi8tLCwsNywsKzEwLCw0MjIsLCw3LCwsLDQ0LCw0LCwsLCwsLCwvNDQsLCwsLCwsLP/AABEIAPEA0QMBEQACEQEDEQH/xAAcAAEAAgIDAQAAAAAAAAAAAAAABwgFBgIDBAH/xABHEAABAwIDAwkFBgQDBgcAAAABAAIDBBEFBiEHEjETFCIyQVFhcZEXVIGC0SNCUpOx0mJykqEVM6IINnOywfAWJzRDY4Ph/8QAGwEBAAIDAQEAAAAAAAAAAAAAAAQGAwUHAgH/xAA2EQACAQIBBwoHAQADAQAAAAAAAQIDBBEFEhQhMUFRBhMWU2FxkaHB4SIygZKx0fBCFVLxM//aAAwDAQACEQMRAD8AnFAEAQBAEAQBAEAQBAEBwlkDYyT2KPdXMLajKrPYv7A9Ri5PBGjZ1zxDQwNdUOeXP6kcYu424mxIAA7yfJUaEr/LFR5ssIrtwiuzVtf9qJjzKSPHkvaJT107mQmSOVovycgAJHaW2JBH90rW2UMkYVIy+HseK7mn/duIUoVdRIdNNvxX9Vcsm30b2gqq1PY1wf8AbCJUhmSwO1TzwEAQBAEAQBAEAQBAEAQBAEAQBAEAQBAEAQBAEBhscr2sic57g2OMFz3HgABck+QVG5Q3sriurSlrwe7fLh9PziTKEM2OcyqOc8wurswSVDrhp6MbT91g6o8+0+JKteTrKNnbxpLbvfF7/bsI1SedLE8GDYm+mxWKeI2fG4OHce8HwIuD4EqRc0IXFKVKexrA8xk4vFFrsp47HUYdFURn7OVoNu1p4Fp8Wm4PkqLkyvPJl86FX5W8Hw7Jf25k2pFVIYo2hdAIIQBAEAQBAEAQBAEAQBAEAQBAEAQBAEAQBAEB0Vc+5CT29i1mVr9Wdu5/6eqPf7GSlDPlgQZtwzVu07aGN3SfZ8xB1Db3Yz4npHwA71XuTVg6k3d1N2zte9/2/uM9xPBZqIWV0Ih9IsbFASfsTzTyWJGikP2cxvHfskt1fJw/u0d6q3KXJ/OU9Jgtcdvavb8dxJt6mDzWWJw+fehseI/7Cl5AyhpNvmSfxR1PtW5/v3PNeGbLFbz1LfGAIAgCAIAgCAIAgCAIAgCAIAgCAIAgCAIAgNUzfj7KbDJaiTqRN0H4jwa0eLjYLnt/WnlW/VKl8qeC7t8v7dgToJUoYsqliuIyVGJSTym75HFzj2a9g7gOAHcAr7QoQoU404bEsCFJtvFm0bK8sc9zIC8Xggs+TuJv0GHzIPwa5arLuUNEtsIv4pal6v6flmWjDOkZrbZlfkcVbWRt+znNpLcBLa9/mGvm13eoXJrKHO0nbzeuOztXt+MD1cQweciNYpC2UOaSHNIII0II1BB7CrNKKkmnsI5aHZzmoVmBRz6co3oTNH4xa5t3HRw87di57NTyPlDFfL+Yvd3r8onLCrA35pu24XQYTjOKlF4p60QmsNR9Xo+BAEAQBAEAQBAEAQBAEAQBAEAQBAEAQHkxGfdisOJ/RV7lDlDR6HNQfxT8lvfp/wCGehTzpYvcVy21Zp5fFhSRuvFAenbgZeBHyC7fMuWLk3k/maWkTXxS2dkffb3YH24ni81EbRxl0ga0EuJAAAuSToAAOJVlbUVi9hHLO5Cy2KDLkcOnKHpykdrzxF+4CzR5X7Vy/Kt87y4dT/OyPd77TZUoZkcDI5hwdlXg0tPJ1ZG2v2tPFrh4g2PwUa0uZ21aNWG1Px4o+zipLAqzimHvp8RkhlFnxuLXDxHaO8HiD2ghdVoVoVqcakHqaxRrWmngzaNluaOY5jG+bQTWZJfgPwPP8pJv4OctXlzJ+l2/wr4o616r6/nAyUZ5si0OGT6bh+C1fJnKGdF2s3rWuPdvX0/thluIf6RkFbSKEAQBAEAQBAEAQBAEAQBAEAQBAEAQHxzrNJPALxUqRpwc5PBJYs+pYvBEe7Ss1iiwGSa/2r+hCP4iDr5NGvnYdq5/QhPK+UHKXy7X2RWxfX9smyapQwRWF7yXkkkkm5J1JJ4kntK6EkksEQSTNieV+WxU1kjfs4DaO/B0hHH5Br5ub3Kscpcoc1SVvB65bexe/wCMSRbwxecyc1RScEBEu3HK+9A2vibq2zJrfh4MefI9E+be5W7kzlDNk7Wb2649+9evjxIlxD/SIYV0IhYbY7mw1OBiJ7vt6azTfi5nBjvG3VPkO9UHLNrPJ95G5o6k3iux713P9om0ZKcc1ktQyB0YI7VdbS5hc0Y1YbH5dhElFxeDOaknkIAgCAIAgCAIAgCAIAgCAIAgCAIDHYpUabt/E/8Af91T+U2UNStYPtl6L18CVbw/0yre03NHPsxuLD9hFdkXcRfpP+Y6+QatzkXJ+h26Uvmlrfovp+cTFWnnSNcwrDn1GJRwRC75HBrR2a9p7gOJPcCtlXrwoU5VJ7EsTHFNvBFpsv4QykwaKnj6sbbX7XHi5x8Sbn4rlV3czua0qs9rfh2GzhFRWCMgo56CA6aumZLSvjkaHMe0tcDwIIsQvVOpKnNTi8Gnij41isCrubsAfQ4/LTvuQ03Y78TDq13nbQ+IIXU8n3kbuhGrHftXB7/7ga2cM2WB9yfmB1Dj8VQ25ANntH3mHrN8+0eICZQs43dvKk/o+D3f3AQnmyxLX4DiDXwscxwdHIA5jhwNxcH4hVPk/eStriVrV1Jvwl77O/Ak14Z0c5GaV5IYQBAEAQBAEAQBAEAQBAEAQBAEB1zyhsRJUW9u4WtCVWW7ze5HqEXJ4EQ7Zs1mnwTkGO+3qbgkcWx/fPzdUfN3Km5DtJXt27mtrSePfLd4bfAl1pZkc1FflfCETRsOyvu07q+VvSfdkN+xv33/ABPRHgHd6pXKbKGdJWsHqWuXfuXr4cCXbw/0yWVUiWEAQBAR/tiyvzrAOXjbeanBdpxdHxe34dYeTu9WDk9lDR6/NTfwz8nu/XhwI9eGcsUV+XQiCTNsOzTeJ1BI7Vt3wE93F7B5HpDzd3KmcpbBwkrun3S79z9PAl28/wDLJ2o59+G/bwKsGSb9Xlupv5lql3+5gqwzJYHetmYwgCAIAgCAIAgCAIAgCAIAgCAweP4kyOne97t2OJpc4+QuVRMvXkru5VrS1pPDvl7bPEm0Y5kc5lT8146+tx6Wofcbx6LfwsGjWj4ce8kntVvsLSNpQjSju2vi97/txEnLOlic8n4A+ux+KnbcAm73fhYOs7ztoPEgL5lC8jaW8qsvouL3e/YfYQzpYFoqSmbHSsjjaGsY0NaBwAAsB6LllScqknOTxb1s2SWCwO1eT6aHtgzHJSZfjEEhZNLJYEGzg1o3nEfHdHzLfcnrGFzcSdRYxivN7PUwV5uMdRD/AP4+xH3yb1H0Vx/4ex6pETnZ8Sb9mPOXZWZNVyySSTHfbvnqs4MA8+t8w7lR8t8xG6dOhFJR1PDe9/6+hMo45uLNtWoMpWvaZlfmOZHBotBLd8XcB95nynTyLe9dLyLlDTLZOXzR1S9H9fzia+rDNka5hle+DEI5ojZ8bg5p8R2HvB4EdoJWyrUYVqcqc1qawZjTaeKLWZOzAypwuKoj6sjekPwuGjmnyN/h5qh2NaeSr90qnyvU+7dL+7SbNKrDFG2roJBCAIAgCAIAgCAIAgCAIAgCA89bPuw+J0C1OWb/AEO2cl8z1R/f0MtKGfIgbbjmnRtBG7ufPb+pkZ/s8/KtJyZsG27ufdH1fp4ma4n/AJRDquJELBbH8r81wDl5BaaoAdrxbHxY3zPWPmB2LnvKHKGkV+ag/hhq73vfp/6TqEM2OLN/VfJAQECbcsU5TNTIQdIIwD/O/pn/AE7iv3Ji35u1dR7ZPyWr84kG4ljLA1HKOCmszFBTi9nuG+e5g6Tz/SDbxstxf3StbedV7lq793mYoRzpJFp4ow2INaAGtAAA4ADQALlUpOTbe1myOS+H01jaLlkV+W3xtA5ZnTiP8Q4t8nDTzsexbTJF/odypP5Xql3cfoYqsM+JWZzSHEEEEaEHj8V01NNYo1xI+xfNPN8YNJI60VQejfg2XgP6hZvmGqt8o8n89R5+C+KO3tj7bfEkW88Hgyx+HT70VjxH6LJyeyhpFDmpv4oea3eGzw4nyvDNeK3nsVhMAQBAEAQBAEAQBAEAQBAEbw1sGn51zGylwiapfqGCzG/icdGt+J7ewXPYue3VSeV8oKEPl2LsS2v+7ETopUoYsqpiFa+auklkdvPkcXOPiTf08FfqVKNKCpwWCSwRCbxeLNn2YZX59mNoeLwQ2fL3HXos+Yj0Dlq8t5Q0S2ea/ilqXq/p+cDJRhnSLJLmpsQgPjnANudAOKJY6kfCqGYsSNTj1ROb/aSOcL9gJ6I+AsPgus2dBUKEKXBJfs1kni2yWdhGAbtFLWvGsn2cf8rSC8jzdYfIVUuVF5nTjbx3a337vL8kq2hqziV1UyUEAQEC7aMr83xoVUbbRVBO9bg2Xi7+odLz3lfuTmUOfo8xN/FDZ2x9tngQbiGDxRHLHEOBBII1BHEeIVjaTWDI5ZzZlmznmAxykjlo+hMPEfe8nDXzuOxc+uac8kZQU4fLtXantX0/TJ0WqsMGSK112gjgVf6VSNWCnB4prFEJrB4M+r2fAgCAIAgCAIAgCAIAgPFiU9o90cT+irfKPKHM0eYg/ilt7I++zxJFvDF5z3Fbdsuaec45zaN14ackG3B0vBx8Q3qjx3u9feTuT+Yoc9NfFPyW7x2+B8r1M54Ij1jCXgAEkmwA1JJ4ABWJtJYswFmdnuWRQZcZGQOVf05T/ER1fJosPgT2rmOVr93ly5r5Vqj3e+02NKGZE2ZawyhAaztJxTm+Sqp4PSczk2995DuaeQJPwWzyNb8/e047k8X9NZirSwgytuHUT56+OGMXfI4MaPFxsL+C6XWqxpU5VJ7EsWa9LF4FrMHw5lNhUUEfVjYGjxsNSfEm5+K5PcV5V6sqstreJs4xzVgewnRYT6dFHWxyscYpGPDXFpLHBwDha4uNLi691KU6bSmmsdevVqCaew714Ppi8z4IyswOWnk0Dx0XfhcNWu+B9RcdqlWV3K1rxrR3ea3o8TjnLAq3iNE+CvkhkG6+Nxa4eINviPFdUo1Y1YKpB4prFGtaweDNj2bZo5jmNrnH7GSzJR4Hg/zadfLeHatblnJ+mW7S+Za4/r6/nAyUp5ki02FVFxu38W//AJ+q0vJnKG20n3x9V6+JmuIf6RkVcCIEAQBAEAQBAEAQBAcXvAYSeAWKtWhRpupN6ksWfUm3giN9qObOZ4A97TaeW7Ih2g21f8o18y3vVCsqU8rX7qVPlWt925f3aybNqlDBFZybm54roWwgkkbFsr8vjBq5BeKnPRvwdLa4/pFneZaq1ykyhzNHmIP4p7eyPvs7sSRbwxeLJ4VCJwQBARHt9xS0FLTA8S6Vw8ugz9X+it/JS3xlUrPsivy/QiXMtiNe2P00MdfJX1UkcccI3Iy9wF5HDXdHFxDb6D8YWw5Q1KtSnG1oxblLW8OC497/AAY6CSeczacw7ZoWAto4nSu7JJLsj8w3rOHgd1aq05L1ZYO4lmrgtb8di8zLK5X+SMsw5zrKwkTTu3D/AO2zoR+RaOt81yrRaZLtbX/5w18Xrfju+mBGlUlLayftneGc3yXSxkWcWb7u+8h5Qg+V7fBc/wAr3HP3tSe7HBfTUTqUcII2Na0yhAQ/txyv1a+MdzJ7ejJD/Zh+RXHkzlDbazfbH1Xr4kS4h/pEPK4kQn7Yvmsz4Nzd7vtqcDdvxdHwafHd6p8N3vVEy7aSs7qN1R1JvHul77fEm0ZZ8c1kwwSh0QIVwsbuN3QjVjv29j3oiTjmywOxSzyEAQBAEAQBAEAQGMxapAG7cADVx7O/X9VTOUt+5SVpT75d+5evgS7eGHxMqvtFzOa/Mb5Gk8izoRD+EHrW73HXysOxb/JFgrO2UH8z1y7+H0/tpgqzz5YmAw2hfPiEcMQ3nyODWjxJtr3DtJ7Ap9atCjTdSb1JYs8JYvBFpct4KyjwSKnj4MGp/E46ucfM3/RcrvLqd1XlVlv8luRsoRUVgZNRj2EAQFbNq2Kc4zxUEG7YiIm/Jo7/AF7y6XkK35myhjtfxP67PLA11aWM2aituYggMjl3DTU49TwC/wBpI1pt+Ekbx+Aufgo15X5ihOrwTf6PUVi0i14AAsOA4LkzeO02Z9Q+hAdFfRsmoZIpBvMkaWuHgRY+R8VkpVZUpqpB4NPFHxrFYMq3mnA30WOy07/uHou/E06tcPMf3uOxdTsbuN1QjVjv29j3o1k45rwPmV8cfRY5FUR/cPSbfRzTo5p8x6Gx7EvrSN1QlSlv2dj3MQlmvEthl3FGS0sckbrxytDmnzFxcdh7CO9U/IV3OyupWtbUm8O6Xvs8CXWipxzkZ5XshBAEAQBAEAQBAdVRLuxE+nmoWULyNpQlVlu2Li939wPcIZ0sCGttea+RwnmrHfa1AO+e1sd7G/8AObjyDlUuT9nK6uHdVdaTx75e23wJVeebHNRAyvRCJk2HZXtG6vkbqbshv3cHyD/lHk5UzlNlDFq1g+2XovXwJdvD/TJdVQJYQBAeTF68QYVNO7hExzz8oJt8eCy29F1qsaa3tLxPMngsSr+F4LV11Y4wwySuc4lzgLNudTvPNmt+JC6lXure0glUkorct/0W1mtUZSeokjL2xc3Dq2e3/wAcOp+MjhYeQB81WrvlSvlt4fWX6X7+hIjbf9jhtbw2loMuwU1LCyN0zy5zrbz3NjHBz3XdbecDa/3V6yBXuLy4nWrSbUVglsSb4JatiYrxjCKSMRsOwzlM2umI6MEZIP8AE/oN/sX+il8prjm7RU1tk/Ja/wBHi3jjLEn1UAnhAEAQEc7Z8r84wTnUY+1pwS63F0XF39PW8t5WPk5lDmK/MTfwz2dj99ngR7iGKxRAiv5BJf2HZps51BIeN3wE9/F8Y/5h5OVP5TZP2XcO6Xo/TwJVvP8AyyfKKfeh8Rofqt1kbKGmWycvmWqX7+v5xMVaGZI9C2xiCAIAgCAIAgNezJizIaSSWR1oomlzj5d3eTwA7yqFlq6nf3atqOtJ4Lte99y/ZNoxUIZzKoZjxp9ZjUtRJ1nnQXuGtGjWjwAsFdLO1ha0Y0obF58WRJScnizsypgT63HoqdlxvHpO/Cwaud8Bw8SB2rxf3cbShKrLdsXF7l/bhCOc8C0dDSMio2RRjdYxoa0dwAsFyyrUlVm5zeLbxZs0sFgjvXg+hAEB0VtGyaldHK0PY62808DYg2I7RccF7pVZ0pKcHg1vPjSawZ2QQtZCGsa1rRoGtADR4ADQLzKUpvOk8X2hLA5r4fSvO2fFOWzq9gPRgY2Ma6X67j53db5V0Tk5b81ZKT2ybfovx5mvryxmb7sKwzk8syzkazSaHvZGN0f6i9aDlRcZ9zGkv8rzftgZ7aOEcSSVWiSEAQBAfHAFpBFweIPBE8NaPhWjaNlnmGZHsaDyL+nEf4TxbfvadPKx7V03I9/plspP5lql38fqa6rDMka7Q1b4axksbi17HBzSOwg3C2NWnGrBwmsU1gzwng8S1WR8yMq8HiqWWG+LSN/C8aOb8DqO8Ed6oNvOeSMoOE/l2Pti9j+n7RNklVhijcl0FNNYoghfQEAQBAEB5q6fdh04nQfVabLeUNEt/hfxS1L1f0/OBmo086XYQBtwzTvTtoInaNs+a3a7ixnwHSPiW9y1XJnJ+EXdTWt6o929+njxMlxU/wAoiRW4ik/bGsr82wLnMjbTVABF+LYuLR83W8t3uXP+UWUOfr8zB/DDze/w2eJOt4YLFkhqukgIAgCAIAgOqqqGx0r5HmzWNLnHwaLn+y9Qg5yUI7W8D43gipmJVjpsQlmf1pHuefNxLj+q65RpKlTjTjsSS8DVt4vEtFlPDebZapoLWLI2h38xG8//AFErll/X5+5nU4t4d27yNlTjmxSMsoh7CAIAgCA1PaXljn2W3BjbzxXfF3k26TPmGnmG9y22RcoaHcpyfwy1S/f0/GJhrQzolayNV0w15IGx3NPNsd5vI60NQQNeDZODHeAPVPm3uVe5Q5P0ihzsF8UPNb/Db48TPQqZrw4llcNnvHuniP0WPk3lDnqPMTfxR2dsfbZ3YH24hg85bz2qykcIAgCA+E6L5KSisXsBpWe8zNpMGlqXWJA3Ymn7zzfdH/U+AK57VlPLGUM2Py/iK397/LwJ6wpQKr1dS6SqfJI4ue9xc5x4kk3J9V0CnCNOKhFYJakQW8dZs2zbLBrsyMa4fYx2fKfAcGebjp5bx7FrMs3+h2za+Z6o/v6fnAyUoZ8iywGmi5mbAIfQgCAIAgCAh/aZtDkYazDubBjj0OV5W92O3XX3NwdZhta+l+2yuORci05c1d5+K24Yb1247n2EStWeuOBFOEzsjxSGSRpcxkjXOaOJa1wJaL940VsrwlOlKMHg2mk+GoixeDLP5Wxs1mENqORfE15O4HkFxaPvacATe3fa/aFy2+tFa1nSzlJrbhu7DZQlnLEy6iHsIAgCAIAgIA2x5X5tj3OI22hqCTpwbJxePC/WHm7uXQeTuUNIoc1J/FDzW7w2eHEgV4ZsseJHqsJgLLbK8288wFjnOvPDZko7Tp0Xn+YD1Dlz6+ozyVfqrTXwvWu7fH+3YE6DVWGDJLY8FgI4FXyhWhWpxqQeprFEJpp4M5LKfAgCA8OJz2ZujiePkqvylyhzVJW8Hrlt7F7/AIxJNvDF5zKz7Xs087x/kY3XhpyWi3Bz+D3eI03R5EjipPJ/J+jW/OTXxT19y3L1fsea886WC3GhtFzYcVv8cDAWX2b5Y5jltjHD7aTpyn+I8GfKNPO57VzLLF/ply5L5Vqj+/r+DY0oZsTaVqjKEAQBAEAQBAQzt7we1TT1bRo4GJ58Rd7PUb39KunJW5xjOg93xL8P08SHcx1pmnbOsqHEMeDHA8hHZ0x4dHsYD+Jx08rnsW5yvlFWVDOXzPVH9/Qw0qefIsrFGGxBrQA1oAAGgAGgAHYFzOUnJtvabE5L4fQgCAIAgCAw+bcBZW4BLTvsC4XY78Lxq13rx8CQplheStK8asd21cVvX9vPE4Z0cCrlZSviq3xyNLXscWuB7CDYhdTp1I1IKcXimsUa1rDUZ/Z9mY0GY2SknkndCUfwH71u0tOvwI7Vr8rWCvLdwXzLXHv99h7pTzJYlqsIqgWgAggi7SNQb66HuPFV/k1fuEnaVO+PfvXr4me4his5GUVzIgQHGR4awk8AsNxXhQpSqz2JH2MXJ4Ii/axm3mmAu3XWnnuyO3Fot0n/ACjQeJaqJk2hPKl861X5U8X6R/tyJtSSpwwRW5dBIJIuxnK/OMc5zI28VOQRfg6Xi0eO71vPd71XOUeUOYoczB/FPyW/x2eJnoQzni9xPioBPCAIAgCAIAgCA17P+CGsynPC0XktvxjS++w7wAvoL6t+ZbHJV2rW7hUezY+5/raY6sc6LRyyRlplBgDIRYvPSld+J54/KOA8B4lfMp38r2u6j2bEuC/topwzI4GfWvMgQBAEAQBAEAQENbccr2mbXxt0dZk1u/gx58x0SfBvernyZyhinazezXH1Xr4kO4h/pERq3kUnbYnmrlsLNJI77WAXjJ4mO+g82HTyLe5UblBZStrhXdLVi/CXv+cSZQnnRzWTRTTb0QPr5q2ZPvY3dvGqvquD3/3AjVIZksDtU08GJxmrDWG5Aa0FzieAsLm/gAqTykvnVqK0p7tva9y/t/cTLeGCzmVUz5mQ1+YpJteTHQiHcwHQ27zq4+duxWXJdirO3VPftl3+2wj1J58sTXVsTGSjlfalDRYHFTx0byGDpO5UAucdXOPQ7T2dgsOxVa+5P1buvKtKqte7DYty2kmFdRWGBlfbez3J/wCcP2KJ0Tl1q+33PWlLgPbez3J/5w/YnROXWr7fcaUuA9t7Pcn/AJw/YnROXWr7fcaUuA9t7Pcn/nD9idE5davt9xpS4D23s9yf+cP2J0Tl1q+33GlLgPbez3J/5w/YnROXWr7fcaUuA9t7Pcn/AJw/YnROXWr7fcaUuA9t7Pcn/nD9idE5davt9xpS4D23s9yf+cP2J0Tl1q+33GlLgPbez3J/5w/YnROXWr7fcaUuA9t7Pcn/AJw/YnROXWr7fcaUuA9t7Pcn/nD9idE5davt9xpS4D23s9yf+cP2J0Tl1q+33GlLgPbez3J/5w/YnROXWr7fcaUuA9t7Pcn/AJw/YnROXWr7fcaUuA9t7Pcn/nD9idE5davt9xpS4D23s9yf+cP2J0Tl1q+33GlLgPbez3J/5w/YnROXWr7fcaUuB5cU2vw1GHSQy0LyyRpa4csOB7R0NCOIPeFlocmatGpGpCqsU8V8PufJXCawaIkPFW8imQy9jD6TGYqiLrRuvbscODmnwIuPio13bQuaMqU9j8uD+h6jJxeKLYZZxhk1FHNGbxytDh4X7D3EHQ+SpWRrmeT7x21bUm8H2Pc+5/juJdWKnDORsSvxCIf24YnJFlLdZcctKI3n+GznlvxLbeVwqHkKmq+UZ1Ku1Yy+uPpiTazzYJIr4r4QggCAIAgCAIAgCAIAgCAIAgCAIAgCAIAgCAIAgCAmjYFiMjqOqgJJjjLHs/hL94OHkd0G3ffvVK5VUIRnTqra8U+3DDD8ku2b1omfnL/FeP8Ak7/gz1zUDw5oy7HVUL4pWb8T+I7QeILSNQQdbrLlLJtzaXOl2mvF4tLW03t1b0/LzPNOpGUc2RGD9ilLv6VFSB3EMJ9d0LD0puY6pU44/U+6NHicf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PYpTe81Hoz6J0qr9XHzGjLifRsUpr/wDqaj0Z9E6VXD1KnHzGjR4kh5NyhDR0Aiga4MvvOc43e88Lk2H9gAEoWd3lW4Va5WEF2YauEV6+e4SnGlHCO027dHcrtzcOCImLPq9nwL5ggLJggLJggLJggLJggLJggLJggLJggLJggLJggLJggLJggLJggLJggLJggLJggLJggLJggLJggLJggLJggLJggLJggEwQC+gIAgCAIAgCAIAgCAIAgCAIAgCAIAgCAIAgCAIAgCAIAgCAIAgCAIAgCAIAgCAIAgCAIAgCAIAgCAIAgCAIAgCAIAgCAIAgCAIAgCAIAgCAIAgCAIAgCAIAgCAIAgCAIAgCAIAgCAIAgCAIAgNDoc5Tv2s1GGFsPIRxh7XBruUuY4n6ne3bXefu9yA+7Ts5T4fUUDYGwuFRKWP5RrjYAsHR3XCx6R43QGVxXEa9ucqaKGGB1E5l5pHOAla68mjGmQEjRn3DxPwA2GepYwDfe1t9BvOAue4X4oDkJW8oW3G8OIvr6IDRtmmdpa6iq5KrkIxDNybS27Ba1+kXuOvogN7Y4FoIIIPAjggOL5WggFwBPC5tfy70AkkDW3cQB3k2QCSZrYt5zmhveSAPVAfIZmvj3mOa4d7SCPUIDScoZymqc5YnSythbFSusxzQQ4jfc3pkuIPDsAQHvyBnVmJ0c0rGGNrJTGxrnAvcAxjt5wHDrWsL8OKA2R9bGJtwyRh/4S4B3pe6A7idEB0srIzHvCRhbe1w4EX7r34oDskkDYy5xAaOJJsPVAIZmvj3mOa4HtaQR6hAc0AQBAEAQBAEAQBAQPi9DVTbeK1lFUCnm5Jh5QtDhuiCC7bEHjp6IDw7SMIxCDEcNNfWtqQ6foAMDN0h0e8dAL309EBtWch/59YT/wAEfrUoDH4Rg0WMbUsU5/vSMpSY4ot9zQAHlgI3SCB0b6HUvQHLZ1hrabbZiEDHPeyOnLWF7t5wben3WXPENFmjwaEBjdkmTKavgrzVh8jGTkMYJHsa1xBvJZhF3WsNe5AbR/s+SOGXauEuc5sVS4Mub2Ba24HcL627ye9AZLbfgJqMmmaO4mpDyzHDRwaP8yx7NLP07YwgNRzDjH+OYnglGzVkjRU1IGoBbvNe244Ebsjf/sagPXmGkGKbYv8AD6lzxSUsQeImndD3bjHX0/ntca2Zpa5QHXDh7cI2w0lPROeKerj+0hLy4C++0EX10LQQTc9cXsUB2ZIw2Op2g5hgmBdHI4tcASLjlHdo1CA8ewHB6cYDU1zyWSxvkj5XeIDI+SjeTuno6XJuQgNexPCaCTK9XLR0WIVTm77jXzv5Ng1BLh0gJba3BZvG54dgGWzZjM7tkWDxGVzRUu5OV99SxhLQ1x7RwJ79xANsmRaTD8qxPpOUjLpWxyNMjnNl6D3B7muJG+0g2tYdN2iA9W0ysM+fsPopoqmalbC2R1PB/mSOLZDcC4vYNA43A37cUB7chUc1NtEHNKHEKbD54yJGTtO6yRrXODgS53a0AEm/TI7kBMqAIAgCAIAgCAIAgNPpMkbm0ibFOXvyrAzkuTtazI478pva9S/V7UAz/kn/ABKejdy/Jc2kL7cnv71yw26zd3q+PFAfcZyVy+fqTEeX3ebs3OS5O+9rIb7+8N3r8N08PFAR9m0UQ2mSllbVYXVADlZDGDDKN1urHCQEbwt1hYlvC/EDnsfooztLxCalfJNTMi3BM8kue9xiLnOcQLlzmvcgJA2e5L/wyCoby/K8tLyl+T3N3S1us6/nogPuz7Jv+G01QzluV5aUyX5Pc3bi271nX89EBtMsYdEWuALXAgg8CDoQUBouzvZnHheKVEwm5UyDdjuzdMbN4uLSd475PQ1sOr4oDvzps+FZi8VZT1ElJWRgASsG8CBewc24ubEi99QbEEIDryns9MGPGurKp9ZV23Wvc3dawEWO6251tcdgsTp2oD25XyXzTNVfWcvv87dvbnJ7u50i629vHe424BAYPK2y51JJUxc9e+hnbI11Pye6TyjeTuX7x6QbpcDW3AIDy0uymobgklEcVl5mQ7cibC0EOJ3m7794ksDtSwEB2vC6A6s64DTUWy2CkrzUTRxybrJ6eJodG4l7mucxz7BtiWHU3uOBIsBHecooJMApY4sTnxGqfIxsMZDgI2EEW3CTaQncbqb6cNEBNGcMgisnpqiGd9NWU4AZMxu9cDXdc24uONtfvOuDeyAZSyTLT43JWVdbLVVD27o6PJxtFgP8sEgn0AudLm6A3RAEAQBAEAQBAEAQBAEAQEJ/7SH+RTfH9SgN02Nf7hQeZ/6IDeEAQBAEAQBAEAQBAYrNP+7tR/w3fogIE2D/AO/T/wCV3/VAWQQBAEAQBAEAQH//2Q==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27207"/>
            <a:ext cx="2438400" cy="281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67200"/>
            <a:ext cx="4237181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0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52756842"/>
              </p:ext>
            </p:extLst>
          </p:nvPr>
        </p:nvGraphicFramePr>
        <p:xfrm>
          <a:off x="457200" y="990600"/>
          <a:ext cx="7848600" cy="493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95800"/>
                <a:gridCol w="3352800"/>
              </a:tblGrid>
              <a:tr h="401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Source of Electric Potential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Voltage</a:t>
                      </a:r>
                      <a:r>
                        <a:rPr lang="en-US" sz="2400" baseline="0" dirty="0" smtClean="0"/>
                        <a:t> (volts)</a:t>
                      </a:r>
                      <a:endParaRPr lang="en-US" sz="2400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Human</a:t>
                      </a:r>
                      <a:r>
                        <a:rPr lang="en-US" sz="2400" baseline="0" dirty="0" smtClean="0"/>
                        <a:t> cell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0.08</a:t>
                      </a:r>
                      <a:endParaRPr lang="en-US" sz="2400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Microphone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Photocell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0.8</a:t>
                      </a:r>
                      <a:endParaRPr lang="en-US" sz="2400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Electrochemical cell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1.1</a:t>
                      </a:r>
                      <a:r>
                        <a:rPr lang="en-US" sz="2400" baseline="0" dirty="0" smtClean="0"/>
                        <a:t> to </a:t>
                      </a:r>
                      <a:r>
                        <a:rPr lang="en-US" sz="2400" dirty="0" smtClean="0"/>
                        <a:t>2.9</a:t>
                      </a:r>
                      <a:endParaRPr lang="en-US" sz="2400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Electric eel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650</a:t>
                      </a:r>
                      <a:endParaRPr lang="en-US" sz="2400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Portable generator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24, 120, 240</a:t>
                      </a:r>
                      <a:endParaRPr lang="en-US" sz="2400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Wall outlet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120, 240</a:t>
                      </a:r>
                      <a:endParaRPr lang="en-US" sz="2400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Generator in power</a:t>
                      </a:r>
                      <a:r>
                        <a:rPr lang="en-US" sz="2400" baseline="0" dirty="0" smtClean="0"/>
                        <a:t> stations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550</a:t>
                      </a:r>
                      <a:endParaRPr lang="en-US" sz="2400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2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169</TotalTime>
  <Words>865</Words>
  <Application>Microsoft Office PowerPoint</Application>
  <PresentationFormat>On-screen Show (4:3)</PresentationFormat>
  <Paragraphs>85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Electric Potential (Voltage)</vt:lpstr>
      <vt:lpstr>PowerPoint Presentation</vt:lpstr>
      <vt:lpstr>Potential Electric Energy</vt:lpstr>
      <vt:lpstr>Model of Electric Potential</vt:lpstr>
      <vt:lpstr>Electric Potential</vt:lpstr>
      <vt:lpstr>PowerPoint Presentation</vt:lpstr>
      <vt:lpstr>Electricity for Chemical Reactions</vt:lpstr>
      <vt:lpstr>PowerPoint Presentation</vt:lpstr>
      <vt:lpstr>PowerPoint Presentation</vt:lpstr>
      <vt:lpstr>Electrochemical Cells</vt:lpstr>
      <vt:lpstr>PowerPoint Presentation</vt:lpstr>
      <vt:lpstr>PowerPoint Presentation</vt:lpstr>
      <vt:lpstr>Primary Cells</vt:lpstr>
      <vt:lpstr>Primary Wet Cells</vt:lpstr>
      <vt:lpstr>PowerPoint Presentation</vt:lpstr>
      <vt:lpstr>Volta Wet cell</vt:lpstr>
      <vt:lpstr>Primary Dry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Secondary Cells</vt:lpstr>
      <vt:lpstr>Questions to Tackle</vt:lpstr>
    </vt:vector>
  </TitlesOfParts>
  <Company>School District 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Potential (Voltage)</dc:title>
  <dc:creator>Champion, Andrew    (ASD-W)</dc:creator>
  <cp:lastModifiedBy>Champion, Andrew    (ASD-W)</cp:lastModifiedBy>
  <cp:revision>23</cp:revision>
  <dcterms:created xsi:type="dcterms:W3CDTF">2014-04-25T00:06:35Z</dcterms:created>
  <dcterms:modified xsi:type="dcterms:W3CDTF">2014-04-30T15:31:31Z</dcterms:modified>
</cp:coreProperties>
</file>