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FC2D2F-97BA-427B-A829-0504999AE0FA}" type="datetimeFigureOut">
              <a:rPr lang="en-US" smtClean="0"/>
              <a:t>4/28/2014</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30943EE4-5D64-43A5-8055-D96D6C3F92C8}"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C2D2F-97BA-427B-A829-0504999AE0FA}"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43EE4-5D64-43A5-8055-D96D6C3F92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C2D2F-97BA-427B-A829-0504999AE0FA}"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30943EE4-5D64-43A5-8055-D96D6C3F92C8}"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FC2D2F-97BA-427B-A829-0504999AE0FA}"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43EE4-5D64-43A5-8055-D96D6C3F92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C2D2F-97BA-427B-A829-0504999AE0FA}" type="datetimeFigureOut">
              <a:rPr lang="en-US" smtClean="0"/>
              <a:t>4/28/2014</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30943EE4-5D64-43A5-8055-D96D6C3F92C8}"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C2D2F-97BA-427B-A829-0504999AE0FA}"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43EE4-5D64-43A5-8055-D96D6C3F92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C2D2F-97BA-427B-A829-0504999AE0FA}" type="datetimeFigureOut">
              <a:rPr lang="en-US" smtClean="0"/>
              <a:t>4/28/2014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43EE4-5D64-43A5-8055-D96D6C3F92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C2D2F-97BA-427B-A829-0504999AE0FA}" type="datetimeFigureOut">
              <a:rPr lang="en-US" smtClean="0"/>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943EE4-5D64-43A5-8055-D96D6C3F92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C2D2F-97BA-427B-A829-0504999AE0FA}" type="datetimeFigureOut">
              <a:rPr lang="en-US" smtClean="0"/>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943EE4-5D64-43A5-8055-D96D6C3F92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FC2D2F-97BA-427B-A829-0504999AE0FA}"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43EE4-5D64-43A5-8055-D96D6C3F92C8}"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5FC2D2F-97BA-427B-A829-0504999AE0FA}"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43EE4-5D64-43A5-8055-D96D6C3F92C8}"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5FC2D2F-97BA-427B-A829-0504999AE0FA}" type="datetimeFigureOut">
              <a:rPr lang="en-US" smtClean="0"/>
              <a:t>4/28/2014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0943EE4-5D64-43A5-8055-D96D6C3F92C8}"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0"/>
            <a:ext cx="8686800" cy="1143000"/>
          </a:xfrm>
        </p:spPr>
        <p:txBody>
          <a:bodyPr/>
          <a:lstStyle/>
          <a:p>
            <a:r>
              <a:rPr lang="en-US" sz="5400" dirty="0" smtClean="0"/>
              <a:t>Electric Current, Resistance and Ohm’s law </a:t>
            </a:r>
            <a:endParaRPr lang="en-US" sz="54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20024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1827, the German scientist Georg Ohm discovered a special relationship with the loss of electric potential across  a conductor.</a:t>
            </a:r>
          </a:p>
          <a:p>
            <a:endParaRPr lang="en-US" dirty="0" smtClean="0"/>
          </a:p>
          <a:p>
            <a:r>
              <a:rPr lang="en-US" dirty="0" smtClean="0"/>
              <a:t>Ohm’s Law states that </a:t>
            </a:r>
            <a:r>
              <a:rPr lang="en-US" i="1" dirty="0" smtClean="0">
                <a:latin typeface="Book Antiqua" panose="02040602050305030304" pitchFamily="18" charset="0"/>
              </a:rPr>
              <a:t>the potential difference </a:t>
            </a:r>
            <a:r>
              <a:rPr lang="en-US" i="1" dirty="0" smtClean="0">
                <a:latin typeface="Book Antiqua" panose="02040602050305030304" pitchFamily="18" charset="0"/>
              </a:rPr>
              <a:t>between two </a:t>
            </a:r>
            <a:r>
              <a:rPr lang="en-US" i="1" dirty="0" smtClean="0">
                <a:latin typeface="Book Antiqua" panose="02040602050305030304" pitchFamily="18" charset="0"/>
              </a:rPr>
              <a:t>points on a  conductor is proportional (directly related) to the electric current flowing through the conductor.   </a:t>
            </a:r>
          </a:p>
          <a:p>
            <a:endParaRPr lang="en-US" i="1" dirty="0" smtClean="0">
              <a:latin typeface="Book Antiqua" panose="02040602050305030304" pitchFamily="18" charset="0"/>
            </a:endParaRPr>
          </a:p>
          <a:p>
            <a:r>
              <a:rPr lang="en-US" dirty="0" smtClean="0"/>
              <a:t>This law is used when designing new electrical devices.</a:t>
            </a:r>
            <a:endParaRPr lang="en-US" dirty="0"/>
          </a:p>
        </p:txBody>
      </p:sp>
    </p:spTree>
    <p:extLst>
      <p:ext uri="{BB962C8B-B14F-4D97-AF65-F5344CB8AC3E}">
        <p14:creationId xmlns:p14="http://schemas.microsoft.com/office/powerpoint/2010/main" val="121376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Electrical Resistance</a:t>
            </a:r>
            <a:endParaRPr lang="en-US" dirty="0"/>
          </a:p>
        </p:txBody>
      </p:sp>
      <p:sp>
        <p:nvSpPr>
          <p:cNvPr id="3" name="Content Placeholder 2"/>
          <p:cNvSpPr>
            <a:spLocks noGrp="1"/>
          </p:cNvSpPr>
          <p:nvPr>
            <p:ph idx="1"/>
          </p:nvPr>
        </p:nvSpPr>
        <p:spPr/>
        <p:txBody>
          <a:bodyPr>
            <a:normAutofit fontScale="92500"/>
          </a:bodyPr>
          <a:lstStyle/>
          <a:p>
            <a:r>
              <a:rPr lang="en-US" dirty="0"/>
              <a:t>The flow of charge through wires is often compared to the flow of water through pipes</a:t>
            </a:r>
            <a:r>
              <a:rPr lang="en-US" dirty="0" smtClean="0"/>
              <a:t>.</a:t>
            </a:r>
          </a:p>
          <a:p>
            <a:r>
              <a:rPr lang="en-US" dirty="0">
                <a:solidFill>
                  <a:srgbClr val="00B050"/>
                </a:solidFill>
              </a:rPr>
              <a:t>First, </a:t>
            </a:r>
            <a:r>
              <a:rPr lang="en-US" dirty="0"/>
              <a:t>the total length of the wires will affect the amount of resistance. The longer the wire, the more resistance that there will be</a:t>
            </a:r>
            <a:r>
              <a:rPr lang="en-US" dirty="0" smtClean="0"/>
              <a:t>.</a:t>
            </a:r>
          </a:p>
          <a:p>
            <a:r>
              <a:rPr lang="en-US" dirty="0">
                <a:solidFill>
                  <a:srgbClr val="00B050"/>
                </a:solidFill>
              </a:rPr>
              <a:t>Second, </a:t>
            </a:r>
            <a:r>
              <a:rPr lang="en-US" dirty="0"/>
              <a:t>the </a:t>
            </a:r>
            <a:r>
              <a:rPr lang="en-US" dirty="0" smtClean="0"/>
              <a:t>thickness of </a:t>
            </a:r>
            <a:r>
              <a:rPr lang="en-US" dirty="0"/>
              <a:t>the wires will affect the amount of resistance. Wider wires have a greater </a:t>
            </a:r>
            <a:r>
              <a:rPr lang="en-US" dirty="0" smtClean="0"/>
              <a:t>area</a:t>
            </a:r>
            <a:r>
              <a:rPr lang="en-US" dirty="0"/>
              <a:t>. Water will flow through a wider pipe at a higher rate than it will flow through a narrow pipe</a:t>
            </a:r>
            <a:r>
              <a:rPr lang="en-US" dirty="0" smtClean="0"/>
              <a:t>.</a:t>
            </a:r>
          </a:p>
          <a:p>
            <a:r>
              <a:rPr lang="en-US" dirty="0"/>
              <a:t>A </a:t>
            </a:r>
            <a:r>
              <a:rPr lang="en-US" dirty="0">
                <a:solidFill>
                  <a:srgbClr val="00B050"/>
                </a:solidFill>
              </a:rPr>
              <a:t>third</a:t>
            </a:r>
            <a:r>
              <a:rPr lang="en-US" dirty="0"/>
              <a:t> variable that is known to affect the resistance to charge flow is the material that a wire is made of. Not all materials are created equal in terms of their conductive ability. </a:t>
            </a:r>
          </a:p>
        </p:txBody>
      </p:sp>
    </p:spTree>
    <p:extLst>
      <p:ext uri="{BB962C8B-B14F-4D97-AF65-F5344CB8AC3E}">
        <p14:creationId xmlns:p14="http://schemas.microsoft.com/office/powerpoint/2010/main" val="609665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Ohm’s Law</a:t>
            </a:r>
            <a:endParaRPr lang="en-US" dirty="0"/>
          </a:p>
        </p:txBody>
      </p:sp>
      <p:sp>
        <p:nvSpPr>
          <p:cNvPr id="3" name="Content Placeholder 2"/>
          <p:cNvSpPr>
            <a:spLocks noGrp="1"/>
          </p:cNvSpPr>
          <p:nvPr>
            <p:ph idx="1"/>
          </p:nvPr>
        </p:nvSpPr>
        <p:spPr/>
        <p:txBody>
          <a:bodyPr/>
          <a:lstStyle/>
          <a:p>
            <a:r>
              <a:rPr lang="en-US" dirty="0" smtClean="0"/>
              <a:t>We use the following formula when determining the potential difference, or voltage lost.</a:t>
            </a:r>
          </a:p>
          <a:p>
            <a:endParaRPr lang="en-US" dirty="0"/>
          </a:p>
          <a:p>
            <a:r>
              <a:rPr lang="en-US" dirty="0" smtClean="0"/>
              <a:t>Potential difference = electric current x electrical resistance</a:t>
            </a:r>
          </a:p>
          <a:p>
            <a:r>
              <a:rPr lang="en-US" sz="5000" dirty="0"/>
              <a:t> </a:t>
            </a:r>
            <a:r>
              <a:rPr lang="en-US" sz="5000" dirty="0" smtClean="0"/>
              <a:t>             </a:t>
            </a:r>
            <a:r>
              <a:rPr lang="en-US" sz="5000" dirty="0" smtClean="0">
                <a:latin typeface="Book Antiqua" panose="02040602050305030304" pitchFamily="18" charset="0"/>
              </a:rPr>
              <a:t>V = I </a:t>
            </a:r>
            <a:r>
              <a:rPr lang="en-US" sz="2800" dirty="0" smtClean="0">
                <a:latin typeface="Book Antiqua" panose="02040602050305030304" pitchFamily="18" charset="0"/>
              </a:rPr>
              <a:t>X</a:t>
            </a:r>
            <a:r>
              <a:rPr lang="en-US" sz="5000" dirty="0" smtClean="0">
                <a:latin typeface="Book Antiqua" panose="02040602050305030304" pitchFamily="18" charset="0"/>
              </a:rPr>
              <a:t> R</a:t>
            </a:r>
          </a:p>
          <a:p>
            <a:r>
              <a:rPr lang="en-US" dirty="0" smtClean="0"/>
              <a:t>In most cases potential difference is measured in volts (V), electric current (I) is measured in amperes and resistance is measured in ohms (</a:t>
            </a:r>
            <a:r>
              <a:rPr lang="el-GR" dirty="0" smtClean="0"/>
              <a:t>Ω</a:t>
            </a:r>
            <a:r>
              <a:rPr lang="en-US" dirty="0" smtClean="0"/>
              <a:t>).</a:t>
            </a:r>
            <a:endParaRPr lang="en-US" dirty="0"/>
          </a:p>
        </p:txBody>
      </p:sp>
    </p:spTree>
    <p:extLst>
      <p:ext uri="{BB962C8B-B14F-4D97-AF65-F5344CB8AC3E}">
        <p14:creationId xmlns:p14="http://schemas.microsoft.com/office/powerpoint/2010/main" val="2258411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of Some Electrical Loads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1860815"/>
              </p:ext>
            </p:extLst>
          </p:nvPr>
        </p:nvGraphicFramePr>
        <p:xfrm>
          <a:off x="457200" y="2743200"/>
          <a:ext cx="8229600" cy="24942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Electrical Load</a:t>
                      </a:r>
                      <a:endParaRPr lang="en-US" dirty="0"/>
                    </a:p>
                  </a:txBody>
                  <a:tcPr/>
                </a:tc>
                <a:tc>
                  <a:txBody>
                    <a:bodyPr/>
                    <a:lstStyle/>
                    <a:p>
                      <a:pPr algn="ctr"/>
                      <a:r>
                        <a:rPr lang="en-US" dirty="0" smtClean="0"/>
                        <a:t>Voltage Drop  (V)</a:t>
                      </a:r>
                    </a:p>
                    <a:p>
                      <a:pPr algn="ctr"/>
                      <a:r>
                        <a:rPr lang="en-US" dirty="0" smtClean="0"/>
                        <a:t>volts</a:t>
                      </a:r>
                      <a:endParaRPr lang="en-US" dirty="0"/>
                    </a:p>
                  </a:txBody>
                  <a:tcPr/>
                </a:tc>
                <a:tc>
                  <a:txBody>
                    <a:bodyPr/>
                    <a:lstStyle/>
                    <a:p>
                      <a:pPr algn="ctr"/>
                      <a:r>
                        <a:rPr lang="en-US" dirty="0" smtClean="0"/>
                        <a:t>Current (I)</a:t>
                      </a:r>
                    </a:p>
                    <a:p>
                      <a:pPr algn="ctr"/>
                      <a:r>
                        <a:rPr lang="en-US" dirty="0" smtClean="0"/>
                        <a:t>Amperes</a:t>
                      </a:r>
                      <a:endParaRPr lang="en-US" dirty="0"/>
                    </a:p>
                  </a:txBody>
                  <a:tcPr/>
                </a:tc>
                <a:tc>
                  <a:txBody>
                    <a:bodyPr/>
                    <a:lstStyle/>
                    <a:p>
                      <a:pPr algn="ctr"/>
                      <a:r>
                        <a:rPr lang="en-US" dirty="0" smtClean="0"/>
                        <a:t>Resistance (R)</a:t>
                      </a:r>
                    </a:p>
                    <a:p>
                      <a:pPr algn="ctr"/>
                      <a:r>
                        <a:rPr lang="en-US" dirty="0" smtClean="0"/>
                        <a:t>ohms</a:t>
                      </a:r>
                      <a:endParaRPr lang="en-US" dirty="0"/>
                    </a:p>
                  </a:txBody>
                  <a:tcPr/>
                </a:tc>
              </a:tr>
              <a:tr h="370840">
                <a:tc>
                  <a:txBody>
                    <a:bodyPr/>
                    <a:lstStyle/>
                    <a:p>
                      <a:pPr algn="ctr"/>
                      <a:r>
                        <a:rPr lang="en-US" dirty="0" smtClean="0"/>
                        <a:t>Flashlight</a:t>
                      </a:r>
                      <a:r>
                        <a:rPr lang="en-US" baseline="0" dirty="0" smtClean="0"/>
                        <a:t> bulb</a:t>
                      </a:r>
                      <a:endParaRPr lang="en-US" dirty="0"/>
                    </a:p>
                  </a:txBody>
                  <a:tcPr/>
                </a:tc>
                <a:tc>
                  <a:txBody>
                    <a:bodyPr/>
                    <a:lstStyle/>
                    <a:p>
                      <a:pPr algn="ctr"/>
                      <a:r>
                        <a:rPr lang="en-US" dirty="0" smtClean="0"/>
                        <a:t>6.0</a:t>
                      </a:r>
                      <a:endParaRPr lang="en-US" dirty="0"/>
                    </a:p>
                  </a:txBody>
                  <a:tcPr/>
                </a:tc>
                <a:tc>
                  <a:txBody>
                    <a:bodyPr/>
                    <a:lstStyle/>
                    <a:p>
                      <a:pPr algn="ctr"/>
                      <a:r>
                        <a:rPr lang="en-US" dirty="0" smtClean="0"/>
                        <a:t>0.25</a:t>
                      </a:r>
                      <a:endParaRPr lang="en-US" dirty="0"/>
                    </a:p>
                  </a:txBody>
                  <a:tcPr/>
                </a:tc>
                <a:tc>
                  <a:txBody>
                    <a:bodyPr/>
                    <a:lstStyle/>
                    <a:p>
                      <a:pPr algn="ctr"/>
                      <a:r>
                        <a:rPr lang="en-US" dirty="0" smtClean="0"/>
                        <a:t>24</a:t>
                      </a:r>
                      <a:endParaRPr lang="en-US" dirty="0"/>
                    </a:p>
                  </a:txBody>
                  <a:tcPr/>
                </a:tc>
              </a:tr>
              <a:tr h="370840">
                <a:tc>
                  <a:txBody>
                    <a:bodyPr/>
                    <a:lstStyle/>
                    <a:p>
                      <a:pPr algn="ctr"/>
                      <a:r>
                        <a:rPr lang="en-US" dirty="0" smtClean="0"/>
                        <a:t>Light</a:t>
                      </a:r>
                      <a:r>
                        <a:rPr lang="en-US" baseline="0" dirty="0" smtClean="0"/>
                        <a:t> bulb (60 W)</a:t>
                      </a:r>
                      <a:endParaRPr lang="en-US" dirty="0"/>
                    </a:p>
                  </a:txBody>
                  <a:tcPr/>
                </a:tc>
                <a:tc>
                  <a:txBody>
                    <a:bodyPr/>
                    <a:lstStyle/>
                    <a:p>
                      <a:pPr algn="ctr"/>
                      <a:r>
                        <a:rPr lang="en-US" dirty="0" smtClean="0"/>
                        <a:t>120</a:t>
                      </a:r>
                      <a:endParaRPr lang="en-US" dirty="0"/>
                    </a:p>
                  </a:txBody>
                  <a:tcPr/>
                </a:tc>
                <a:tc>
                  <a:txBody>
                    <a:bodyPr/>
                    <a:lstStyle/>
                    <a:p>
                      <a:pPr algn="ctr"/>
                      <a:r>
                        <a:rPr lang="en-US" dirty="0" smtClean="0"/>
                        <a:t>0.50</a:t>
                      </a:r>
                      <a:endParaRPr lang="en-US" dirty="0"/>
                    </a:p>
                  </a:txBody>
                  <a:tcPr/>
                </a:tc>
                <a:tc>
                  <a:txBody>
                    <a:bodyPr/>
                    <a:lstStyle/>
                    <a:p>
                      <a:pPr algn="ctr"/>
                      <a:r>
                        <a:rPr lang="en-US" dirty="0" smtClean="0"/>
                        <a:t>240</a:t>
                      </a:r>
                      <a:endParaRPr lang="en-US" dirty="0"/>
                    </a:p>
                  </a:txBody>
                  <a:tcPr/>
                </a:tc>
              </a:tr>
              <a:tr h="370840">
                <a:tc>
                  <a:txBody>
                    <a:bodyPr/>
                    <a:lstStyle/>
                    <a:p>
                      <a:pPr algn="ctr"/>
                      <a:r>
                        <a:rPr lang="en-US" dirty="0" smtClean="0"/>
                        <a:t>Coffee grinder</a:t>
                      </a:r>
                      <a:endParaRPr lang="en-US" dirty="0"/>
                    </a:p>
                  </a:txBody>
                  <a:tcPr/>
                </a:tc>
                <a:tc>
                  <a:txBody>
                    <a:bodyPr/>
                    <a:lstStyle/>
                    <a:p>
                      <a:pPr algn="ctr"/>
                      <a:r>
                        <a:rPr lang="en-US" dirty="0" smtClean="0"/>
                        <a:t>120</a:t>
                      </a:r>
                      <a:endParaRPr lang="en-US" dirty="0"/>
                    </a:p>
                  </a:txBody>
                  <a:tcPr/>
                </a:tc>
                <a:tc>
                  <a:txBody>
                    <a:bodyPr/>
                    <a:lstStyle/>
                    <a:p>
                      <a:pPr algn="ctr"/>
                      <a:r>
                        <a:rPr lang="en-US" dirty="0" smtClean="0"/>
                        <a:t>1.20</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Toaster</a:t>
                      </a:r>
                      <a:r>
                        <a:rPr lang="en-US" baseline="0" dirty="0" smtClean="0"/>
                        <a:t> oven</a:t>
                      </a:r>
                      <a:endParaRPr lang="en-US" dirty="0"/>
                    </a:p>
                  </a:txBody>
                  <a:tcPr/>
                </a:tc>
                <a:tc>
                  <a:txBody>
                    <a:bodyPr/>
                    <a:lstStyle/>
                    <a:p>
                      <a:pPr algn="ctr"/>
                      <a:r>
                        <a:rPr lang="en-US" dirty="0" smtClean="0"/>
                        <a:t>120</a:t>
                      </a:r>
                      <a:endParaRPr lang="en-US" dirty="0"/>
                    </a:p>
                  </a:txBody>
                  <a:tcPr/>
                </a:tc>
                <a:tc>
                  <a:txBody>
                    <a:bodyPr/>
                    <a:lstStyle/>
                    <a:p>
                      <a:pPr algn="ctr"/>
                      <a:r>
                        <a:rPr lang="en-US" dirty="0" smtClean="0"/>
                        <a:t>14.0</a:t>
                      </a:r>
                      <a:endParaRPr lang="en-US" dirty="0"/>
                    </a:p>
                  </a:txBody>
                  <a:tcPr/>
                </a:tc>
                <a:tc>
                  <a:txBody>
                    <a:bodyPr/>
                    <a:lstStyle/>
                    <a:p>
                      <a:pPr algn="ctr"/>
                      <a:r>
                        <a:rPr lang="en-US" dirty="0" smtClean="0"/>
                        <a:t>8.6</a:t>
                      </a:r>
                      <a:endParaRPr lang="en-US" dirty="0"/>
                    </a:p>
                  </a:txBody>
                  <a:tcPr/>
                </a:tc>
              </a:tr>
              <a:tr h="370840">
                <a:tc>
                  <a:txBody>
                    <a:bodyPr/>
                    <a:lstStyle/>
                    <a:p>
                      <a:pPr algn="ctr"/>
                      <a:r>
                        <a:rPr lang="en-US" dirty="0" smtClean="0"/>
                        <a:t>Water heater</a:t>
                      </a:r>
                      <a:endParaRPr lang="en-US" dirty="0"/>
                    </a:p>
                  </a:txBody>
                  <a:tcPr/>
                </a:tc>
                <a:tc>
                  <a:txBody>
                    <a:bodyPr/>
                    <a:lstStyle/>
                    <a:p>
                      <a:pPr algn="ctr"/>
                      <a:r>
                        <a:rPr lang="en-US" dirty="0" smtClean="0"/>
                        <a:t>240</a:t>
                      </a:r>
                      <a:endParaRPr lang="en-US" dirty="0"/>
                    </a:p>
                  </a:txBody>
                  <a:tcPr/>
                </a:tc>
                <a:tc>
                  <a:txBody>
                    <a:bodyPr/>
                    <a:lstStyle/>
                    <a:p>
                      <a:pPr algn="ctr"/>
                      <a:r>
                        <a:rPr lang="en-US" dirty="0" smtClean="0"/>
                        <a:t>18.75</a:t>
                      </a:r>
                      <a:endParaRPr lang="en-US" dirty="0"/>
                    </a:p>
                  </a:txBody>
                  <a:tcPr/>
                </a:tc>
                <a:tc>
                  <a:txBody>
                    <a:bodyPr/>
                    <a:lstStyle/>
                    <a:p>
                      <a:pPr algn="ctr"/>
                      <a:r>
                        <a:rPr lang="en-US" dirty="0" smtClean="0"/>
                        <a:t>12.8</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42807724"/>
              </p:ext>
            </p:extLst>
          </p:nvPr>
        </p:nvGraphicFramePr>
        <p:xfrm>
          <a:off x="3581400" y="1905000"/>
          <a:ext cx="4800601" cy="370840"/>
        </p:xfrm>
        <a:graphic>
          <a:graphicData uri="http://schemas.openxmlformats.org/drawingml/2006/table">
            <a:tbl>
              <a:tblPr firstRow="1" bandRow="1">
                <a:tableStyleId>{5C22544A-7EE6-4342-B048-85BDC9FD1C3A}</a:tableStyleId>
              </a:tblPr>
              <a:tblGrid>
                <a:gridCol w="720090"/>
                <a:gridCol w="422910"/>
                <a:gridCol w="1600200"/>
                <a:gridCol w="381000"/>
                <a:gridCol w="1676401"/>
              </a:tblGrid>
              <a:tr h="370840">
                <a:tc>
                  <a:txBody>
                    <a:bodyPr/>
                    <a:lstStyle/>
                    <a:p>
                      <a:pPr algn="ctr"/>
                      <a:r>
                        <a:rPr lang="en-US" dirty="0" smtClean="0"/>
                        <a:t>V</a:t>
                      </a:r>
                      <a:endParaRPr lang="en-US" dirty="0"/>
                    </a:p>
                  </a:txBody>
                  <a:tcPr/>
                </a:tc>
                <a:tc>
                  <a:txBody>
                    <a:bodyPr/>
                    <a:lstStyle/>
                    <a:p>
                      <a:pPr algn="ctr"/>
                      <a:r>
                        <a:rPr lang="en-US" dirty="0" smtClean="0"/>
                        <a:t>=</a:t>
                      </a:r>
                      <a:endParaRPr lang="en-US" dirty="0"/>
                    </a:p>
                  </a:txBody>
                  <a:tcPr/>
                </a:tc>
                <a:tc>
                  <a:txBody>
                    <a:bodyPr/>
                    <a:lstStyle/>
                    <a:p>
                      <a:pPr algn="ctr"/>
                      <a:r>
                        <a:rPr lang="en-US" dirty="0" smtClean="0"/>
                        <a:t>current</a:t>
                      </a:r>
                      <a:endParaRPr lang="en-US" dirty="0"/>
                    </a:p>
                  </a:txBody>
                  <a:tcPr/>
                </a:tc>
                <a:tc>
                  <a:txBody>
                    <a:bodyPr/>
                    <a:lstStyle/>
                    <a:p>
                      <a:pPr algn="ctr"/>
                      <a:r>
                        <a:rPr lang="en-US" dirty="0" smtClean="0"/>
                        <a:t>x</a:t>
                      </a:r>
                      <a:endParaRPr lang="en-US" dirty="0"/>
                    </a:p>
                  </a:txBody>
                  <a:tcPr/>
                </a:tc>
                <a:tc>
                  <a:txBody>
                    <a:bodyPr/>
                    <a:lstStyle/>
                    <a:p>
                      <a:pPr algn="ctr"/>
                      <a:r>
                        <a:rPr lang="en-US" dirty="0" smtClean="0"/>
                        <a:t>resistance</a:t>
                      </a:r>
                      <a:endParaRPr lang="en-US" dirty="0"/>
                    </a:p>
                  </a:txBody>
                  <a:tcPr/>
                </a:tc>
              </a:tr>
            </a:tbl>
          </a:graphicData>
        </a:graphic>
      </p:graphicFrame>
    </p:spTree>
    <p:extLst>
      <p:ext uri="{BB962C8B-B14F-4D97-AF65-F5344CB8AC3E}">
        <p14:creationId xmlns:p14="http://schemas.microsoft.com/office/powerpoint/2010/main" val="19873096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Circuit</a:t>
            </a:r>
            <a:endParaRPr lang="en-US" dirty="0"/>
          </a:p>
        </p:txBody>
      </p:sp>
      <p:sp>
        <p:nvSpPr>
          <p:cNvPr id="3" name="Content Placeholder 2"/>
          <p:cNvSpPr>
            <a:spLocks noGrp="1"/>
          </p:cNvSpPr>
          <p:nvPr>
            <p:ph idx="1"/>
          </p:nvPr>
        </p:nvSpPr>
        <p:spPr/>
        <p:txBody>
          <a:bodyPr/>
          <a:lstStyle/>
          <a:p>
            <a:r>
              <a:rPr lang="en-US" dirty="0" smtClean="0"/>
              <a:t>It is important that you are safe when dealing with electricity and sources of electrical potential energy.</a:t>
            </a:r>
          </a:p>
          <a:p>
            <a:r>
              <a:rPr lang="en-US" dirty="0" smtClean="0"/>
              <a:t>Make sure you always avoid carrying loose batteries in your pocket or book bag as they may make contact with keys or loose change and complete a very short but complete circuit.  This short circuit may cause enough heat to build up and start a fire.</a:t>
            </a:r>
            <a:endParaRPr lang="en-US" dirty="0"/>
          </a:p>
        </p:txBody>
      </p:sp>
      <p:pic>
        <p:nvPicPr>
          <p:cNvPr id="5122" name="Picture 2" descr="http://www.cinemablend.com/images/news_img/29220/short_circuit_29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495800"/>
            <a:ext cx="4572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054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2971800"/>
          </a:xfrm>
        </p:spPr>
        <p:txBody>
          <a:bodyPr/>
          <a:lstStyle/>
          <a:p>
            <a:r>
              <a:rPr lang="en-US" dirty="0" smtClean="0"/>
              <a:t>Many household appliances use resistors to help control the amount of electrical energy entering them. Companies design electrical devices with this in mind to ensure that they are safe to use.</a:t>
            </a:r>
          </a:p>
          <a:p>
            <a:r>
              <a:rPr lang="en-US" dirty="0" smtClean="0">
                <a:solidFill>
                  <a:srgbClr val="00B050"/>
                </a:solidFill>
              </a:rPr>
              <a:t>For example: </a:t>
            </a:r>
            <a:r>
              <a:rPr lang="en-US" dirty="0" smtClean="0"/>
              <a:t>the tiny coil of tungsten wire used inside a 100-W light bulb is just long enough to handle the amount of energy flowing through it.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3057" y="4038600"/>
            <a:ext cx="4391489" cy="2623569"/>
          </a:xfrm>
          <a:prstGeom prst="rect">
            <a:avLst/>
          </a:prstGeom>
        </p:spPr>
      </p:pic>
    </p:spTree>
    <p:extLst>
      <p:ext uri="{BB962C8B-B14F-4D97-AF65-F5344CB8AC3E}">
        <p14:creationId xmlns:p14="http://schemas.microsoft.com/office/powerpoint/2010/main" val="1902990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Activity/Homework</a:t>
            </a:r>
            <a:endParaRPr lang="en-US" dirty="0"/>
          </a:p>
        </p:txBody>
      </p:sp>
      <p:sp>
        <p:nvSpPr>
          <p:cNvPr id="3" name="Content Placeholder 2"/>
          <p:cNvSpPr>
            <a:spLocks noGrp="1"/>
          </p:cNvSpPr>
          <p:nvPr>
            <p:ph idx="1"/>
          </p:nvPr>
        </p:nvSpPr>
        <p:spPr/>
        <p:txBody>
          <a:bodyPr/>
          <a:lstStyle/>
          <a:p>
            <a:r>
              <a:rPr lang="en-US" dirty="0" smtClean="0"/>
              <a:t>Review page 318-319 in your test book.  Pay close attention to the sample problems and how they solved the examples using Ohm’s Law.</a:t>
            </a:r>
          </a:p>
          <a:p>
            <a:endParaRPr lang="en-US" dirty="0" smtClean="0"/>
          </a:p>
          <a:p>
            <a:r>
              <a:rPr lang="en-US" dirty="0" smtClean="0"/>
              <a:t>Answer questions 3, 5, 6 and 7 on page 319.</a:t>
            </a:r>
            <a:endParaRPr lang="en-US" dirty="0"/>
          </a:p>
        </p:txBody>
      </p:sp>
    </p:spTree>
    <p:extLst>
      <p:ext uri="{BB962C8B-B14F-4D97-AF65-F5344CB8AC3E}">
        <p14:creationId xmlns:p14="http://schemas.microsoft.com/office/powerpoint/2010/main" val="1198299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81600"/>
          </a:xfrm>
        </p:spPr>
        <p:txBody>
          <a:bodyPr>
            <a:normAutofit lnSpcReduction="10000"/>
          </a:bodyPr>
          <a:lstStyle/>
          <a:p>
            <a:r>
              <a:rPr lang="en-US" dirty="0" smtClean="0"/>
              <a:t>Comparing shocks from static electricity and electric currents is like comparing apples and oranges, they are similar but quite different at the same time.</a:t>
            </a:r>
          </a:p>
          <a:p>
            <a:endParaRPr lang="en-US" dirty="0"/>
          </a:p>
          <a:p>
            <a:endParaRPr lang="en-US" dirty="0" smtClean="0"/>
          </a:p>
          <a:p>
            <a:endParaRPr lang="en-US" dirty="0" smtClean="0"/>
          </a:p>
          <a:p>
            <a:endParaRPr lang="en-US" dirty="0" smtClean="0"/>
          </a:p>
          <a:p>
            <a:endParaRPr lang="en-US" dirty="0" smtClean="0"/>
          </a:p>
          <a:p>
            <a:endParaRPr lang="en-US" dirty="0"/>
          </a:p>
          <a:p>
            <a:endParaRPr lang="en-US" dirty="0" smtClean="0"/>
          </a:p>
          <a:p>
            <a:r>
              <a:rPr lang="en-US" dirty="0" smtClean="0"/>
              <a:t>Every year many people are injured and sometimes killed from electrocution as even small amounts of electric current can be lethal. </a:t>
            </a:r>
            <a:endParaRPr lang="en-US" dirty="0"/>
          </a:p>
        </p:txBody>
      </p:sp>
      <p:pic>
        <p:nvPicPr>
          <p:cNvPr id="1026" name="Picture 2" descr="http://blog.silviaskingdom.com/wp-content/uploads/2014/01/Comparing_Apples_to_OrangesjsxDetai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2667000"/>
            <a:ext cx="3111500" cy="233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341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990600"/>
          </a:xfrm>
        </p:spPr>
        <p:txBody>
          <a:bodyPr>
            <a:normAutofit/>
          </a:bodyPr>
          <a:lstStyle/>
          <a:p>
            <a:r>
              <a:rPr lang="en-US" dirty="0" smtClean="0"/>
              <a:t>Recap</a:t>
            </a:r>
            <a:endParaRPr lang="en-US" dirty="0"/>
          </a:p>
        </p:txBody>
      </p:sp>
      <p:sp>
        <p:nvSpPr>
          <p:cNvPr id="3" name="Content Placeholder 2"/>
          <p:cNvSpPr>
            <a:spLocks noGrp="1"/>
          </p:cNvSpPr>
          <p:nvPr>
            <p:ph idx="1"/>
          </p:nvPr>
        </p:nvSpPr>
        <p:spPr>
          <a:xfrm>
            <a:off x="457200" y="1524000"/>
            <a:ext cx="8229600" cy="5050536"/>
          </a:xfrm>
        </p:spPr>
        <p:txBody>
          <a:bodyPr>
            <a:normAutofit/>
          </a:bodyPr>
          <a:lstStyle/>
          <a:p>
            <a:r>
              <a:rPr lang="en-US" dirty="0" smtClean="0"/>
              <a:t>An electric current is made up of moving electric charges. </a:t>
            </a:r>
          </a:p>
          <a:p>
            <a:endParaRPr lang="en-US" dirty="0" smtClean="0"/>
          </a:p>
          <a:p>
            <a:r>
              <a:rPr lang="en-US" dirty="0" smtClean="0"/>
              <a:t>In solids, it is only the negative electric charges on electrons that move through the circuit.  The positive charges on protons remain in a fixed position in the atoms.</a:t>
            </a:r>
          </a:p>
          <a:p>
            <a:endParaRPr lang="en-US" dirty="0" smtClean="0"/>
          </a:p>
          <a:p>
            <a:r>
              <a:rPr lang="en-US" u="sng" dirty="0" smtClean="0"/>
              <a:t>Electric current </a:t>
            </a:r>
            <a:r>
              <a:rPr lang="en-US" dirty="0" smtClean="0"/>
              <a:t>is a measure if the rate at which </a:t>
            </a:r>
            <a:r>
              <a:rPr lang="en-US" dirty="0"/>
              <a:t>e</a:t>
            </a:r>
            <a:r>
              <a:rPr lang="en-US" dirty="0" smtClean="0"/>
              <a:t>lectric charges move past a given point along a circuit. </a:t>
            </a:r>
            <a:endParaRPr lang="en-US" dirty="0"/>
          </a:p>
        </p:txBody>
      </p:sp>
    </p:spTree>
    <p:extLst>
      <p:ext uri="{BB962C8B-B14F-4D97-AF65-F5344CB8AC3E}">
        <p14:creationId xmlns:p14="http://schemas.microsoft.com/office/powerpoint/2010/main" val="346057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1066800"/>
          </a:xfrm>
        </p:spPr>
        <p:txBody>
          <a:bodyPr>
            <a:normAutofit/>
          </a:bodyPr>
          <a:lstStyle/>
          <a:p>
            <a:r>
              <a:rPr lang="en-US" sz="6000" dirty="0" smtClean="0"/>
              <a:t>Ampere</a:t>
            </a:r>
            <a:endParaRPr lang="en-US" sz="6000" dirty="0"/>
          </a:p>
        </p:txBody>
      </p:sp>
      <p:sp>
        <p:nvSpPr>
          <p:cNvPr id="3" name="Content Placeholder 2"/>
          <p:cNvSpPr>
            <a:spLocks noGrp="1"/>
          </p:cNvSpPr>
          <p:nvPr>
            <p:ph idx="1"/>
          </p:nvPr>
        </p:nvSpPr>
        <p:spPr>
          <a:xfrm>
            <a:off x="228600" y="1752600"/>
            <a:ext cx="8229600" cy="3084576"/>
          </a:xfrm>
        </p:spPr>
        <p:txBody>
          <a:bodyPr/>
          <a:lstStyle/>
          <a:p>
            <a:r>
              <a:rPr lang="en-US" dirty="0" smtClean="0"/>
              <a:t>The metric SI (International System of Units) unit used to measure electric current is the </a:t>
            </a:r>
            <a:r>
              <a:rPr lang="en-US" b="1" dirty="0" smtClean="0"/>
              <a:t>ampere</a:t>
            </a:r>
            <a:r>
              <a:rPr lang="en-US" dirty="0" smtClean="0"/>
              <a:t>. </a:t>
            </a:r>
          </a:p>
          <a:p>
            <a:endParaRPr lang="en-US" dirty="0" smtClean="0"/>
          </a:p>
          <a:p>
            <a:r>
              <a:rPr lang="en-US" dirty="0" smtClean="0"/>
              <a:t>Current is measured using an </a:t>
            </a:r>
            <a:r>
              <a:rPr lang="en-US" b="1" dirty="0" smtClean="0"/>
              <a:t>ammeter</a:t>
            </a:r>
            <a:r>
              <a:rPr lang="en-US" dirty="0" smtClean="0"/>
              <a:t> connected to the circuit in series.</a:t>
            </a:r>
          </a:p>
          <a:p>
            <a:endParaRPr lang="en-US" dirty="0"/>
          </a:p>
          <a:p>
            <a:r>
              <a:rPr lang="en-US" dirty="0"/>
              <a:t>The symbol for ampere is </a:t>
            </a:r>
            <a:r>
              <a:rPr lang="en-US" b="1" dirty="0"/>
              <a:t>A</a:t>
            </a:r>
            <a:r>
              <a:rPr lang="en-US" dirty="0"/>
              <a:t>.</a:t>
            </a:r>
          </a:p>
          <a:p>
            <a:endParaRPr lang="en-US" dirty="0"/>
          </a:p>
        </p:txBody>
      </p:sp>
      <p:pic>
        <p:nvPicPr>
          <p:cNvPr id="2050" name="Picture 2" descr="http://3.imimg.com/data3/AY/JU/MY-583064/ammeter-copy-500x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505200"/>
            <a:ext cx="2581274" cy="3077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52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762000"/>
          </a:xfrm>
        </p:spPr>
        <p:txBody>
          <a:bodyPr>
            <a:normAutofit/>
          </a:bodyPr>
          <a:lstStyle/>
          <a:p>
            <a:r>
              <a:rPr lang="en-US" sz="4000" dirty="0" smtClean="0"/>
              <a:t>Electric Current Ratings of Common Electric Loads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9462932"/>
              </p:ext>
            </p:extLst>
          </p:nvPr>
        </p:nvGraphicFramePr>
        <p:xfrm>
          <a:off x="457200" y="2057400"/>
          <a:ext cx="8229600" cy="3708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Electrical Device</a:t>
                      </a:r>
                      <a:endParaRPr lang="en-US" dirty="0"/>
                    </a:p>
                  </a:txBody>
                  <a:tcPr/>
                </a:tc>
                <a:tc>
                  <a:txBody>
                    <a:bodyPr/>
                    <a:lstStyle/>
                    <a:p>
                      <a:r>
                        <a:rPr lang="en-US" dirty="0" smtClean="0"/>
                        <a:t>Amperes (electric current)</a:t>
                      </a:r>
                      <a:endParaRPr lang="en-US" dirty="0"/>
                    </a:p>
                  </a:txBody>
                  <a:tcPr/>
                </a:tc>
              </a:tr>
              <a:tr h="370840">
                <a:tc>
                  <a:txBody>
                    <a:bodyPr/>
                    <a:lstStyle/>
                    <a:p>
                      <a:r>
                        <a:rPr lang="en-US" dirty="0" smtClean="0"/>
                        <a:t>Wrist watch</a:t>
                      </a:r>
                      <a:endParaRPr lang="en-US" dirty="0"/>
                    </a:p>
                  </a:txBody>
                  <a:tcPr/>
                </a:tc>
                <a:tc>
                  <a:txBody>
                    <a:bodyPr/>
                    <a:lstStyle/>
                    <a:p>
                      <a:r>
                        <a:rPr lang="en-US" dirty="0" smtClean="0"/>
                        <a:t>0.00013</a:t>
                      </a:r>
                      <a:endParaRPr lang="en-US" dirty="0"/>
                    </a:p>
                  </a:txBody>
                  <a:tcPr/>
                </a:tc>
              </a:tr>
              <a:tr h="370840">
                <a:tc>
                  <a:txBody>
                    <a:bodyPr/>
                    <a:lstStyle/>
                    <a:p>
                      <a:r>
                        <a:rPr lang="en-US" dirty="0" smtClean="0"/>
                        <a:t>Electric clock</a:t>
                      </a:r>
                      <a:endParaRPr lang="en-US" dirty="0"/>
                    </a:p>
                  </a:txBody>
                  <a:tcPr/>
                </a:tc>
                <a:tc>
                  <a:txBody>
                    <a:bodyPr/>
                    <a:lstStyle/>
                    <a:p>
                      <a:r>
                        <a:rPr lang="en-US" dirty="0" smtClean="0"/>
                        <a:t>0.16</a:t>
                      </a:r>
                      <a:endParaRPr lang="en-US" dirty="0"/>
                    </a:p>
                  </a:txBody>
                  <a:tcPr/>
                </a:tc>
              </a:tr>
              <a:tr h="370840">
                <a:tc>
                  <a:txBody>
                    <a:bodyPr/>
                    <a:lstStyle/>
                    <a:p>
                      <a:r>
                        <a:rPr lang="en-US" dirty="0" smtClean="0"/>
                        <a:t>Light bulb (100 W)</a:t>
                      </a:r>
                      <a:endParaRPr lang="en-US" dirty="0"/>
                    </a:p>
                  </a:txBody>
                  <a:tcPr/>
                </a:tc>
                <a:tc>
                  <a:txBody>
                    <a:bodyPr/>
                    <a:lstStyle/>
                    <a:p>
                      <a:r>
                        <a:rPr lang="en-US" dirty="0" smtClean="0"/>
                        <a:t>0.833</a:t>
                      </a:r>
                      <a:endParaRPr lang="en-US" dirty="0"/>
                    </a:p>
                  </a:txBody>
                  <a:tcPr/>
                </a:tc>
              </a:tr>
              <a:tr h="370840">
                <a:tc>
                  <a:txBody>
                    <a:bodyPr/>
                    <a:lstStyle/>
                    <a:p>
                      <a:r>
                        <a:rPr lang="en-US" dirty="0" smtClean="0"/>
                        <a:t>television</a:t>
                      </a:r>
                      <a:endParaRPr lang="en-US" dirty="0"/>
                    </a:p>
                  </a:txBody>
                  <a:tcPr/>
                </a:tc>
                <a:tc>
                  <a:txBody>
                    <a:bodyPr/>
                    <a:lstStyle/>
                    <a:p>
                      <a:r>
                        <a:rPr lang="en-US" dirty="0" smtClean="0"/>
                        <a:t>4.1</a:t>
                      </a:r>
                      <a:endParaRPr lang="en-US" dirty="0"/>
                    </a:p>
                  </a:txBody>
                  <a:tcPr/>
                </a:tc>
              </a:tr>
              <a:tr h="370840">
                <a:tc>
                  <a:txBody>
                    <a:bodyPr/>
                    <a:lstStyle/>
                    <a:p>
                      <a:r>
                        <a:rPr lang="en-US" dirty="0" smtClean="0"/>
                        <a:t>vacuum</a:t>
                      </a:r>
                      <a:endParaRPr lang="en-US" dirty="0"/>
                    </a:p>
                  </a:txBody>
                  <a:tcPr/>
                </a:tc>
                <a:tc>
                  <a:txBody>
                    <a:bodyPr/>
                    <a:lstStyle/>
                    <a:p>
                      <a:r>
                        <a:rPr lang="en-US" dirty="0" smtClean="0"/>
                        <a:t>6.5</a:t>
                      </a:r>
                      <a:endParaRPr lang="en-US" dirty="0"/>
                    </a:p>
                  </a:txBody>
                  <a:tcPr/>
                </a:tc>
              </a:tr>
              <a:tr h="370840">
                <a:tc>
                  <a:txBody>
                    <a:bodyPr/>
                    <a:lstStyle/>
                    <a:p>
                      <a:r>
                        <a:rPr lang="en-US" dirty="0" smtClean="0"/>
                        <a:t>Stove element</a:t>
                      </a:r>
                      <a:endParaRPr lang="en-US" dirty="0"/>
                    </a:p>
                  </a:txBody>
                  <a:tcPr/>
                </a:tc>
                <a:tc>
                  <a:txBody>
                    <a:bodyPr/>
                    <a:lstStyle/>
                    <a:p>
                      <a:r>
                        <a:rPr lang="en-US" dirty="0" smtClean="0"/>
                        <a:t>6.8</a:t>
                      </a:r>
                      <a:endParaRPr lang="en-US" dirty="0"/>
                    </a:p>
                  </a:txBody>
                  <a:tcPr/>
                </a:tc>
              </a:tr>
              <a:tr h="370840">
                <a:tc>
                  <a:txBody>
                    <a:bodyPr/>
                    <a:lstStyle/>
                    <a:p>
                      <a:r>
                        <a:rPr lang="en-US" dirty="0" smtClean="0"/>
                        <a:t>toaster</a:t>
                      </a:r>
                      <a:endParaRPr lang="en-US" dirty="0"/>
                    </a:p>
                  </a:txBody>
                  <a:tcPr/>
                </a:tc>
                <a:tc>
                  <a:txBody>
                    <a:bodyPr/>
                    <a:lstStyle/>
                    <a:p>
                      <a:r>
                        <a:rPr lang="en-US" dirty="0" smtClean="0"/>
                        <a:t>11.4</a:t>
                      </a:r>
                      <a:endParaRPr lang="en-US" dirty="0"/>
                    </a:p>
                  </a:txBody>
                  <a:tcPr/>
                </a:tc>
              </a:tr>
              <a:tr h="370840">
                <a:tc>
                  <a:txBody>
                    <a:bodyPr/>
                    <a:lstStyle/>
                    <a:p>
                      <a:r>
                        <a:rPr lang="en-US" dirty="0" smtClean="0"/>
                        <a:t>Water heater element</a:t>
                      </a:r>
                      <a:endParaRPr lang="en-US" dirty="0"/>
                    </a:p>
                  </a:txBody>
                  <a:tcPr/>
                </a:tc>
                <a:tc>
                  <a:txBody>
                    <a:bodyPr/>
                    <a:lstStyle/>
                    <a:p>
                      <a:r>
                        <a:rPr lang="en-US" dirty="0" smtClean="0"/>
                        <a:t>27.3</a:t>
                      </a:r>
                    </a:p>
                  </a:txBody>
                  <a:tcPr/>
                </a:tc>
              </a:tr>
              <a:tr h="370840">
                <a:tc>
                  <a:txBody>
                    <a:bodyPr/>
                    <a:lstStyle/>
                    <a:p>
                      <a:r>
                        <a:rPr lang="en-US" dirty="0" smtClean="0"/>
                        <a:t>Car starter motor (V-8)</a:t>
                      </a:r>
                      <a:endParaRPr lang="en-US" dirty="0"/>
                    </a:p>
                  </a:txBody>
                  <a:tcPr/>
                </a:tc>
                <a:tc>
                  <a:txBody>
                    <a:bodyPr/>
                    <a:lstStyle/>
                    <a:p>
                      <a:r>
                        <a:rPr lang="en-US" dirty="0" smtClean="0"/>
                        <a:t>500.0</a:t>
                      </a:r>
                      <a:endParaRPr lang="en-US" dirty="0"/>
                    </a:p>
                  </a:txBody>
                  <a:tcPr/>
                </a:tc>
              </a:tr>
            </a:tbl>
          </a:graphicData>
        </a:graphic>
      </p:graphicFrame>
    </p:spTree>
    <p:extLst>
      <p:ext uri="{BB962C8B-B14F-4D97-AF65-F5344CB8AC3E}">
        <p14:creationId xmlns:p14="http://schemas.microsoft.com/office/powerpoint/2010/main" val="3291696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Autofit/>
          </a:bodyPr>
          <a:lstStyle/>
          <a:p>
            <a:r>
              <a:rPr lang="en-US" sz="4400" dirty="0" smtClean="0"/>
              <a:t>Comparing Static and Moving Electric Charges</a:t>
            </a:r>
            <a:endParaRPr lang="en-US" sz="4400" dirty="0"/>
          </a:p>
        </p:txBody>
      </p:sp>
      <p:sp>
        <p:nvSpPr>
          <p:cNvPr id="3" name="Content Placeholder 2"/>
          <p:cNvSpPr>
            <a:spLocks noGrp="1"/>
          </p:cNvSpPr>
          <p:nvPr>
            <p:ph idx="1"/>
          </p:nvPr>
        </p:nvSpPr>
        <p:spPr>
          <a:xfrm>
            <a:off x="457200" y="1828800"/>
            <a:ext cx="8229600" cy="4745736"/>
          </a:xfrm>
        </p:spPr>
        <p:txBody>
          <a:bodyPr>
            <a:normAutofit/>
          </a:bodyPr>
          <a:lstStyle/>
          <a:p>
            <a:r>
              <a:rPr lang="en-US" dirty="0" smtClean="0"/>
              <a:t>Static electricity is an electric charge that remains in a fixed position on an insulator and distributes itself over the entire surface of a conductor.  This charge can be transferred by friction, contact and induction.</a:t>
            </a:r>
          </a:p>
          <a:p>
            <a:endParaRPr lang="en-US" dirty="0" smtClean="0"/>
          </a:p>
          <a:p>
            <a:r>
              <a:rPr lang="en-US" dirty="0" smtClean="0"/>
              <a:t>Current electricity is electric charge that moves from a source through a controlled path through an electric current.  This charge can be used to power lights, create heat and other things.</a:t>
            </a:r>
            <a:endParaRPr lang="en-US" dirty="0"/>
          </a:p>
        </p:txBody>
      </p:sp>
    </p:spTree>
    <p:extLst>
      <p:ext uri="{BB962C8B-B14F-4D97-AF65-F5344CB8AC3E}">
        <p14:creationId xmlns:p14="http://schemas.microsoft.com/office/powerpoint/2010/main" val="1459235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 y="304800"/>
            <a:ext cx="5214257" cy="1066800"/>
          </a:xfrm>
        </p:spPr>
        <p:txBody>
          <a:bodyPr/>
          <a:lstStyle/>
          <a:p>
            <a:r>
              <a:rPr lang="en-US" dirty="0" smtClean="0"/>
              <a:t>Human Responses</a:t>
            </a:r>
            <a:endParaRPr lang="en-US" dirty="0"/>
          </a:p>
        </p:txBody>
      </p:sp>
      <p:sp>
        <p:nvSpPr>
          <p:cNvPr id="3" name="Content Placeholder 2"/>
          <p:cNvSpPr>
            <a:spLocks noGrp="1"/>
          </p:cNvSpPr>
          <p:nvPr>
            <p:ph idx="1"/>
          </p:nvPr>
        </p:nvSpPr>
        <p:spPr>
          <a:xfrm>
            <a:off x="457200" y="1752600"/>
            <a:ext cx="5334000" cy="4821936"/>
          </a:xfrm>
        </p:spPr>
        <p:txBody>
          <a:bodyPr/>
          <a:lstStyle/>
          <a:p>
            <a:r>
              <a:rPr lang="en-US" dirty="0" smtClean="0"/>
              <a:t>People have misconceptions about the amount of electricity we are able to withstand.  </a:t>
            </a:r>
          </a:p>
          <a:p>
            <a:endParaRPr lang="en-US" dirty="0" smtClean="0"/>
          </a:p>
          <a:p>
            <a:r>
              <a:rPr lang="en-US" dirty="0" smtClean="0"/>
              <a:t>It only takes a small amount of electrical current to kill a person.</a:t>
            </a:r>
          </a:p>
          <a:p>
            <a:endParaRPr lang="en-US" dirty="0" smtClean="0"/>
          </a:p>
          <a:p>
            <a:r>
              <a:rPr lang="en-US" dirty="0" smtClean="0"/>
              <a:t>*it takes the same amount of amperes to light a light bulb and kill 50 people.</a:t>
            </a:r>
          </a:p>
          <a:p>
            <a:pPr marL="109728"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20257342"/>
              </p:ext>
            </p:extLst>
          </p:nvPr>
        </p:nvGraphicFramePr>
        <p:xfrm>
          <a:off x="5638800" y="1219200"/>
          <a:ext cx="3200400" cy="5104555"/>
        </p:xfrm>
        <a:graphic>
          <a:graphicData uri="http://schemas.openxmlformats.org/drawingml/2006/table">
            <a:tbl>
              <a:tblPr firstRow="1" bandRow="1">
                <a:tableStyleId>{D7AC3CCA-C797-4891-BE02-D94E43425B78}</a:tableStyleId>
              </a:tblPr>
              <a:tblGrid>
                <a:gridCol w="1981200"/>
                <a:gridCol w="1219200"/>
              </a:tblGrid>
              <a:tr h="783167">
                <a:tc>
                  <a:txBody>
                    <a:bodyPr/>
                    <a:lstStyle/>
                    <a:p>
                      <a:pPr algn="ctr"/>
                      <a:r>
                        <a:rPr lang="en-US" b="0" dirty="0" smtClean="0"/>
                        <a:t>Light a 100-W bulb</a:t>
                      </a:r>
                      <a:r>
                        <a:rPr lang="en-US" b="0" baseline="0" dirty="0" smtClean="0"/>
                        <a:t> and suffocate 50 adults</a:t>
                      </a:r>
                      <a:endParaRPr lang="en-US" b="0" dirty="0"/>
                    </a:p>
                  </a:txBody>
                  <a:tcPr/>
                </a:tc>
                <a:tc>
                  <a:txBody>
                    <a:bodyPr/>
                    <a:lstStyle/>
                    <a:p>
                      <a:pPr algn="ctr"/>
                      <a:r>
                        <a:rPr lang="en-US" b="0" dirty="0" smtClean="0"/>
                        <a:t>0.833 A</a:t>
                      </a:r>
                      <a:endParaRPr lang="en-US" b="0" dirty="0"/>
                    </a:p>
                  </a:txBody>
                  <a:tcPr/>
                </a:tc>
              </a:tr>
              <a:tr h="783167">
                <a:tc>
                  <a:txBody>
                    <a:bodyPr/>
                    <a:lstStyle/>
                    <a:p>
                      <a:pPr algn="ctr"/>
                      <a:r>
                        <a:rPr lang="en-US" b="0" dirty="0" smtClean="0"/>
                        <a:t>Severe burns, no breathing</a:t>
                      </a:r>
                      <a:endParaRPr lang="en-US" b="0" dirty="0"/>
                    </a:p>
                  </a:txBody>
                  <a:tcPr/>
                </a:tc>
                <a:tc>
                  <a:txBody>
                    <a:bodyPr/>
                    <a:lstStyle/>
                    <a:p>
                      <a:pPr algn="ctr"/>
                      <a:r>
                        <a:rPr lang="en-US" b="0" dirty="0" smtClean="0"/>
                        <a:t>0.200 A</a:t>
                      </a:r>
                      <a:endParaRPr lang="en-US" b="0" dirty="0"/>
                    </a:p>
                  </a:txBody>
                  <a:tcPr/>
                </a:tc>
              </a:tr>
              <a:tr h="783167">
                <a:tc>
                  <a:txBody>
                    <a:bodyPr/>
                    <a:lstStyle/>
                    <a:p>
                      <a:pPr algn="ctr"/>
                      <a:r>
                        <a:rPr lang="en-US" b="0" dirty="0" smtClean="0"/>
                        <a:t>fatal</a:t>
                      </a:r>
                      <a:endParaRPr lang="en-US" b="0" dirty="0"/>
                    </a:p>
                  </a:txBody>
                  <a:tcPr/>
                </a:tc>
                <a:tc>
                  <a:txBody>
                    <a:bodyPr/>
                    <a:lstStyle/>
                    <a:p>
                      <a:pPr algn="ctr"/>
                      <a:r>
                        <a:rPr lang="en-US" b="0" dirty="0" smtClean="0"/>
                        <a:t>0.050 A</a:t>
                      </a:r>
                      <a:endParaRPr lang="en-US" b="0" dirty="0"/>
                    </a:p>
                  </a:txBody>
                  <a:tcPr/>
                </a:tc>
              </a:tr>
              <a:tr h="783167">
                <a:tc>
                  <a:txBody>
                    <a:bodyPr/>
                    <a:lstStyle/>
                    <a:p>
                      <a:pPr algn="ctr"/>
                      <a:r>
                        <a:rPr lang="en-US" b="0" dirty="0" smtClean="0"/>
                        <a:t>Convulsions</a:t>
                      </a:r>
                      <a:endParaRPr lang="en-US" b="0" dirty="0"/>
                    </a:p>
                  </a:txBody>
                  <a:tcPr/>
                </a:tc>
                <a:tc>
                  <a:txBody>
                    <a:bodyPr/>
                    <a:lstStyle/>
                    <a:p>
                      <a:pPr algn="ctr"/>
                      <a:r>
                        <a:rPr lang="en-US" b="0" dirty="0" smtClean="0"/>
                        <a:t>0.016 A</a:t>
                      </a:r>
                      <a:endParaRPr lang="en-US" b="0" dirty="0"/>
                    </a:p>
                  </a:txBody>
                  <a:tcPr/>
                </a:tc>
              </a:tr>
              <a:tr h="783167">
                <a:tc>
                  <a:txBody>
                    <a:bodyPr/>
                    <a:lstStyle/>
                    <a:p>
                      <a:pPr algn="ctr"/>
                      <a:r>
                        <a:rPr lang="en-US" b="0" dirty="0" smtClean="0"/>
                        <a:t>Max safe amount</a:t>
                      </a:r>
                      <a:endParaRPr lang="en-US" b="0" dirty="0"/>
                    </a:p>
                  </a:txBody>
                  <a:tcPr/>
                </a:tc>
                <a:tc>
                  <a:txBody>
                    <a:bodyPr/>
                    <a:lstStyle/>
                    <a:p>
                      <a:pPr algn="ctr"/>
                      <a:r>
                        <a:rPr lang="en-US" b="0" dirty="0" smtClean="0"/>
                        <a:t>0.005 A</a:t>
                      </a:r>
                      <a:endParaRPr lang="en-US" b="0" dirty="0"/>
                    </a:p>
                  </a:txBody>
                  <a:tcPr/>
                </a:tc>
              </a:tr>
              <a:tr h="783167">
                <a:tc>
                  <a:txBody>
                    <a:bodyPr/>
                    <a:lstStyle/>
                    <a:p>
                      <a:pPr algn="ctr"/>
                      <a:r>
                        <a:rPr lang="en-US" b="0" dirty="0" smtClean="0"/>
                        <a:t>Muscles tingle</a:t>
                      </a:r>
                      <a:endParaRPr lang="en-US" b="0" dirty="0"/>
                    </a:p>
                  </a:txBody>
                  <a:tcPr/>
                </a:tc>
                <a:tc>
                  <a:txBody>
                    <a:bodyPr/>
                    <a:lstStyle/>
                    <a:p>
                      <a:pPr algn="ctr"/>
                      <a:r>
                        <a:rPr lang="en-US" b="0" dirty="0" smtClean="0"/>
                        <a:t>0.002 A</a:t>
                      </a:r>
                      <a:endParaRPr lang="en-US" b="0" dirty="0"/>
                    </a:p>
                  </a:txBody>
                  <a:tcPr/>
                </a:tc>
              </a:tr>
            </a:tbl>
          </a:graphicData>
        </a:graphic>
      </p:graphicFrame>
    </p:spTree>
    <p:extLst>
      <p:ext uri="{BB962C8B-B14F-4D97-AF65-F5344CB8AC3E}">
        <p14:creationId xmlns:p14="http://schemas.microsoft.com/office/powerpoint/2010/main" val="2654904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Resistance</a:t>
            </a:r>
            <a:endParaRPr lang="en-US" dirty="0"/>
          </a:p>
        </p:txBody>
      </p:sp>
      <p:sp>
        <p:nvSpPr>
          <p:cNvPr id="3" name="Content Placeholder 2"/>
          <p:cNvSpPr>
            <a:spLocks noGrp="1"/>
          </p:cNvSpPr>
          <p:nvPr>
            <p:ph idx="1"/>
          </p:nvPr>
        </p:nvSpPr>
        <p:spPr/>
        <p:txBody>
          <a:bodyPr/>
          <a:lstStyle/>
          <a:p>
            <a:r>
              <a:rPr lang="en-US" dirty="0" smtClean="0"/>
              <a:t>The molecules of all types of conductors impede, or resist, the flow of electrons to some extent.</a:t>
            </a:r>
          </a:p>
          <a:p>
            <a:endParaRPr lang="en-US" dirty="0" smtClean="0"/>
          </a:p>
          <a:p>
            <a:r>
              <a:rPr lang="en-US" dirty="0" smtClean="0"/>
              <a:t>The ability to impede the flow of electrons is called </a:t>
            </a:r>
            <a:r>
              <a:rPr lang="en-US" b="1" dirty="0" smtClean="0"/>
              <a:t>electrical resistance</a:t>
            </a:r>
            <a:r>
              <a:rPr lang="en-US" dirty="0" smtClean="0"/>
              <a:t>.</a:t>
            </a:r>
          </a:p>
          <a:p>
            <a:endParaRPr lang="en-US" dirty="0" smtClean="0"/>
          </a:p>
          <a:p>
            <a:r>
              <a:rPr lang="en-US" dirty="0" smtClean="0"/>
              <a:t>Some types of electrical devices used in circuits are designed to impede the flow of electricity, these devices are called </a:t>
            </a:r>
            <a:r>
              <a:rPr lang="en-US" b="1" dirty="0" smtClean="0"/>
              <a:t>resistors</a:t>
            </a:r>
            <a:r>
              <a:rPr lang="en-US" dirty="0" smtClean="0"/>
              <a:t>.</a:t>
            </a:r>
            <a:endParaRPr lang="en-US" dirty="0"/>
          </a:p>
        </p:txBody>
      </p:sp>
      <p:pic>
        <p:nvPicPr>
          <p:cNvPr id="4098" name="Picture 2" descr="http://upload.wikimedia.org/wikipedia/commons/b/b9/Resistors_color_cod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5029200"/>
            <a:ext cx="2947987" cy="1684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908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symbol for electrical resistance is R, and the SI unit is the ohm </a:t>
            </a:r>
            <a:r>
              <a:rPr lang="el-GR" dirty="0" smtClean="0"/>
              <a:t>Ω</a:t>
            </a:r>
            <a:r>
              <a:rPr lang="en-US" dirty="0" smtClean="0"/>
              <a:t>.</a:t>
            </a:r>
          </a:p>
          <a:p>
            <a:endParaRPr lang="en-US" dirty="0" smtClean="0"/>
          </a:p>
          <a:p>
            <a:r>
              <a:rPr lang="en-US" dirty="0" smtClean="0"/>
              <a:t>When electrons flow through a conductor, the electrical resistance causes a loss of electrical potential (voltage).</a:t>
            </a:r>
          </a:p>
          <a:p>
            <a:endParaRPr lang="en-US" dirty="0" smtClean="0"/>
          </a:p>
          <a:p>
            <a:r>
              <a:rPr lang="en-US" dirty="0" smtClean="0"/>
              <a:t>The difference between the current voltage at the beginning and at the end of its journey through a conductor is called the </a:t>
            </a:r>
            <a:r>
              <a:rPr lang="en-US" b="1" dirty="0" smtClean="0"/>
              <a:t>potential difference, </a:t>
            </a:r>
            <a:r>
              <a:rPr lang="en-US" dirty="0" smtClean="0"/>
              <a:t>or voltage drop. </a:t>
            </a:r>
            <a:endParaRPr lang="en-US" dirty="0"/>
          </a:p>
        </p:txBody>
      </p:sp>
    </p:spTree>
    <p:extLst>
      <p:ext uri="{BB962C8B-B14F-4D97-AF65-F5344CB8AC3E}">
        <p14:creationId xmlns:p14="http://schemas.microsoft.com/office/powerpoint/2010/main" val="26988849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221</TotalTime>
  <Words>964</Words>
  <Application>Microsoft Office PowerPoint</Application>
  <PresentationFormat>On-screen Show (4:3)</PresentationFormat>
  <Paragraphs>134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Decatur</vt:lpstr>
      <vt:lpstr>Electric Current, Resistance and Ohm’s law </vt:lpstr>
      <vt:lpstr>PowerPoint Presentation</vt:lpstr>
      <vt:lpstr>Recap</vt:lpstr>
      <vt:lpstr>Ampere</vt:lpstr>
      <vt:lpstr>Electric Current Ratings of Common Electric Loads</vt:lpstr>
      <vt:lpstr>Comparing Static and Moving Electric Charges</vt:lpstr>
      <vt:lpstr>Human Responses</vt:lpstr>
      <vt:lpstr>Electrical Resistance</vt:lpstr>
      <vt:lpstr>PowerPoint Presentation</vt:lpstr>
      <vt:lpstr>PowerPoint Presentation</vt:lpstr>
      <vt:lpstr>Factors that Affect Electrical Resistance</vt:lpstr>
      <vt:lpstr>Ohm’s Law</vt:lpstr>
      <vt:lpstr>Resistance of Some Electrical Loads</vt:lpstr>
      <vt:lpstr>A Short Circuit</vt:lpstr>
      <vt:lpstr>PowerPoint Presentation</vt:lpstr>
      <vt:lpstr>Class Activity/Homework</vt:lpstr>
    </vt:vector>
  </TitlesOfParts>
  <Company>School District 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Current, Resistance and Ohm’s law</dc:title>
  <dc:creator>Champion, Andrew    (ASD-W)</dc:creator>
  <cp:lastModifiedBy>Champion, Andrew    (ASD-W)</cp:lastModifiedBy>
  <cp:revision>22</cp:revision>
  <dcterms:created xsi:type="dcterms:W3CDTF">2014-04-27T22:54:56Z</dcterms:created>
  <dcterms:modified xsi:type="dcterms:W3CDTF">2014-04-28T14:08:11Z</dcterms:modified>
</cp:coreProperties>
</file>