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65" r:id="rId3"/>
    <p:sldId id="266" r:id="rId4"/>
    <p:sldId id="272" r:id="rId5"/>
    <p:sldId id="267" r:id="rId6"/>
    <p:sldId id="268" r:id="rId7"/>
    <p:sldId id="271" r:id="rId8"/>
    <p:sldId id="269" r:id="rId9"/>
    <p:sldId id="258" r:id="rId10"/>
    <p:sldId id="259" r:id="rId11"/>
    <p:sldId id="260" r:id="rId12"/>
    <p:sldId id="261" r:id="rId13"/>
    <p:sldId id="262" r:id="rId14"/>
    <p:sldId id="273" r:id="rId15"/>
    <p:sldId id="263" r:id="rId16"/>
    <p:sldId id="27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80969" autoAdjust="0"/>
  </p:normalViewPr>
  <p:slideViewPr>
    <p:cSldViewPr snapToGrid="0">
      <p:cViewPr varScale="1">
        <p:scale>
          <a:sx n="74" d="100"/>
          <a:sy n="74" d="100"/>
        </p:scale>
        <p:origin x="12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89152CA-ACA7-4246-8BB0-D56BD8BE5927}" type="datetimeFigureOut">
              <a:rPr lang="en-CA" smtClean="0"/>
              <a:t>2020-11-05</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64C47BC-C8E3-4174-AB7D-6031A3422870}" type="slidenum">
              <a:rPr lang="en-CA" smtClean="0"/>
              <a:t>‹#›</a:t>
            </a:fld>
            <a:endParaRPr lang="en-CA"/>
          </a:p>
        </p:txBody>
      </p:sp>
    </p:spTree>
    <p:extLst>
      <p:ext uri="{BB962C8B-B14F-4D97-AF65-F5344CB8AC3E}">
        <p14:creationId xmlns:p14="http://schemas.microsoft.com/office/powerpoint/2010/main" val="3895051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AD882-1CBC-43F2-9C58-7BDB558990C2}" type="datetimeFigureOut">
              <a:rPr lang="en-US" smtClean="0"/>
              <a:t>11/5/2020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9FF09C-3F8D-4F45-A11F-CB77AACA1556}" type="slidenum">
              <a:rPr lang="en-US" smtClean="0"/>
              <a:t>‹#›</a:t>
            </a:fld>
            <a:endParaRPr lang="en-US"/>
          </a:p>
        </p:txBody>
      </p:sp>
    </p:spTree>
    <p:extLst>
      <p:ext uri="{BB962C8B-B14F-4D97-AF65-F5344CB8AC3E}">
        <p14:creationId xmlns:p14="http://schemas.microsoft.com/office/powerpoint/2010/main" val="321556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ncient.eu/civiliza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Should sovereignty lie in the rule of law, the constitution, officials, or the citizens? Not settling on a definitive answer to these questions</a:t>
            </a:r>
            <a:r>
              <a:rPr lang="en-US" baseline="0" dirty="0"/>
              <a:t> Greek adopted many forms of </a:t>
            </a:r>
            <a:r>
              <a:rPr lang="en-US" baseline="0" dirty="0" err="1"/>
              <a:t>govt</a:t>
            </a:r>
            <a:r>
              <a:rPr lang="en-US" baseline="0" dirty="0"/>
              <a:t> to satisfy their struggle for the solution for who should rule.</a:t>
            </a:r>
          </a:p>
          <a:p>
            <a:pPr marL="174708" indent="-174708" defTabSz="931774">
              <a:buFont typeface="Arial" panose="020B0604020202020204" pitchFamily="34" charset="0"/>
              <a:buChar char="•"/>
              <a:defRPr/>
            </a:pPr>
            <a:r>
              <a:rPr lang="en-US" dirty="0"/>
              <a:t>Over centuries different city-states experimented with political power which could rest in the hands of a single individual: (monarchies and tyrants) or in a select few (the oligarchies) or in every male citizen: democracy - widely regarded as the Greeks' greatest contribution to </a:t>
            </a:r>
            <a:r>
              <a:rPr lang="en-US" b="1" dirty="0">
                <a:hlinkClick r:id="rId3"/>
              </a:rPr>
              <a:t>civilization</a:t>
            </a:r>
            <a:r>
              <a:rPr lang="en-US" dirty="0"/>
              <a:t>.</a:t>
            </a:r>
          </a:p>
          <a:p>
            <a:endParaRPr lang="en-US" dirty="0"/>
          </a:p>
        </p:txBody>
      </p:sp>
      <p:sp>
        <p:nvSpPr>
          <p:cNvPr id="4" name="Slide Number Placeholder 3"/>
          <p:cNvSpPr>
            <a:spLocks noGrp="1"/>
          </p:cNvSpPr>
          <p:nvPr>
            <p:ph type="sldNum" sz="quarter" idx="10"/>
          </p:nvPr>
        </p:nvSpPr>
        <p:spPr/>
        <p:txBody>
          <a:bodyPr/>
          <a:lstStyle/>
          <a:p>
            <a:fld id="{B39FF09C-3F8D-4F45-A11F-CB77AACA1556}" type="slidenum">
              <a:rPr lang="en-US" smtClean="0"/>
              <a:t>2</a:t>
            </a:fld>
            <a:endParaRPr lang="en-US"/>
          </a:p>
        </p:txBody>
      </p:sp>
    </p:spTree>
    <p:extLst>
      <p:ext uri="{BB962C8B-B14F-4D97-AF65-F5344CB8AC3E}">
        <p14:creationId xmlns:p14="http://schemas.microsoft.com/office/powerpoint/2010/main" val="311716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many city-states had kings</a:t>
            </a:r>
            <a:r>
              <a:rPr lang="en-US" baseline="0" dirty="0"/>
              <a:t> that were hereditary positions, Athens actually had a king that was elected by a council of elders. These kings were not thought of as divine or as living gods.</a:t>
            </a:r>
          </a:p>
        </p:txBody>
      </p:sp>
      <p:sp>
        <p:nvSpPr>
          <p:cNvPr id="4" name="Slide Number Placeholder 3"/>
          <p:cNvSpPr>
            <a:spLocks noGrp="1"/>
          </p:cNvSpPr>
          <p:nvPr>
            <p:ph type="sldNum" sz="quarter" idx="10"/>
          </p:nvPr>
        </p:nvSpPr>
        <p:spPr/>
        <p:txBody>
          <a:bodyPr/>
          <a:lstStyle/>
          <a:p>
            <a:fld id="{B39FF09C-3F8D-4F45-A11F-CB77AACA1556}" type="slidenum">
              <a:rPr lang="en-US" smtClean="0"/>
              <a:t>3</a:t>
            </a:fld>
            <a:endParaRPr lang="en-US"/>
          </a:p>
        </p:txBody>
      </p:sp>
    </p:spTree>
    <p:extLst>
      <p:ext uri="{BB962C8B-B14F-4D97-AF65-F5344CB8AC3E}">
        <p14:creationId xmlns:p14="http://schemas.microsoft.com/office/powerpoint/2010/main" val="333866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Acropolis – “highest point”</a:t>
            </a:r>
          </a:p>
        </p:txBody>
      </p:sp>
      <p:sp>
        <p:nvSpPr>
          <p:cNvPr id="4" name="Slide Number Placeholder 3"/>
          <p:cNvSpPr>
            <a:spLocks noGrp="1"/>
          </p:cNvSpPr>
          <p:nvPr>
            <p:ph type="sldNum" sz="quarter" idx="5"/>
          </p:nvPr>
        </p:nvSpPr>
        <p:spPr/>
        <p:txBody>
          <a:bodyPr/>
          <a:lstStyle/>
          <a:p>
            <a:fld id="{B39FF09C-3F8D-4F45-A11F-CB77AACA1556}" type="slidenum">
              <a:rPr lang="en-US" smtClean="0"/>
              <a:t>4</a:t>
            </a:fld>
            <a:endParaRPr lang="en-US"/>
          </a:p>
        </p:txBody>
      </p:sp>
    </p:spTree>
    <p:extLst>
      <p:ext uri="{BB962C8B-B14F-4D97-AF65-F5344CB8AC3E}">
        <p14:creationId xmlns:p14="http://schemas.microsoft.com/office/powerpoint/2010/main" val="118525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Tyrant today is seen</a:t>
            </a:r>
            <a:r>
              <a:rPr lang="en-US" baseline="0" dirty="0"/>
              <a:t> as a negative characteristic and often associated with a cruel and unjust ruler.</a:t>
            </a:r>
            <a:endParaRPr lang="en-US" dirty="0"/>
          </a:p>
        </p:txBody>
      </p:sp>
      <p:sp>
        <p:nvSpPr>
          <p:cNvPr id="4" name="Slide Number Placeholder 3"/>
          <p:cNvSpPr>
            <a:spLocks noGrp="1"/>
          </p:cNvSpPr>
          <p:nvPr>
            <p:ph type="sldNum" sz="quarter" idx="10"/>
          </p:nvPr>
        </p:nvSpPr>
        <p:spPr/>
        <p:txBody>
          <a:bodyPr/>
          <a:lstStyle/>
          <a:p>
            <a:fld id="{B39FF09C-3F8D-4F45-A11F-CB77AACA1556}" type="slidenum">
              <a:rPr lang="en-US" smtClean="0"/>
              <a:t>8</a:t>
            </a:fld>
            <a:endParaRPr lang="en-US"/>
          </a:p>
        </p:txBody>
      </p:sp>
    </p:spTree>
    <p:extLst>
      <p:ext uri="{BB962C8B-B14F-4D97-AF65-F5344CB8AC3E}">
        <p14:creationId xmlns:p14="http://schemas.microsoft.com/office/powerpoint/2010/main" val="56007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Draco was appointed by the archons in 621 BCE. His goal</a:t>
            </a:r>
            <a:r>
              <a:rPr lang="en-US" baseline="0" dirty="0"/>
              <a:t> was to offer fairness to the Athenian people. His code is seen as being pretty severe as minor offences led to capital punishment for the defendant. </a:t>
            </a:r>
          </a:p>
          <a:p>
            <a:r>
              <a:rPr lang="en-US" baseline="0" dirty="0"/>
              <a:t>Under Draco many commoners didn’t have political rights.</a:t>
            </a:r>
            <a:endParaRPr lang="en-US" dirty="0"/>
          </a:p>
        </p:txBody>
      </p:sp>
      <p:sp>
        <p:nvSpPr>
          <p:cNvPr id="4" name="Slide Number Placeholder 3"/>
          <p:cNvSpPr>
            <a:spLocks noGrp="1"/>
          </p:cNvSpPr>
          <p:nvPr>
            <p:ph type="sldNum" sz="quarter" idx="10"/>
          </p:nvPr>
        </p:nvSpPr>
        <p:spPr/>
        <p:txBody>
          <a:bodyPr/>
          <a:lstStyle/>
          <a:p>
            <a:fld id="{B39FF09C-3F8D-4F45-A11F-CB77AACA1556}" type="slidenum">
              <a:rPr lang="en-US" smtClean="0"/>
              <a:t>9</a:t>
            </a:fld>
            <a:endParaRPr lang="en-US"/>
          </a:p>
        </p:txBody>
      </p:sp>
    </p:spTree>
    <p:extLst>
      <p:ext uri="{BB962C8B-B14F-4D97-AF65-F5344CB8AC3E}">
        <p14:creationId xmlns:p14="http://schemas.microsoft.com/office/powerpoint/2010/main" val="132054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Solon left office Athens was in turmoil. The wealthy felt too much was lost and commoners felt not enough was gained.</a:t>
            </a:r>
            <a:endParaRPr lang="en-US" dirty="0"/>
          </a:p>
        </p:txBody>
      </p:sp>
      <p:sp>
        <p:nvSpPr>
          <p:cNvPr id="4" name="Slide Number Placeholder 3"/>
          <p:cNvSpPr>
            <a:spLocks noGrp="1"/>
          </p:cNvSpPr>
          <p:nvPr>
            <p:ph type="sldNum" sz="quarter" idx="10"/>
          </p:nvPr>
        </p:nvSpPr>
        <p:spPr/>
        <p:txBody>
          <a:bodyPr/>
          <a:lstStyle/>
          <a:p>
            <a:fld id="{B39FF09C-3F8D-4F45-A11F-CB77AACA1556}" type="slidenum">
              <a:rPr lang="en-US" smtClean="0"/>
              <a:t>10</a:t>
            </a:fld>
            <a:endParaRPr lang="en-US"/>
          </a:p>
        </p:txBody>
      </p:sp>
    </p:spTree>
    <p:extLst>
      <p:ext uri="{BB962C8B-B14F-4D97-AF65-F5344CB8AC3E}">
        <p14:creationId xmlns:p14="http://schemas.microsoft.com/office/powerpoint/2010/main" val="286267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sons took over when he died</a:t>
            </a:r>
            <a:r>
              <a:rPr lang="en-US" baseline="0" dirty="0"/>
              <a:t> and ruled very harshly, leading to the murder of Hipparchus in 514 BCE and the exile of Hippias in 510 BCE. Cleisthenes, a Athenian noble seized power shortly after.</a:t>
            </a:r>
            <a:endParaRPr lang="en-US" dirty="0"/>
          </a:p>
        </p:txBody>
      </p:sp>
      <p:sp>
        <p:nvSpPr>
          <p:cNvPr id="4" name="Slide Number Placeholder 3"/>
          <p:cNvSpPr>
            <a:spLocks noGrp="1"/>
          </p:cNvSpPr>
          <p:nvPr>
            <p:ph type="sldNum" sz="quarter" idx="10"/>
          </p:nvPr>
        </p:nvSpPr>
        <p:spPr/>
        <p:txBody>
          <a:bodyPr/>
          <a:lstStyle/>
          <a:p>
            <a:fld id="{B39FF09C-3F8D-4F45-A11F-CB77AACA1556}" type="slidenum">
              <a:rPr lang="en-US" smtClean="0"/>
              <a:t>11</a:t>
            </a:fld>
            <a:endParaRPr lang="en-US"/>
          </a:p>
        </p:txBody>
      </p:sp>
    </p:spTree>
    <p:extLst>
      <p:ext uri="{BB962C8B-B14F-4D97-AF65-F5344CB8AC3E}">
        <p14:creationId xmlns:p14="http://schemas.microsoft.com/office/powerpoint/2010/main" val="3786247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year 507 B.C., the Athenian leader Cleisthenes introduced a system of political reforms that he called </a:t>
            </a:r>
            <a:r>
              <a:rPr lang="en-US" dirty="0" err="1"/>
              <a:t>demokratia</a:t>
            </a:r>
            <a:r>
              <a:rPr lang="en-US" dirty="0"/>
              <a:t>, or “rule by the people.” This system was comprised of three separate institutions:, a sovereign governing body that wrote laws and dictated foreign policy; the boule, a council of representatives from the ten Athenian tribes; and, the popular courts in which citizens argued cases before a group of lottery-selected jurors. Although this Athenian democracy would survive for only two centuries, Cleisthenes’ invention was one of ancient Greece’s most enduring contributions to the modern world.</a:t>
            </a:r>
          </a:p>
        </p:txBody>
      </p:sp>
      <p:sp>
        <p:nvSpPr>
          <p:cNvPr id="4" name="Slide Number Placeholder 3"/>
          <p:cNvSpPr>
            <a:spLocks noGrp="1"/>
          </p:cNvSpPr>
          <p:nvPr>
            <p:ph type="sldNum" sz="quarter" idx="10"/>
          </p:nvPr>
        </p:nvSpPr>
        <p:spPr/>
        <p:txBody>
          <a:bodyPr/>
          <a:lstStyle/>
          <a:p>
            <a:fld id="{B39FF09C-3F8D-4F45-A11F-CB77AACA1556}" type="slidenum">
              <a:rPr lang="en-US" smtClean="0"/>
              <a:t>12</a:t>
            </a:fld>
            <a:endParaRPr lang="en-US"/>
          </a:p>
        </p:txBody>
      </p:sp>
    </p:spTree>
    <p:extLst>
      <p:ext uri="{BB962C8B-B14F-4D97-AF65-F5344CB8AC3E}">
        <p14:creationId xmlns:p14="http://schemas.microsoft.com/office/powerpoint/2010/main" val="3733951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Ostracism was about accountability.</a:t>
            </a:r>
          </a:p>
        </p:txBody>
      </p:sp>
      <p:sp>
        <p:nvSpPr>
          <p:cNvPr id="4" name="Slide Number Placeholder 3"/>
          <p:cNvSpPr>
            <a:spLocks noGrp="1"/>
          </p:cNvSpPr>
          <p:nvPr>
            <p:ph type="sldNum" sz="quarter" idx="10"/>
          </p:nvPr>
        </p:nvSpPr>
        <p:spPr/>
        <p:txBody>
          <a:bodyPr/>
          <a:lstStyle/>
          <a:p>
            <a:fld id="{B39FF09C-3F8D-4F45-A11F-CB77AACA1556}" type="slidenum">
              <a:rPr lang="en-US" smtClean="0"/>
              <a:t>13</a:t>
            </a:fld>
            <a:endParaRPr lang="en-US"/>
          </a:p>
        </p:txBody>
      </p:sp>
    </p:spTree>
    <p:extLst>
      <p:ext uri="{BB962C8B-B14F-4D97-AF65-F5344CB8AC3E}">
        <p14:creationId xmlns:p14="http://schemas.microsoft.com/office/powerpoint/2010/main" val="732299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11/5/2020</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11/5/2020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11/5/2020</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11/5/2020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11/5/2020</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11/5/2020</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11/5/2020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11/5/2020</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11/5/2020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11/5/2020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11/5/2020</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a:t>Greek Government and Development of Democracy in Athens</a:t>
            </a:r>
            <a:endParaRPr lang="en-US" dirty="0"/>
          </a:p>
        </p:txBody>
      </p:sp>
      <p:sp>
        <p:nvSpPr>
          <p:cNvPr id="3" name="Subtitle 2"/>
          <p:cNvSpPr>
            <a:spLocks noGrp="1"/>
          </p:cNvSpPr>
          <p:nvPr>
            <p:ph type="subTitle" idx="1"/>
          </p:nvPr>
        </p:nvSpPr>
        <p:spPr/>
        <p:txBody>
          <a:bodyPr>
            <a:normAutofit fontScale="92500" lnSpcReduction="20000"/>
          </a:bodyPr>
          <a:lstStyle/>
          <a:p>
            <a:r>
              <a:rPr lang="en-CA" dirty="0"/>
              <a:t>How did these men aid in bringing about democracy in Athens?</a:t>
            </a:r>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17" y="265858"/>
            <a:ext cx="476250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54487"/>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Solon – Liberator or Hypocrite?</a:t>
            </a:r>
          </a:p>
        </p:txBody>
      </p:sp>
      <p:sp>
        <p:nvSpPr>
          <p:cNvPr id="3" name="Content Placeholder 2"/>
          <p:cNvSpPr>
            <a:spLocks noGrp="1"/>
          </p:cNvSpPr>
          <p:nvPr>
            <p:ph sz="quarter" idx="1"/>
          </p:nvPr>
        </p:nvSpPr>
        <p:spPr/>
        <p:txBody>
          <a:bodyPr>
            <a:normAutofit lnSpcReduction="10000"/>
          </a:bodyPr>
          <a:lstStyle/>
          <a:p>
            <a:r>
              <a:rPr lang="en-CA" dirty="0"/>
              <a:t>In 594 BCE he cancelled the debts of farmers who had borrowed seeds from wealthy landowners and freed those who were forced into slavery.</a:t>
            </a:r>
          </a:p>
          <a:p>
            <a:r>
              <a:rPr lang="en-CA" dirty="0"/>
              <a:t>Changed the criteria for holding office. All wealthy men were eligible (gave the landless a say in the assembly).</a:t>
            </a:r>
          </a:p>
          <a:p>
            <a:r>
              <a:rPr lang="en-CA" dirty="0"/>
              <a:t>Increased the number of Archons from 3 to 9, who enforced Athenian law.</a:t>
            </a:r>
          </a:p>
          <a:p>
            <a:r>
              <a:rPr lang="en-CA" dirty="0"/>
              <a:t>Set up Council of 400, who drafted legislation for the citizen assembly to vote on.</a:t>
            </a:r>
          </a:p>
          <a:p>
            <a:pPr marL="0" indent="0">
              <a:buNone/>
            </a:pP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909" y="107950"/>
            <a:ext cx="1080959" cy="1492250"/>
          </a:xfrm>
          <a:prstGeom prst="rect">
            <a:avLst/>
          </a:prstGeom>
        </p:spPr>
      </p:pic>
    </p:spTree>
    <p:extLst>
      <p:ext uri="{BB962C8B-B14F-4D97-AF65-F5344CB8AC3E}">
        <p14:creationId xmlns:p14="http://schemas.microsoft.com/office/powerpoint/2010/main" val="1295271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Pisistratus – </a:t>
            </a:r>
            <a:r>
              <a:rPr lang="en-CA" sz="3600" dirty="0"/>
              <a:t>Populist or equalizer?</a:t>
            </a:r>
            <a:endParaRPr lang="en-US" dirty="0"/>
          </a:p>
        </p:txBody>
      </p:sp>
      <p:sp>
        <p:nvSpPr>
          <p:cNvPr id="3" name="Content Placeholder 2"/>
          <p:cNvSpPr>
            <a:spLocks noGrp="1"/>
          </p:cNvSpPr>
          <p:nvPr>
            <p:ph sz="quarter" idx="1"/>
          </p:nvPr>
        </p:nvSpPr>
        <p:spPr/>
        <p:txBody>
          <a:bodyPr/>
          <a:lstStyle/>
          <a:p>
            <a:r>
              <a:rPr lang="en-CA" dirty="0"/>
              <a:t>Drove out wealthy landowners of Attica and divided up their land among the landless.</a:t>
            </a:r>
          </a:p>
          <a:p>
            <a:r>
              <a:rPr lang="en-CA" dirty="0"/>
              <a:t>Created a system of state loans for small farmers.</a:t>
            </a:r>
          </a:p>
          <a:p>
            <a:r>
              <a:rPr lang="en-CA" dirty="0"/>
              <a:t>Encouraged large scale expansion of commerce. </a:t>
            </a:r>
          </a:p>
          <a:p>
            <a:r>
              <a:rPr lang="en-CA" dirty="0"/>
              <a:t>Created 30 circuit judges that </a:t>
            </a:r>
          </a:p>
          <a:p>
            <a:pPr marL="290513" indent="0">
              <a:buNone/>
            </a:pPr>
            <a:r>
              <a:rPr lang="en-CA" dirty="0"/>
              <a:t>superseded local authorities controlled</a:t>
            </a:r>
          </a:p>
          <a:p>
            <a:pPr marL="0" indent="290513">
              <a:buNone/>
            </a:pPr>
            <a:r>
              <a:rPr lang="en-CA" dirty="0"/>
              <a:t>by aristocrats.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048" y="3598984"/>
            <a:ext cx="1524000" cy="2497016"/>
          </a:xfrm>
          <a:prstGeom prst="rect">
            <a:avLst/>
          </a:prstGeom>
        </p:spPr>
      </p:pic>
    </p:spTree>
    <p:extLst>
      <p:ext uri="{BB962C8B-B14F-4D97-AF65-F5344CB8AC3E}">
        <p14:creationId xmlns:p14="http://schemas.microsoft.com/office/powerpoint/2010/main" val="13238364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Cleisthenes – Democrat or Legalist?</a:t>
            </a:r>
            <a:endParaRPr lang="en-US" dirty="0"/>
          </a:p>
        </p:txBody>
      </p:sp>
      <p:sp>
        <p:nvSpPr>
          <p:cNvPr id="3" name="Content Placeholder 2"/>
          <p:cNvSpPr>
            <a:spLocks noGrp="1"/>
          </p:cNvSpPr>
          <p:nvPr>
            <p:ph sz="quarter" idx="1"/>
          </p:nvPr>
        </p:nvSpPr>
        <p:spPr>
          <a:xfrm>
            <a:off x="431321" y="1600200"/>
            <a:ext cx="8334727" cy="4495800"/>
          </a:xfrm>
        </p:spPr>
        <p:txBody>
          <a:bodyPr>
            <a:normAutofit/>
          </a:bodyPr>
          <a:lstStyle/>
          <a:p>
            <a:r>
              <a:rPr lang="en-CA" dirty="0"/>
              <a:t>Reorganized the Assembly of tribes and the council of 400 (now 500) – better cross section of Athenian society with fairer representation of classes.</a:t>
            </a:r>
          </a:p>
          <a:p>
            <a:r>
              <a:rPr lang="en-CA" dirty="0"/>
              <a:t>Gave all citizens membership in the assembly (who did not have to own land).</a:t>
            </a:r>
          </a:p>
          <a:p>
            <a:r>
              <a:rPr lang="en-CA" dirty="0"/>
              <a:t>Believed above all in </a:t>
            </a:r>
            <a:r>
              <a:rPr lang="en-CA" b="1" dirty="0" err="1">
                <a:solidFill>
                  <a:srgbClr val="FF0000"/>
                </a:solidFill>
              </a:rPr>
              <a:t>Isonomia</a:t>
            </a:r>
            <a:r>
              <a:rPr lang="en-CA" dirty="0">
                <a:solidFill>
                  <a:srgbClr val="FF0000"/>
                </a:solidFill>
              </a:rPr>
              <a:t>:</a:t>
            </a:r>
            <a:r>
              <a:rPr lang="en-CA" dirty="0"/>
              <a:t> equality before the law. </a:t>
            </a:r>
            <a:endParaRPr lang="en-CA" b="1" dirty="0"/>
          </a:p>
          <a:p>
            <a:r>
              <a:rPr lang="en-CA" dirty="0"/>
              <a:t>Began the Practice of ostracism.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629" y="5267498"/>
            <a:ext cx="1219200" cy="1590502"/>
          </a:xfrm>
          <a:prstGeom prst="rect">
            <a:avLst/>
          </a:prstGeom>
        </p:spPr>
      </p:pic>
    </p:spTree>
    <p:extLst>
      <p:ext uri="{BB962C8B-B14F-4D97-AF65-F5344CB8AC3E}">
        <p14:creationId xmlns:p14="http://schemas.microsoft.com/office/powerpoint/2010/main" val="3624686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Ostracism</a:t>
            </a:r>
            <a:r>
              <a:rPr lang="en-US" dirty="0"/>
              <a:t> </a:t>
            </a:r>
          </a:p>
        </p:txBody>
      </p:sp>
      <p:sp>
        <p:nvSpPr>
          <p:cNvPr id="3" name="Content Placeholder 2"/>
          <p:cNvSpPr>
            <a:spLocks noGrp="1"/>
          </p:cNvSpPr>
          <p:nvPr>
            <p:ph sz="quarter" idx="1"/>
          </p:nvPr>
        </p:nvSpPr>
        <p:spPr>
          <a:xfrm>
            <a:off x="345058" y="1600200"/>
            <a:ext cx="6442572" cy="4495800"/>
          </a:xfrm>
        </p:spPr>
        <p:txBody>
          <a:bodyPr>
            <a:normAutofit fontScale="92500"/>
          </a:bodyPr>
          <a:lstStyle/>
          <a:p>
            <a:r>
              <a:rPr lang="en-US" dirty="0"/>
              <a:t>This was a procedure in which </a:t>
            </a:r>
            <a:r>
              <a:rPr lang="en-US" u="sng" dirty="0"/>
              <a:t>any</a:t>
            </a:r>
            <a:r>
              <a:rPr lang="en-US" dirty="0"/>
              <a:t> citizen could be expelled from the city-state of Athens for ten years. While some instances clearly expressed popular anger at the citizen, ostracism was often used as a way of exiling someone thought to be a threat to the state or potential tyrant.</a:t>
            </a:r>
          </a:p>
          <a:p>
            <a:r>
              <a:rPr lang="en-US" dirty="0"/>
              <a:t>If over 6000 people scratched someone’s name onto a piece of pottery they would be exiled.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630" y="1771650"/>
            <a:ext cx="227064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4482750"/>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785D-8D54-4821-9898-9238FA341DE3}"/>
              </a:ext>
            </a:extLst>
          </p:cNvPr>
          <p:cNvSpPr>
            <a:spLocks noGrp="1"/>
          </p:cNvSpPr>
          <p:nvPr>
            <p:ph type="title"/>
          </p:nvPr>
        </p:nvSpPr>
        <p:spPr/>
        <p:txBody>
          <a:bodyPr/>
          <a:lstStyle/>
          <a:p>
            <a:r>
              <a:rPr lang="en-CA" dirty="0"/>
              <a:t>Democracy in Action</a:t>
            </a:r>
          </a:p>
        </p:txBody>
      </p:sp>
      <p:sp>
        <p:nvSpPr>
          <p:cNvPr id="3" name="Content Placeholder 2">
            <a:extLst>
              <a:ext uri="{FF2B5EF4-FFF2-40B4-BE49-F238E27FC236}">
                <a16:creationId xmlns:a16="http://schemas.microsoft.com/office/drawing/2014/main" id="{738E954F-E596-41E7-9706-CE78A60210B3}"/>
              </a:ext>
            </a:extLst>
          </p:cNvPr>
          <p:cNvSpPr>
            <a:spLocks noGrp="1"/>
          </p:cNvSpPr>
          <p:nvPr>
            <p:ph sz="quarter" idx="1"/>
          </p:nvPr>
        </p:nvSpPr>
        <p:spPr/>
        <p:txBody>
          <a:bodyPr/>
          <a:lstStyle/>
          <a:p>
            <a:r>
              <a:rPr lang="en-CA" dirty="0"/>
              <a:t>What should your unit test be?</a:t>
            </a:r>
          </a:p>
          <a:p>
            <a:endParaRPr lang="en-CA" dirty="0"/>
          </a:p>
          <a:p>
            <a:pPr marL="0" indent="0">
              <a:buNone/>
            </a:pPr>
            <a:r>
              <a:rPr lang="en-CA" dirty="0"/>
              <a:t>Option A: Traditional Test</a:t>
            </a:r>
          </a:p>
          <a:p>
            <a:pPr marL="0" indent="0">
              <a:buNone/>
            </a:pPr>
            <a:r>
              <a:rPr lang="en-CA" dirty="0"/>
              <a:t>Option B: “The Greek Gazette” Newspaper project</a:t>
            </a:r>
          </a:p>
          <a:p>
            <a:pPr marL="0" indent="0">
              <a:buNone/>
            </a:pPr>
            <a:r>
              <a:rPr lang="en-CA" dirty="0"/>
              <a:t>Option C: Any other suggestions? (Must be an actual assignment)</a:t>
            </a:r>
          </a:p>
        </p:txBody>
      </p:sp>
    </p:spTree>
    <p:extLst>
      <p:ext uri="{BB962C8B-B14F-4D97-AF65-F5344CB8AC3E}">
        <p14:creationId xmlns:p14="http://schemas.microsoft.com/office/powerpoint/2010/main" val="3763144380"/>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Reading Activity</a:t>
            </a:r>
          </a:p>
        </p:txBody>
      </p:sp>
      <p:sp>
        <p:nvSpPr>
          <p:cNvPr id="3" name="Content Placeholder 2"/>
          <p:cNvSpPr>
            <a:spLocks noGrp="1"/>
          </p:cNvSpPr>
          <p:nvPr>
            <p:ph sz="quarter" idx="1"/>
          </p:nvPr>
        </p:nvSpPr>
        <p:spPr/>
        <p:txBody>
          <a:bodyPr>
            <a:normAutofit lnSpcReduction="10000"/>
          </a:bodyPr>
          <a:lstStyle/>
          <a:p>
            <a:r>
              <a:rPr lang="en-US" dirty="0"/>
              <a:t>Read </a:t>
            </a:r>
            <a:r>
              <a:rPr lang="en-US" i="1" dirty="0"/>
              <a:t>Innovations</a:t>
            </a:r>
            <a:r>
              <a:rPr lang="en-US" dirty="0"/>
              <a:t> on page 156 to see what a typical meeting of the Athenian Assembly would look like.</a:t>
            </a:r>
          </a:p>
          <a:p>
            <a:r>
              <a:rPr lang="en-US" dirty="0"/>
              <a:t>Skim and Scan pages 155 to 158 and, in your notebook, compare the govt. of Athens to the govt. of Sparta.  What are the advantages and disadvantages of both? (make note of the term </a:t>
            </a:r>
            <a:r>
              <a:rPr lang="en-US" dirty="0">
                <a:solidFill>
                  <a:srgbClr val="FF0000"/>
                </a:solidFill>
              </a:rPr>
              <a:t>oligarchy</a:t>
            </a:r>
            <a:r>
              <a:rPr lang="en-US" dirty="0"/>
              <a:t>)</a:t>
            </a:r>
          </a:p>
          <a:p>
            <a:r>
              <a:rPr lang="en-US" dirty="0"/>
              <a:t>Read Law and Justice on page 159-160, answer questions 2 on page 160.</a:t>
            </a:r>
          </a:p>
        </p:txBody>
      </p:sp>
    </p:spTree>
    <p:extLst>
      <p:ext uri="{BB962C8B-B14F-4D97-AF65-F5344CB8AC3E}">
        <p14:creationId xmlns:p14="http://schemas.microsoft.com/office/powerpoint/2010/main" val="351668274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Journaling Guiding Question</a:t>
            </a:r>
          </a:p>
        </p:txBody>
      </p:sp>
      <p:sp>
        <p:nvSpPr>
          <p:cNvPr id="3" name="Content Placeholder 2"/>
          <p:cNvSpPr>
            <a:spLocks noGrp="1"/>
          </p:cNvSpPr>
          <p:nvPr>
            <p:ph sz="quarter" idx="1"/>
          </p:nvPr>
        </p:nvSpPr>
        <p:spPr/>
        <p:txBody>
          <a:bodyPr/>
          <a:lstStyle/>
          <a:p>
            <a:r>
              <a:rPr lang="en-US" dirty="0"/>
              <a:t>During class we learned about the growth of democracy in ancient Greece.  With information to back up your opinion, which of the leaders that we learned about made the most significant contribution to democracy in ancient Athens? </a:t>
            </a:r>
          </a:p>
        </p:txBody>
      </p:sp>
    </p:spTree>
    <p:extLst>
      <p:ext uri="{BB962C8B-B14F-4D97-AF65-F5344CB8AC3E}">
        <p14:creationId xmlns:p14="http://schemas.microsoft.com/office/powerpoint/2010/main" val="363419352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a:t>The ancient Greeks were particularly concerned with such fundamental questions as who should rule and how? </a:t>
            </a:r>
          </a:p>
          <a:p>
            <a:r>
              <a:rPr lang="en-US" dirty="0"/>
              <a:t>The Greeks give us most of our modern political terms:</a:t>
            </a:r>
          </a:p>
          <a:p>
            <a:pPr lvl="1"/>
            <a:r>
              <a:rPr lang="en-US" dirty="0"/>
              <a:t>Autocracy: Auto – </a:t>
            </a:r>
            <a:r>
              <a:rPr lang="en-US" dirty="0" err="1"/>
              <a:t>Krates</a:t>
            </a:r>
            <a:r>
              <a:rPr lang="en-US" dirty="0"/>
              <a:t> (Self to rule)</a:t>
            </a:r>
          </a:p>
          <a:p>
            <a:pPr lvl="1"/>
            <a:r>
              <a:rPr lang="en-US" dirty="0"/>
              <a:t>Monarchy: Mono – </a:t>
            </a:r>
            <a:r>
              <a:rPr lang="en-US" dirty="0" err="1"/>
              <a:t>Arkhos</a:t>
            </a:r>
            <a:r>
              <a:rPr lang="en-US" dirty="0"/>
              <a:t> (One Ruler)</a:t>
            </a:r>
          </a:p>
          <a:p>
            <a:pPr lvl="1"/>
            <a:r>
              <a:rPr lang="en-US" dirty="0"/>
              <a:t>Oligarchy: </a:t>
            </a:r>
            <a:r>
              <a:rPr lang="en-US" dirty="0" err="1"/>
              <a:t>Oligoi</a:t>
            </a:r>
            <a:r>
              <a:rPr lang="en-US" dirty="0"/>
              <a:t> – </a:t>
            </a:r>
            <a:r>
              <a:rPr lang="en-US" dirty="0" err="1"/>
              <a:t>Arkhos</a:t>
            </a:r>
            <a:r>
              <a:rPr lang="en-US" dirty="0"/>
              <a:t> (Few Rulers)</a:t>
            </a:r>
          </a:p>
          <a:p>
            <a:pPr lvl="1"/>
            <a:r>
              <a:rPr lang="en-US" dirty="0"/>
              <a:t>Democracy: Demo – </a:t>
            </a:r>
            <a:r>
              <a:rPr lang="en-US" dirty="0" err="1"/>
              <a:t>Kratia</a:t>
            </a:r>
            <a:r>
              <a:rPr lang="en-US" dirty="0"/>
              <a:t> (People to rule)</a:t>
            </a:r>
          </a:p>
          <a:p>
            <a:pPr lvl="1"/>
            <a:r>
              <a:rPr lang="en-US" dirty="0"/>
              <a:t>Anarchy: An – </a:t>
            </a:r>
            <a:r>
              <a:rPr lang="en-US" dirty="0" err="1"/>
              <a:t>Arkhos</a:t>
            </a:r>
            <a:r>
              <a:rPr lang="en-US" dirty="0"/>
              <a:t> (Without Ruler)</a:t>
            </a:r>
          </a:p>
        </p:txBody>
      </p:sp>
    </p:spTree>
    <p:extLst>
      <p:ext uri="{BB962C8B-B14F-4D97-AF65-F5344CB8AC3E}">
        <p14:creationId xmlns:p14="http://schemas.microsoft.com/office/powerpoint/2010/main" val="221664971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750 BCE and onwards</a:t>
            </a:r>
          </a:p>
        </p:txBody>
      </p:sp>
      <p:sp>
        <p:nvSpPr>
          <p:cNvPr id="3" name="Content Placeholder 2"/>
          <p:cNvSpPr>
            <a:spLocks noGrp="1"/>
          </p:cNvSpPr>
          <p:nvPr>
            <p:ph sz="quarter" idx="1"/>
          </p:nvPr>
        </p:nvSpPr>
        <p:spPr>
          <a:xfrm>
            <a:off x="612648" y="1600200"/>
            <a:ext cx="5900119" cy="4495800"/>
          </a:xfrm>
        </p:spPr>
        <p:txBody>
          <a:bodyPr/>
          <a:lstStyle/>
          <a:p>
            <a:r>
              <a:rPr lang="en-US" dirty="0"/>
              <a:t>These Greek city-states, or </a:t>
            </a:r>
            <a:r>
              <a:rPr lang="en-US" b="1" dirty="0">
                <a:solidFill>
                  <a:srgbClr val="FF0000"/>
                </a:solidFill>
              </a:rPr>
              <a:t>Polis</a:t>
            </a:r>
            <a:r>
              <a:rPr lang="en-US" dirty="0"/>
              <a:t>, consisted of citizens with political rights (adult men), citizens with no political rights (women and children), and noncitizens (including agricultural </a:t>
            </a:r>
            <a:r>
              <a:rPr lang="en-US" dirty="0" err="1"/>
              <a:t>labourers</a:t>
            </a:r>
            <a:r>
              <a:rPr lang="en-US" dirty="0"/>
              <a:t>, slaves, and foreigners).</a:t>
            </a:r>
          </a:p>
          <a:p>
            <a:r>
              <a:rPr lang="en-US" dirty="0"/>
              <a:t>Most earlier city-states were ruled by a monarch or king.</a:t>
            </a:r>
          </a:p>
        </p:txBody>
      </p:sp>
      <p:pic>
        <p:nvPicPr>
          <p:cNvPr id="2050" name="Picture 2" descr="Image result for ancient greek k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767" y="2030801"/>
            <a:ext cx="22860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32094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Athens Acropolis - Athens Neighbourhoods | Greeka.com">
            <a:extLst>
              <a:ext uri="{FF2B5EF4-FFF2-40B4-BE49-F238E27FC236}">
                <a16:creationId xmlns:a16="http://schemas.microsoft.com/office/drawing/2014/main" id="{4CAD4984-E90F-4711-AEB1-037279EC6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333"/>
            <a:ext cx="9144000" cy="609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3494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Athens and Oligarchy</a:t>
            </a:r>
          </a:p>
        </p:txBody>
      </p:sp>
      <p:sp>
        <p:nvSpPr>
          <p:cNvPr id="3" name="Content Placeholder 2"/>
          <p:cNvSpPr>
            <a:spLocks noGrp="1"/>
          </p:cNvSpPr>
          <p:nvPr>
            <p:ph sz="quarter" idx="1"/>
          </p:nvPr>
        </p:nvSpPr>
        <p:spPr/>
        <p:txBody>
          <a:bodyPr/>
          <a:lstStyle/>
          <a:p>
            <a:r>
              <a:rPr lang="en-US" dirty="0"/>
              <a:t>Kings eventually lost their power to wealthy land-owning aristocrats as the aristocrats gained wealth through trade. </a:t>
            </a:r>
          </a:p>
          <a:p>
            <a:r>
              <a:rPr lang="en-US" dirty="0"/>
              <a:t>The position of </a:t>
            </a:r>
            <a:r>
              <a:rPr lang="en-US" b="1" dirty="0">
                <a:solidFill>
                  <a:srgbClr val="FF0000"/>
                </a:solidFill>
              </a:rPr>
              <a:t>Archon</a:t>
            </a:r>
            <a:r>
              <a:rPr lang="en-US" dirty="0"/>
              <a:t> was created which allowed the wealthy to be appointed to office for life. This position was changed in 682BCE to allow for a length of one year only.</a:t>
            </a:r>
          </a:p>
          <a:p>
            <a:r>
              <a:rPr lang="en-US" dirty="0"/>
              <a:t>Power was divided up into three departments: Administration, War, and Religion. </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404725073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Colonization and increased trade led to a rise of the middle class and eventually a feud between the aristocrats and merchants.</a:t>
            </a:r>
          </a:p>
          <a:p>
            <a:r>
              <a:rPr lang="en-US" dirty="0"/>
              <a:t>The merchants wanted greater political power and used their newfound wealth to equip soldiers to fight for them.</a:t>
            </a:r>
          </a:p>
        </p:txBody>
      </p:sp>
      <p:pic>
        <p:nvPicPr>
          <p:cNvPr id="3074" name="Picture 2" descr="Image result for hopl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091" y="4205056"/>
            <a:ext cx="3023498" cy="227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4482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23FA-0CEC-40DE-9185-ACDCDF1F0D6F}"/>
              </a:ext>
            </a:extLst>
          </p:cNvPr>
          <p:cNvSpPr>
            <a:spLocks noGrp="1"/>
          </p:cNvSpPr>
          <p:nvPr>
            <p:ph type="title"/>
          </p:nvPr>
        </p:nvSpPr>
        <p:spPr/>
        <p:txBody>
          <a:bodyPr>
            <a:normAutofit/>
          </a:bodyPr>
          <a:lstStyle/>
          <a:p>
            <a:r>
              <a:rPr lang="en-CA" sz="3600" dirty="0"/>
              <a:t>Hoplites: the core of Greek Politics</a:t>
            </a:r>
          </a:p>
        </p:txBody>
      </p:sp>
      <p:sp>
        <p:nvSpPr>
          <p:cNvPr id="3" name="Content Placeholder 2">
            <a:extLst>
              <a:ext uri="{FF2B5EF4-FFF2-40B4-BE49-F238E27FC236}">
                <a16:creationId xmlns:a16="http://schemas.microsoft.com/office/drawing/2014/main" id="{A7B34908-53DD-468D-89E9-14B445A0F438}"/>
              </a:ext>
            </a:extLst>
          </p:cNvPr>
          <p:cNvSpPr>
            <a:spLocks noGrp="1"/>
          </p:cNvSpPr>
          <p:nvPr>
            <p:ph sz="quarter" idx="1"/>
          </p:nvPr>
        </p:nvSpPr>
        <p:spPr>
          <a:xfrm>
            <a:off x="332111" y="1750989"/>
            <a:ext cx="4046705" cy="4752841"/>
          </a:xfrm>
        </p:spPr>
        <p:txBody>
          <a:bodyPr>
            <a:normAutofit fontScale="92500" lnSpcReduction="20000"/>
          </a:bodyPr>
          <a:lstStyle/>
          <a:p>
            <a:r>
              <a:rPr lang="en-US" dirty="0">
                <a:solidFill>
                  <a:srgbClr val="FF0000"/>
                </a:solidFill>
              </a:rPr>
              <a:t>Hoplite</a:t>
            </a:r>
            <a:r>
              <a:rPr lang="en-US" dirty="0"/>
              <a:t> – free citizen-soldiers that were equipped with bronze armor and weapons.</a:t>
            </a:r>
          </a:p>
          <a:p>
            <a:r>
              <a:rPr lang="en-CA" dirty="0"/>
              <a:t>Usually was a small-time farmer – but owned his own land.</a:t>
            </a:r>
          </a:p>
          <a:p>
            <a:r>
              <a:rPr lang="en-CA" dirty="0"/>
              <a:t>They could afford armor -  thus they could afford to fight.</a:t>
            </a:r>
          </a:p>
          <a:p>
            <a:r>
              <a:rPr lang="en-CA" dirty="0"/>
              <a:t>If you could afford to fight – you had a stake in politics</a:t>
            </a:r>
          </a:p>
        </p:txBody>
      </p:sp>
      <p:pic>
        <p:nvPicPr>
          <p:cNvPr id="1026" name="Picture 2" descr="Spartan Hoplite - 02 Painting by AM FineArtPrints">
            <a:extLst>
              <a:ext uri="{FF2B5EF4-FFF2-40B4-BE49-F238E27FC236}">
                <a16:creationId xmlns:a16="http://schemas.microsoft.com/office/drawing/2014/main" id="{4649ECEC-ADF0-4390-8A11-293077EB4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7913" y="1510047"/>
            <a:ext cx="4872149" cy="545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4050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Tyrants</a:t>
            </a:r>
          </a:p>
        </p:txBody>
      </p:sp>
      <p:sp>
        <p:nvSpPr>
          <p:cNvPr id="3" name="Content Placeholder 2"/>
          <p:cNvSpPr>
            <a:spLocks noGrp="1"/>
          </p:cNvSpPr>
          <p:nvPr>
            <p:ph sz="quarter" idx="1"/>
          </p:nvPr>
        </p:nvSpPr>
        <p:spPr>
          <a:xfrm>
            <a:off x="388361" y="1600200"/>
            <a:ext cx="5425843" cy="4495800"/>
          </a:xfrm>
        </p:spPr>
        <p:txBody>
          <a:bodyPr>
            <a:normAutofit lnSpcReduction="10000"/>
          </a:bodyPr>
          <a:lstStyle/>
          <a:p>
            <a:r>
              <a:rPr lang="en-US" dirty="0">
                <a:solidFill>
                  <a:srgbClr val="FF0000"/>
                </a:solidFill>
              </a:rPr>
              <a:t>Tyrants</a:t>
            </a:r>
            <a:r>
              <a:rPr lang="en-US" dirty="0"/>
              <a:t> – individuals who seized power unconstitutionally, they usually had the backing of the middle and lower classes.</a:t>
            </a:r>
          </a:p>
          <a:p>
            <a:r>
              <a:rPr lang="en-US" dirty="0"/>
              <a:t>For the period between 650-550 BCE tyrants rose and fell.</a:t>
            </a:r>
          </a:p>
          <a:p>
            <a:r>
              <a:rPr lang="en-US" dirty="0"/>
              <a:t>Many of the tyrants were good administrators who encouraged trade and carried out public works projects.</a:t>
            </a:r>
          </a:p>
          <a:p>
            <a:endParaRPr lang="en-US" dirty="0"/>
          </a:p>
        </p:txBody>
      </p:sp>
      <p:pic>
        <p:nvPicPr>
          <p:cNvPr id="4098" name="Picture 2" descr="Image result for greek tyr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491" y="1943100"/>
            <a:ext cx="2952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63112"/>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Draco – Tyrant or lawgiver?</a:t>
            </a:r>
          </a:p>
        </p:txBody>
      </p:sp>
      <p:sp>
        <p:nvSpPr>
          <p:cNvPr id="3" name="Content Placeholder 2"/>
          <p:cNvSpPr>
            <a:spLocks noGrp="1"/>
          </p:cNvSpPr>
          <p:nvPr>
            <p:ph sz="quarter" idx="1"/>
          </p:nvPr>
        </p:nvSpPr>
        <p:spPr>
          <a:xfrm>
            <a:off x="612648" y="1600200"/>
            <a:ext cx="6236021" cy="4495800"/>
          </a:xfrm>
        </p:spPr>
        <p:txBody>
          <a:bodyPr>
            <a:normAutofit/>
          </a:bodyPr>
          <a:lstStyle/>
          <a:p>
            <a:pPr marL="457200" indent="-457200">
              <a:buFont typeface="Arial" pitchFamily="34" charset="0"/>
              <a:buChar char="•"/>
            </a:pPr>
            <a:r>
              <a:rPr lang="en-CA" sz="3200" dirty="0"/>
              <a:t>In 621 </a:t>
            </a:r>
            <a:r>
              <a:rPr lang="en-CA" dirty="0"/>
              <a:t>BCE</a:t>
            </a:r>
            <a:r>
              <a:rPr lang="en-CA" sz="3200" dirty="0"/>
              <a:t> he wrote down Athenian Laws and made them apply to all citizens.</a:t>
            </a:r>
          </a:p>
          <a:p>
            <a:pPr marL="457200" indent="-457200">
              <a:buFont typeface="Arial" pitchFamily="34" charset="0"/>
              <a:buChar char="•"/>
            </a:pPr>
            <a:r>
              <a:rPr lang="en-CA" sz="3200" dirty="0"/>
              <a:t>Although still favouring the rich his code offered more protection laying the foundation for universal legal rights.</a:t>
            </a:r>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7959" y="1094083"/>
            <a:ext cx="1768089" cy="2944549"/>
          </a:xfrm>
          <a:prstGeom prst="rect">
            <a:avLst/>
          </a:prstGeom>
        </p:spPr>
      </p:pic>
    </p:spTree>
    <p:extLst>
      <p:ext uri="{BB962C8B-B14F-4D97-AF65-F5344CB8AC3E}">
        <p14:creationId xmlns:p14="http://schemas.microsoft.com/office/powerpoint/2010/main" val="38451560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438</TotalTime>
  <Words>1232</Words>
  <Application>Microsoft Office PowerPoint</Application>
  <PresentationFormat>On-screen Show (4:3)</PresentationFormat>
  <Paragraphs>82</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Tw Cen MT</vt:lpstr>
      <vt:lpstr>Wingdings</vt:lpstr>
      <vt:lpstr>Wingdings 2</vt:lpstr>
      <vt:lpstr>Median</vt:lpstr>
      <vt:lpstr>Greek Government and Development of Democracy in Athens</vt:lpstr>
      <vt:lpstr>PowerPoint Presentation</vt:lpstr>
      <vt:lpstr>750 BCE and onwards</vt:lpstr>
      <vt:lpstr>PowerPoint Presentation</vt:lpstr>
      <vt:lpstr>Athens and Oligarchy</vt:lpstr>
      <vt:lpstr>PowerPoint Presentation</vt:lpstr>
      <vt:lpstr>Hoplites: the core of Greek Politics</vt:lpstr>
      <vt:lpstr>Tyrants</vt:lpstr>
      <vt:lpstr>Draco – Tyrant or lawgiver?</vt:lpstr>
      <vt:lpstr>Solon – Liberator or Hypocrite?</vt:lpstr>
      <vt:lpstr>Pisistratus – Populist or equalizer?</vt:lpstr>
      <vt:lpstr>Cleisthenes – Democrat or Legalist?</vt:lpstr>
      <vt:lpstr>Ostracism </vt:lpstr>
      <vt:lpstr>Democracy in Action</vt:lpstr>
      <vt:lpstr>Class Reading Activity</vt:lpstr>
      <vt:lpstr>Journaling Guiding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Champion, Andrew    (ASD-W)</dc:creator>
  <cp:lastModifiedBy>Charles Sterns</cp:lastModifiedBy>
  <cp:revision>27</cp:revision>
  <cp:lastPrinted>2018-06-26T15:10:51Z</cp:lastPrinted>
  <dcterms:created xsi:type="dcterms:W3CDTF">2014-09-16T21:36:28Z</dcterms:created>
  <dcterms:modified xsi:type="dcterms:W3CDTF">2020-11-06T01:53:42Z</dcterms:modified>
</cp:coreProperties>
</file>