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7" r:id="rId3"/>
    <p:sldId id="268" r:id="rId4"/>
    <p:sldId id="269" r:id="rId5"/>
    <p:sldId id="270" r:id="rId6"/>
    <p:sldId id="271" r:id="rId7"/>
    <p:sldId id="258" r:id="rId8"/>
    <p:sldId id="260" r:id="rId9"/>
    <p:sldId id="259" r:id="rId10"/>
    <p:sldId id="262" r:id="rId11"/>
    <p:sldId id="263" r:id="rId12"/>
    <p:sldId id="272" r:id="rId13"/>
    <p:sldId id="266" r:id="rId14"/>
    <p:sldId id="265"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4" autoAdjust="0"/>
    <p:restoredTop sz="94660"/>
  </p:normalViewPr>
  <p:slideViewPr>
    <p:cSldViewPr>
      <p:cViewPr>
        <p:scale>
          <a:sx n="74" d="100"/>
          <a:sy n="74" d="100"/>
        </p:scale>
        <p:origin x="-125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60BDC8D-CC3B-4E66-BB0C-3690939D2150}"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A2DD32-077D-4640-A11D-10C8BA3A22A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5AF103-0E75-4E01-A612-F910D1E2405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90843B8-FD39-490E-BDA5-8902B4B0A1FD}" type="slidenum">
              <a:rPr lang="en-US"/>
              <a:pPr>
                <a:defRPr/>
              </a:pPr>
              <a:t>‹#›</a:t>
            </a:fld>
            <a:endParaRPr lang="en-US"/>
          </a:p>
        </p:txBody>
      </p:sp>
    </p:spTree>
    <p:extLst>
      <p:ext uri="{BB962C8B-B14F-4D97-AF65-F5344CB8AC3E}">
        <p14:creationId xmlns:p14="http://schemas.microsoft.com/office/powerpoint/2010/main" val="6731677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35E40-8BE1-4798-BA04-BCA01B4C655D}"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E37AFF91-89C1-45FF-ACAA-6F553C1460A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044422-0C1E-42E8-AB69-2EC5A33C9FA1}"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438A90-30F2-472A-A412-CEF156CA43E1}"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948310-5F6A-418C-839C-91F1A5FACFD2}"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6DF341B-0AA1-4EF2-A89D-B88500629A4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A4C9AE-9E62-4124-A6BC-0DF290B42149}"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9019D1B6-7E0D-49E9-930E-BD8DCBB25111}"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10FCD03A-6376-4BF6-A49D-69BA94D5156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219200" y="3962400"/>
            <a:ext cx="6400800" cy="1752600"/>
          </a:xfrm>
        </p:spPr>
        <p:txBody>
          <a:bodyPr/>
          <a:lstStyle/>
          <a:p>
            <a:pPr fontAlgn="auto">
              <a:buFont typeface="Arial" pitchFamily="34" charset="0"/>
              <a:buNone/>
              <a:defRPr/>
            </a:pPr>
            <a:endParaRPr lang="en-US" dirty="0">
              <a:latin typeface="Trebuchet MS" panose="020B0603020202020204" pitchFamily="34" charset="0"/>
            </a:endParaRPr>
          </a:p>
        </p:txBody>
      </p:sp>
      <p:sp>
        <p:nvSpPr>
          <p:cNvPr id="4098" name="Rectangle 2"/>
          <p:cNvSpPr>
            <a:spLocks noGrp="1" noChangeArrowheads="1"/>
          </p:cNvSpPr>
          <p:nvPr>
            <p:ph type="ctrTitle"/>
          </p:nvPr>
        </p:nvSpPr>
        <p:spPr/>
        <p:txBody>
          <a:bodyPr/>
          <a:lstStyle/>
          <a:p>
            <a:pPr fontAlgn="auto">
              <a:spcAft>
                <a:spcPts val="0"/>
              </a:spcAft>
              <a:defRPr/>
            </a:pPr>
            <a:r>
              <a:rPr lang="en-US" dirty="0" smtClean="0">
                <a:latin typeface="Trebuchet MS" panose="020B0603020202020204" pitchFamily="34" charset="0"/>
              </a:rPr>
              <a:t>Parts </a:t>
            </a:r>
            <a:r>
              <a:rPr lang="en-US" dirty="0">
                <a:latin typeface="Trebuchet MS" panose="020B0603020202020204" pitchFamily="34" charset="0"/>
              </a:rPr>
              <a:t>of an Atom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7924800" cy="1143000"/>
          </a:xfrm>
        </p:spPr>
        <p:txBody>
          <a:bodyPr/>
          <a:lstStyle/>
          <a:p>
            <a:pPr fontAlgn="auto">
              <a:spcAft>
                <a:spcPts val="0"/>
              </a:spcAft>
              <a:defRPr/>
            </a:pPr>
            <a:r>
              <a:rPr lang="en-US" sz="3200" b="1" dirty="0">
                <a:solidFill>
                  <a:schemeClr val="tx1">
                    <a:lumMod val="85000"/>
                    <a:lumOff val="15000"/>
                  </a:schemeClr>
                </a:solidFill>
              </a:rPr>
              <a:t>Subatomic </a:t>
            </a:r>
            <a:r>
              <a:rPr lang="en-US" sz="3200" b="1" dirty="0" smtClean="0">
                <a:solidFill>
                  <a:schemeClr val="tx1">
                    <a:lumMod val="85000"/>
                    <a:lumOff val="15000"/>
                  </a:schemeClr>
                </a:solidFill>
              </a:rPr>
              <a:t>Particles - Recap</a:t>
            </a:r>
            <a:r>
              <a:rPr lang="en-US" sz="3200" b="1" dirty="0">
                <a:solidFill>
                  <a:schemeClr val="tx1">
                    <a:lumMod val="85000"/>
                    <a:lumOff val="15000"/>
                  </a:schemeClr>
                </a:solidFill>
              </a:rPr>
              <a:t/>
            </a:r>
            <a:br>
              <a:rPr lang="en-US" sz="3200" b="1" dirty="0">
                <a:solidFill>
                  <a:schemeClr val="tx1">
                    <a:lumMod val="85000"/>
                    <a:lumOff val="15000"/>
                  </a:schemeClr>
                </a:solidFill>
              </a:rPr>
            </a:br>
            <a:endParaRPr lang="en-US" sz="2000" b="1" dirty="0">
              <a:solidFill>
                <a:schemeClr val="tx1">
                  <a:lumMod val="85000"/>
                  <a:lumOff val="15000"/>
                </a:schemeClr>
              </a:solidFill>
            </a:endParaRPr>
          </a:p>
        </p:txBody>
      </p:sp>
      <p:sp>
        <p:nvSpPr>
          <p:cNvPr id="11267" name="Rectangle 3"/>
          <p:cNvSpPr>
            <a:spLocks noGrp="1" noChangeArrowheads="1"/>
          </p:cNvSpPr>
          <p:nvPr>
            <p:ph sz="quarter" idx="1"/>
          </p:nvPr>
        </p:nvSpPr>
        <p:spPr>
          <a:xfrm>
            <a:off x="0" y="1143000"/>
            <a:ext cx="9144000" cy="5638800"/>
          </a:xfrm>
        </p:spPr>
        <p:txBody>
          <a:bodyPr>
            <a:normAutofit lnSpcReduction="10000"/>
          </a:bodyPr>
          <a:lstStyle/>
          <a:p>
            <a:pPr fontAlgn="auto">
              <a:buFontTx/>
              <a:buNone/>
              <a:defRPr/>
            </a:pPr>
            <a:endParaRPr lang="en-US" dirty="0" smtClean="0">
              <a:latin typeface="Comic Sans MS" pitchFamily="66" charset="0"/>
            </a:endParaRPr>
          </a:p>
          <a:p>
            <a:pPr fontAlgn="auto">
              <a:buFontTx/>
              <a:buNone/>
              <a:defRPr/>
            </a:pPr>
            <a:r>
              <a:rPr lang="en-US" sz="2400" dirty="0" smtClean="0">
                <a:latin typeface="+mj-lt"/>
              </a:rPr>
              <a:t>1. The </a:t>
            </a:r>
            <a:r>
              <a:rPr lang="en-US" sz="2400" dirty="0">
                <a:latin typeface="+mj-lt"/>
              </a:rPr>
              <a:t>number of protons in an atom is called the </a:t>
            </a:r>
            <a:r>
              <a:rPr lang="en-US" sz="2400" b="1" u="sng" dirty="0">
                <a:solidFill>
                  <a:srgbClr val="FF0000"/>
                </a:solidFill>
                <a:latin typeface="+mj-lt"/>
              </a:rPr>
              <a:t>atomic number</a:t>
            </a:r>
            <a:r>
              <a:rPr lang="en-US" sz="2400" dirty="0">
                <a:latin typeface="+mj-lt"/>
              </a:rPr>
              <a:t>. </a:t>
            </a:r>
            <a:endParaRPr lang="en-US" sz="2400" dirty="0" smtClean="0">
              <a:latin typeface="+mj-lt"/>
            </a:endParaRPr>
          </a:p>
          <a:p>
            <a:pPr fontAlgn="auto">
              <a:buFontTx/>
              <a:buNone/>
              <a:defRPr/>
            </a:pPr>
            <a:endParaRPr lang="en-US" sz="2400" dirty="0">
              <a:latin typeface="+mj-lt"/>
            </a:endParaRPr>
          </a:p>
          <a:p>
            <a:pPr fontAlgn="auto">
              <a:buFontTx/>
              <a:buNone/>
              <a:defRPr/>
            </a:pPr>
            <a:r>
              <a:rPr lang="en-US" sz="2400" dirty="0">
                <a:latin typeface="+mj-lt"/>
              </a:rPr>
              <a:t>If you know the atomic number of an atom, you know how many protons – and how many electrons – the atom contains.</a:t>
            </a:r>
          </a:p>
          <a:p>
            <a:pPr algn="ctr" fontAlgn="auto">
              <a:buFontTx/>
              <a:buNone/>
              <a:defRPr/>
            </a:pPr>
            <a:r>
              <a:rPr lang="en-US" sz="2400" b="1" dirty="0">
                <a:solidFill>
                  <a:srgbClr val="FF0000"/>
                </a:solidFill>
                <a:latin typeface="+mj-lt"/>
              </a:rPr>
              <a:t># of protons = # of electrons (e</a:t>
            </a:r>
            <a:r>
              <a:rPr lang="en-US" sz="2400" b="1" baseline="30000" dirty="0">
                <a:solidFill>
                  <a:srgbClr val="FF0000"/>
                </a:solidFill>
                <a:latin typeface="+mj-lt"/>
              </a:rPr>
              <a:t>-</a:t>
            </a:r>
            <a:r>
              <a:rPr lang="en-US" sz="2400" b="1" dirty="0">
                <a:solidFill>
                  <a:srgbClr val="FF0000"/>
                </a:solidFill>
                <a:latin typeface="+mj-lt"/>
              </a:rPr>
              <a:t>) </a:t>
            </a:r>
          </a:p>
          <a:p>
            <a:pPr fontAlgn="auto">
              <a:buFontTx/>
              <a:buNone/>
              <a:defRPr/>
            </a:pPr>
            <a:endParaRPr lang="en-US" sz="2400" dirty="0" smtClean="0">
              <a:latin typeface="+mj-lt"/>
            </a:endParaRPr>
          </a:p>
          <a:p>
            <a:pPr fontAlgn="auto">
              <a:buFontTx/>
              <a:buNone/>
              <a:defRPr/>
            </a:pPr>
            <a:r>
              <a:rPr lang="en-US" sz="2400" dirty="0" smtClean="0">
                <a:latin typeface="+mj-lt"/>
              </a:rPr>
              <a:t>2. The </a:t>
            </a:r>
            <a:r>
              <a:rPr lang="en-US" sz="2400" b="1" u="sng" dirty="0">
                <a:solidFill>
                  <a:srgbClr val="FF0000"/>
                </a:solidFill>
                <a:latin typeface="+mj-lt"/>
              </a:rPr>
              <a:t>mass number</a:t>
            </a:r>
            <a:r>
              <a:rPr lang="en-US" sz="2400" dirty="0">
                <a:solidFill>
                  <a:srgbClr val="FF0000"/>
                </a:solidFill>
                <a:latin typeface="+mj-lt"/>
              </a:rPr>
              <a:t> </a:t>
            </a:r>
            <a:r>
              <a:rPr lang="en-US" sz="2400" dirty="0">
                <a:latin typeface="+mj-lt"/>
              </a:rPr>
              <a:t>is the sum of </a:t>
            </a:r>
            <a:r>
              <a:rPr lang="en-US" sz="2400" dirty="0" smtClean="0">
                <a:latin typeface="+mj-lt"/>
              </a:rPr>
              <a:t>protons </a:t>
            </a:r>
            <a:r>
              <a:rPr lang="en-US" sz="2400" dirty="0">
                <a:latin typeface="+mj-lt"/>
              </a:rPr>
              <a:t>and neutrons in the atom</a:t>
            </a:r>
            <a:r>
              <a:rPr lang="en-US" sz="2400" dirty="0" smtClean="0">
                <a:latin typeface="+mj-lt"/>
              </a:rPr>
              <a:t>.</a:t>
            </a:r>
          </a:p>
          <a:p>
            <a:pPr fontAlgn="auto">
              <a:buFontTx/>
              <a:buNone/>
              <a:defRPr/>
            </a:pPr>
            <a:endParaRPr lang="en-US" sz="2400" dirty="0">
              <a:latin typeface="+mj-lt"/>
            </a:endParaRPr>
          </a:p>
          <a:p>
            <a:pPr fontAlgn="auto">
              <a:buFontTx/>
              <a:buNone/>
              <a:defRPr/>
            </a:pPr>
            <a:r>
              <a:rPr lang="en-US" sz="2400" dirty="0" smtClean="0">
                <a:latin typeface="+mj-lt"/>
              </a:rPr>
              <a:t>3. So, </a:t>
            </a:r>
            <a:r>
              <a:rPr lang="en-US" sz="2400" dirty="0">
                <a:latin typeface="+mj-lt"/>
              </a:rPr>
              <a:t>if you know the atomic number (the number of protons) and the mass number (the sum of protons and neutrons), you can easily calculate the number of neutrons.</a:t>
            </a:r>
          </a:p>
          <a:p>
            <a:pPr fontAlgn="auto">
              <a:buFontTx/>
              <a:buNone/>
              <a:defRPr/>
            </a:pPr>
            <a:endParaRPr lang="en-US" sz="2400" b="1" dirty="0">
              <a:latin typeface="+mj-lt"/>
            </a:endParaRPr>
          </a:p>
          <a:p>
            <a:pPr fontAlgn="auto">
              <a:buFontTx/>
              <a:buNone/>
              <a:defRPr/>
            </a:pPr>
            <a:r>
              <a:rPr lang="en-US" sz="2400" b="1" dirty="0" smtClean="0">
                <a:solidFill>
                  <a:srgbClr val="FF0000"/>
                </a:solidFill>
                <a:latin typeface="+mj-lt"/>
              </a:rPr>
              <a:t>                   Number </a:t>
            </a:r>
            <a:r>
              <a:rPr lang="en-US" sz="2400" b="1" dirty="0">
                <a:solidFill>
                  <a:srgbClr val="FF0000"/>
                </a:solidFill>
                <a:latin typeface="+mj-lt"/>
              </a:rPr>
              <a:t>of Neutrons = mass number – atomic number</a:t>
            </a:r>
          </a:p>
          <a:p>
            <a:pPr fontAlgn="auto">
              <a:buFontTx/>
              <a:buNone/>
              <a:defRPr/>
            </a:pPr>
            <a:endParaRPr lang="en-US" sz="2400" dirty="0">
              <a:latin typeface="+mj-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dirty="0">
                <a:solidFill>
                  <a:schemeClr val="tx1">
                    <a:lumMod val="85000"/>
                    <a:lumOff val="15000"/>
                  </a:schemeClr>
                </a:solidFill>
              </a:rPr>
              <a:t>Standard Atomic Notation</a:t>
            </a:r>
          </a:p>
        </p:txBody>
      </p:sp>
      <p:sp>
        <p:nvSpPr>
          <p:cNvPr id="12291" name="Rectangle 3"/>
          <p:cNvSpPr>
            <a:spLocks noGrp="1" noChangeArrowheads="1"/>
          </p:cNvSpPr>
          <p:nvPr>
            <p:ph sz="quarter" idx="1"/>
          </p:nvPr>
        </p:nvSpPr>
        <p:spPr>
          <a:xfrm>
            <a:off x="228600" y="1600200"/>
            <a:ext cx="8915400" cy="4953000"/>
          </a:xfrm>
        </p:spPr>
        <p:txBody>
          <a:bodyPr>
            <a:normAutofit lnSpcReduction="10000"/>
          </a:bodyPr>
          <a:lstStyle/>
          <a:p>
            <a:pPr fontAlgn="auto">
              <a:lnSpc>
                <a:spcPct val="90000"/>
              </a:lnSpc>
              <a:buFontTx/>
              <a:buNone/>
              <a:defRPr/>
            </a:pPr>
            <a:r>
              <a:rPr lang="en-US" sz="2000" b="1" dirty="0">
                <a:latin typeface="Trebuchet MS" panose="020B0603020202020204" pitchFamily="34" charset="0"/>
              </a:rPr>
              <a:t>We represent the numbers of subatomic particles by using </a:t>
            </a:r>
            <a:r>
              <a:rPr lang="en-US" sz="2000" b="1" u="sng" dirty="0">
                <a:solidFill>
                  <a:srgbClr val="FF3300"/>
                </a:solidFill>
                <a:latin typeface="Trebuchet MS" panose="020B0603020202020204" pitchFamily="34" charset="0"/>
              </a:rPr>
              <a:t>standard atomic notation</a:t>
            </a:r>
            <a:r>
              <a:rPr lang="en-US" sz="2000" b="1" dirty="0" smtClean="0">
                <a:latin typeface="Trebuchet MS" panose="020B0603020202020204" pitchFamily="34" charset="0"/>
              </a:rPr>
              <a:t>.</a:t>
            </a:r>
          </a:p>
          <a:p>
            <a:pPr fontAlgn="auto">
              <a:lnSpc>
                <a:spcPct val="90000"/>
              </a:lnSpc>
              <a:buFontTx/>
              <a:buNone/>
              <a:defRPr/>
            </a:pPr>
            <a:endParaRPr lang="en-US" dirty="0">
              <a:latin typeface="Trebuchet MS" panose="020B0603020202020204" pitchFamily="34" charset="0"/>
            </a:endParaRPr>
          </a:p>
          <a:p>
            <a:pPr fontAlgn="auto">
              <a:lnSpc>
                <a:spcPct val="90000"/>
              </a:lnSpc>
              <a:buFontTx/>
              <a:buNone/>
              <a:defRPr/>
            </a:pPr>
            <a:endParaRPr lang="en-US" dirty="0">
              <a:latin typeface="Trebuchet MS" panose="020B0603020202020204" pitchFamily="34" charset="0"/>
            </a:endParaRPr>
          </a:p>
          <a:p>
            <a:pPr fontAlgn="auto">
              <a:lnSpc>
                <a:spcPct val="90000"/>
              </a:lnSpc>
              <a:buFontTx/>
              <a:buNone/>
              <a:defRPr/>
            </a:pPr>
            <a:r>
              <a:rPr lang="en-US" dirty="0">
                <a:latin typeface="Trebuchet MS" panose="020B0603020202020204" pitchFamily="34" charset="0"/>
              </a:rPr>
              <a:t>				</a:t>
            </a:r>
            <a:endParaRPr lang="en-US" dirty="0" smtClean="0">
              <a:latin typeface="Trebuchet MS" panose="020B0603020202020204" pitchFamily="34" charset="0"/>
            </a:endParaRPr>
          </a:p>
          <a:p>
            <a:pPr fontAlgn="auto">
              <a:lnSpc>
                <a:spcPct val="90000"/>
              </a:lnSpc>
              <a:buFontTx/>
              <a:buNone/>
              <a:defRPr/>
            </a:pPr>
            <a:endParaRPr lang="en-US" dirty="0" smtClean="0">
              <a:latin typeface="Trebuchet MS" panose="020B0603020202020204" pitchFamily="34" charset="0"/>
            </a:endParaRPr>
          </a:p>
          <a:p>
            <a:pPr fontAlgn="auto">
              <a:lnSpc>
                <a:spcPct val="90000"/>
              </a:lnSpc>
              <a:buFontTx/>
              <a:buNone/>
              <a:defRPr/>
            </a:pPr>
            <a:endParaRPr lang="en-US" dirty="0">
              <a:latin typeface="Trebuchet MS" panose="020B0603020202020204" pitchFamily="34" charset="0"/>
            </a:endParaRPr>
          </a:p>
          <a:p>
            <a:pPr fontAlgn="auto">
              <a:lnSpc>
                <a:spcPct val="90000"/>
              </a:lnSpc>
              <a:buFontTx/>
              <a:buNone/>
              <a:defRPr/>
            </a:pPr>
            <a:endParaRPr lang="en-US" dirty="0" smtClean="0">
              <a:latin typeface="Trebuchet MS" panose="020B0603020202020204" pitchFamily="34" charset="0"/>
            </a:endParaRPr>
          </a:p>
          <a:p>
            <a:pPr fontAlgn="auto">
              <a:lnSpc>
                <a:spcPct val="90000"/>
              </a:lnSpc>
              <a:buFontTx/>
              <a:buNone/>
              <a:defRPr/>
            </a:pPr>
            <a:endParaRPr lang="en-US" dirty="0">
              <a:latin typeface="Trebuchet MS" panose="020B0603020202020204" pitchFamily="34" charset="0"/>
            </a:endParaRPr>
          </a:p>
          <a:p>
            <a:pPr fontAlgn="auto">
              <a:lnSpc>
                <a:spcPct val="90000"/>
              </a:lnSpc>
              <a:buFontTx/>
              <a:buNone/>
              <a:defRPr/>
            </a:pPr>
            <a:r>
              <a:rPr lang="en-US" dirty="0" smtClean="0">
                <a:latin typeface="Trebuchet MS" panose="020B0603020202020204" pitchFamily="34" charset="0"/>
              </a:rPr>
              <a:t># </a:t>
            </a:r>
            <a:r>
              <a:rPr lang="en-US" dirty="0">
                <a:latin typeface="Trebuchet MS" panose="020B0603020202020204" pitchFamily="34" charset="0"/>
              </a:rPr>
              <a:t>of protons = </a:t>
            </a:r>
            <a:r>
              <a:rPr lang="en-US" u="sng" dirty="0">
                <a:latin typeface="Trebuchet MS" panose="020B0603020202020204" pitchFamily="34" charset="0"/>
              </a:rPr>
              <a:t>		</a:t>
            </a:r>
            <a:endParaRPr lang="en-US" dirty="0">
              <a:latin typeface="Trebuchet MS" panose="020B0603020202020204" pitchFamily="34" charset="0"/>
            </a:endParaRPr>
          </a:p>
          <a:p>
            <a:pPr fontAlgn="auto">
              <a:lnSpc>
                <a:spcPct val="90000"/>
              </a:lnSpc>
              <a:buFontTx/>
              <a:buNone/>
              <a:defRPr/>
            </a:pPr>
            <a:r>
              <a:rPr lang="en-US" dirty="0">
                <a:latin typeface="Trebuchet MS" panose="020B0603020202020204" pitchFamily="34" charset="0"/>
              </a:rPr>
              <a:t># of electrons (e</a:t>
            </a:r>
            <a:r>
              <a:rPr lang="en-US" baseline="30000" dirty="0">
                <a:latin typeface="Trebuchet MS" panose="020B0603020202020204" pitchFamily="34" charset="0"/>
              </a:rPr>
              <a:t>-</a:t>
            </a:r>
            <a:r>
              <a:rPr lang="en-US" dirty="0">
                <a:latin typeface="Trebuchet MS" panose="020B0603020202020204" pitchFamily="34" charset="0"/>
              </a:rPr>
              <a:t>) = </a:t>
            </a:r>
            <a:r>
              <a:rPr lang="en-US" u="sng" dirty="0">
                <a:latin typeface="Trebuchet MS" panose="020B0603020202020204" pitchFamily="34" charset="0"/>
              </a:rPr>
              <a:t>		</a:t>
            </a:r>
            <a:r>
              <a:rPr lang="en-US" dirty="0">
                <a:latin typeface="Trebuchet MS" panose="020B0603020202020204" pitchFamily="34" charset="0"/>
              </a:rPr>
              <a:t> </a:t>
            </a:r>
          </a:p>
          <a:p>
            <a:pPr fontAlgn="auto">
              <a:lnSpc>
                <a:spcPct val="90000"/>
              </a:lnSpc>
              <a:buFontTx/>
              <a:buNone/>
              <a:defRPr/>
            </a:pPr>
            <a:r>
              <a:rPr lang="en-US" dirty="0">
                <a:latin typeface="Trebuchet MS" panose="020B0603020202020204" pitchFamily="34" charset="0"/>
              </a:rPr>
              <a:t># of neutrons = </a:t>
            </a:r>
            <a:r>
              <a:rPr lang="en-US" u="sng" dirty="0">
                <a:latin typeface="Trebuchet MS" panose="020B0603020202020204" pitchFamily="34" charset="0"/>
              </a:rPr>
              <a:t>		</a:t>
            </a:r>
            <a:endParaRPr lang="en-US" dirty="0">
              <a:latin typeface="Trebuchet MS" panose="020B0603020202020204" pitchFamily="34" charset="0"/>
            </a:endParaRPr>
          </a:p>
        </p:txBody>
      </p:sp>
      <p:pic>
        <p:nvPicPr>
          <p:cNvPr id="12293" name="Picture 5" descr="http://atom-molecule.tripod.com/images/repres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4076700" cy="2061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Charged Atoms - Ions</a:t>
            </a:r>
            <a:endParaRPr lang="en-US" dirty="0"/>
          </a:p>
        </p:txBody>
      </p:sp>
      <p:sp>
        <p:nvSpPr>
          <p:cNvPr id="3" name="Content Placeholder 2"/>
          <p:cNvSpPr>
            <a:spLocks noGrp="1"/>
          </p:cNvSpPr>
          <p:nvPr>
            <p:ph sz="quarter" idx="1"/>
          </p:nvPr>
        </p:nvSpPr>
        <p:spPr/>
        <p:txBody>
          <a:bodyPr/>
          <a:lstStyle/>
          <a:p>
            <a:r>
              <a:rPr lang="en-US" dirty="0" smtClean="0"/>
              <a:t>It is possible for atoms to gain/lose and share electrons.  When negatively charged electrons move from one atom to another the atom then become </a:t>
            </a:r>
            <a:r>
              <a:rPr lang="en-US" dirty="0" smtClean="0">
                <a:solidFill>
                  <a:srgbClr val="FF0000"/>
                </a:solidFill>
              </a:rPr>
              <a:t>ions</a:t>
            </a:r>
            <a:r>
              <a:rPr lang="en-US" dirty="0" smtClean="0"/>
              <a:t>.</a:t>
            </a:r>
          </a:p>
          <a:p>
            <a:r>
              <a:rPr lang="en-US" dirty="0" smtClean="0"/>
              <a:t>When an atom gains </a:t>
            </a:r>
            <a:r>
              <a:rPr lang="en-US" dirty="0" smtClean="0"/>
              <a:t>electrons (-) </a:t>
            </a:r>
            <a:r>
              <a:rPr lang="en-US" dirty="0" smtClean="0"/>
              <a:t>the ion that is formed has a negative charge.</a:t>
            </a:r>
          </a:p>
          <a:p>
            <a:r>
              <a:rPr lang="en-US" dirty="0" smtClean="0"/>
              <a:t>When an atom loses electrons (-) that newly formed ion now has a positive charge.  </a:t>
            </a:r>
          </a:p>
          <a:p>
            <a:r>
              <a:rPr lang="en-US" dirty="0" smtClean="0"/>
              <a:t>Salt water contains charged ions which give it the ability to conduct electricity.</a:t>
            </a:r>
            <a:endParaRPr lang="en-US" dirty="0"/>
          </a:p>
        </p:txBody>
      </p:sp>
      <p:pic>
        <p:nvPicPr>
          <p:cNvPr id="1026" name="Picture 2" descr="http://www.mikeblaber.org/oldwine/chm1045/notes/Atoms/Molecule/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41366"/>
            <a:ext cx="3276600" cy="165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693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a:solidFill>
                  <a:srgbClr val="FF3300"/>
                </a:solidFill>
                <a:latin typeface="Trebuchet MS" panose="020B0603020202020204" pitchFamily="34" charset="0"/>
              </a:rPr>
              <a:t>Counting Atoms Review</a:t>
            </a:r>
          </a:p>
        </p:txBody>
      </p:sp>
      <p:sp>
        <p:nvSpPr>
          <p:cNvPr id="16387" name="Rectangle 3"/>
          <p:cNvSpPr>
            <a:spLocks noGrp="1" noChangeArrowheads="1"/>
          </p:cNvSpPr>
          <p:nvPr>
            <p:ph sz="quarter" idx="1"/>
          </p:nvPr>
        </p:nvSpPr>
        <p:spPr>
          <a:xfrm>
            <a:off x="457200" y="1600200"/>
            <a:ext cx="8229600" cy="4876800"/>
          </a:xfrm>
        </p:spPr>
        <p:txBody>
          <a:bodyPr/>
          <a:lstStyle/>
          <a:p>
            <a:pPr fontAlgn="auto">
              <a:lnSpc>
                <a:spcPct val="90000"/>
              </a:lnSpc>
              <a:buFontTx/>
              <a:buNone/>
              <a:defRPr/>
            </a:pPr>
            <a:r>
              <a:rPr lang="en-US">
                <a:latin typeface="Trebuchet MS" panose="020B0603020202020204" pitchFamily="34" charset="0"/>
              </a:rPr>
              <a:t>CaCO</a:t>
            </a:r>
            <a:r>
              <a:rPr lang="en-US" baseline="-25000">
                <a:latin typeface="Trebuchet MS" panose="020B0603020202020204" pitchFamily="34" charset="0"/>
              </a:rPr>
              <a:t>3</a:t>
            </a:r>
          </a:p>
          <a:p>
            <a:pPr fontAlgn="auto">
              <a:lnSpc>
                <a:spcPct val="90000"/>
              </a:lnSpc>
              <a:buFontTx/>
              <a:buNone/>
              <a:defRPr/>
            </a:pPr>
            <a:endParaRPr lang="en-US">
              <a:latin typeface="Trebuchet MS" panose="020B0603020202020204" pitchFamily="34" charset="0"/>
            </a:endParaRPr>
          </a:p>
          <a:p>
            <a:pPr fontAlgn="auto">
              <a:lnSpc>
                <a:spcPct val="90000"/>
              </a:lnSpc>
              <a:buFontTx/>
              <a:buNone/>
              <a:defRPr/>
            </a:pPr>
            <a:r>
              <a:rPr lang="en-US">
                <a:latin typeface="Trebuchet MS" panose="020B0603020202020204" pitchFamily="34" charset="0"/>
              </a:rPr>
              <a:t>NaNO</a:t>
            </a:r>
            <a:r>
              <a:rPr lang="en-US" baseline="-25000">
                <a:latin typeface="Trebuchet MS" panose="020B0603020202020204" pitchFamily="34" charset="0"/>
              </a:rPr>
              <a:t>3</a:t>
            </a:r>
          </a:p>
          <a:p>
            <a:pPr fontAlgn="auto">
              <a:lnSpc>
                <a:spcPct val="90000"/>
              </a:lnSpc>
              <a:buFontTx/>
              <a:buNone/>
              <a:defRPr/>
            </a:pPr>
            <a:endParaRPr lang="en-US">
              <a:latin typeface="Trebuchet MS" panose="020B0603020202020204" pitchFamily="34" charset="0"/>
            </a:endParaRPr>
          </a:p>
          <a:p>
            <a:pPr fontAlgn="auto">
              <a:lnSpc>
                <a:spcPct val="90000"/>
              </a:lnSpc>
              <a:buFontTx/>
              <a:buNone/>
              <a:defRPr/>
            </a:pPr>
            <a:r>
              <a:rPr lang="en-US">
                <a:latin typeface="Trebuchet MS" panose="020B0603020202020204" pitchFamily="34" charset="0"/>
              </a:rPr>
              <a:t>NaCl</a:t>
            </a:r>
          </a:p>
          <a:p>
            <a:pPr fontAlgn="auto">
              <a:lnSpc>
                <a:spcPct val="90000"/>
              </a:lnSpc>
              <a:buFontTx/>
              <a:buNone/>
              <a:defRPr/>
            </a:pPr>
            <a:endParaRPr lang="en-US">
              <a:latin typeface="Trebuchet MS" panose="020B0603020202020204" pitchFamily="34" charset="0"/>
            </a:endParaRPr>
          </a:p>
          <a:p>
            <a:pPr fontAlgn="auto">
              <a:lnSpc>
                <a:spcPct val="90000"/>
              </a:lnSpc>
              <a:buFontTx/>
              <a:buNone/>
              <a:defRPr/>
            </a:pPr>
            <a:r>
              <a:rPr lang="en-US">
                <a:latin typeface="Trebuchet MS" panose="020B0603020202020204" pitchFamily="34" charset="0"/>
              </a:rPr>
              <a:t>C</a:t>
            </a:r>
            <a:r>
              <a:rPr lang="en-US" baseline="-25000">
                <a:latin typeface="Trebuchet MS" panose="020B0603020202020204" pitchFamily="34" charset="0"/>
              </a:rPr>
              <a:t>9</a:t>
            </a:r>
            <a:r>
              <a:rPr lang="en-US">
                <a:latin typeface="Trebuchet MS" panose="020B0603020202020204" pitchFamily="34" charset="0"/>
              </a:rPr>
              <a:t>H</a:t>
            </a:r>
            <a:r>
              <a:rPr lang="en-US" baseline="-25000">
                <a:latin typeface="Trebuchet MS" panose="020B0603020202020204" pitchFamily="34" charset="0"/>
              </a:rPr>
              <a:t>8</a:t>
            </a:r>
            <a:r>
              <a:rPr lang="en-US">
                <a:latin typeface="Trebuchet MS" panose="020B0603020202020204" pitchFamily="34" charset="0"/>
              </a:rPr>
              <a:t>O</a:t>
            </a:r>
            <a:r>
              <a:rPr lang="en-US" baseline="-25000">
                <a:latin typeface="Trebuchet MS" panose="020B0603020202020204" pitchFamily="34" charset="0"/>
              </a:rPr>
              <a:t>4</a:t>
            </a:r>
          </a:p>
          <a:p>
            <a:pPr fontAlgn="auto">
              <a:lnSpc>
                <a:spcPct val="90000"/>
              </a:lnSpc>
              <a:buFontTx/>
              <a:buNone/>
              <a:defRPr/>
            </a:pPr>
            <a:endParaRPr lang="en-US">
              <a:latin typeface="Trebuchet MS" panose="020B0603020202020204" pitchFamily="34" charset="0"/>
            </a:endParaRPr>
          </a:p>
          <a:p>
            <a:pPr fontAlgn="auto">
              <a:lnSpc>
                <a:spcPct val="90000"/>
              </a:lnSpc>
              <a:buFontTx/>
              <a:buNone/>
              <a:defRPr/>
            </a:pPr>
            <a:r>
              <a:rPr lang="en-US">
                <a:latin typeface="Trebuchet MS" panose="020B0603020202020204" pitchFamily="34" charset="0"/>
              </a:rPr>
              <a:t>C</a:t>
            </a:r>
            <a:r>
              <a:rPr lang="en-US" baseline="-25000">
                <a:latin typeface="Trebuchet MS" panose="020B0603020202020204" pitchFamily="34" charset="0"/>
              </a:rPr>
              <a:t>2</a:t>
            </a:r>
            <a:r>
              <a:rPr lang="en-US">
                <a:latin typeface="Trebuchet MS" panose="020B0603020202020204" pitchFamily="34" charset="0"/>
              </a:rPr>
              <a:t>H</a:t>
            </a:r>
            <a:r>
              <a:rPr lang="en-US" baseline="-25000">
                <a:latin typeface="Trebuchet MS" panose="020B0603020202020204" pitchFamily="34" charset="0"/>
              </a:rPr>
              <a:t>4</a:t>
            </a:r>
            <a:r>
              <a:rPr lang="en-US">
                <a:latin typeface="Trebuchet MS" panose="020B0603020202020204" pitchFamily="34" charset="0"/>
              </a:rPr>
              <a:t>O</a:t>
            </a:r>
            <a:r>
              <a:rPr lang="en-US" baseline="-25000">
                <a:latin typeface="Trebuchet MS" panose="020B0603020202020204" pitchFamily="34" charset="0"/>
              </a:rPr>
              <a:t>2</a:t>
            </a:r>
            <a:r>
              <a:rPr lang="en-US">
                <a:latin typeface="Trebuchet MS" panose="020B0603020202020204" pitchFamily="34" charset="0"/>
              </a:rPr>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sz="2800" b="1" dirty="0">
                <a:solidFill>
                  <a:srgbClr val="FF3300"/>
                </a:solidFill>
              </a:rPr>
              <a:t>Handout BLM 3.3</a:t>
            </a:r>
            <a:br>
              <a:rPr lang="en-US" sz="2800" b="1" dirty="0">
                <a:solidFill>
                  <a:srgbClr val="FF3300"/>
                </a:solidFill>
              </a:rPr>
            </a:br>
            <a:r>
              <a:rPr lang="en-US" sz="2800" b="1" dirty="0">
                <a:solidFill>
                  <a:srgbClr val="FF3300"/>
                </a:solidFill>
              </a:rPr>
              <a:t>Subatomic Particles worksheet</a:t>
            </a:r>
          </a:p>
        </p:txBody>
      </p:sp>
      <p:sp>
        <p:nvSpPr>
          <p:cNvPr id="14339" name="Rectangle 3"/>
          <p:cNvSpPr>
            <a:spLocks noGrp="1" noChangeArrowheads="1"/>
          </p:cNvSpPr>
          <p:nvPr>
            <p:ph type="body" sz="half" idx="1"/>
          </p:nvPr>
        </p:nvSpPr>
        <p:spPr/>
        <p:txBody>
          <a:bodyPr/>
          <a:lstStyle/>
          <a:p>
            <a:pPr fontAlgn="auto">
              <a:buFont typeface="Arial" pitchFamily="34" charset="0"/>
              <a:buChar char="•"/>
              <a:defRPr/>
            </a:pPr>
            <a:r>
              <a:rPr lang="en-US" sz="2800" dirty="0">
                <a:latin typeface="+mj-lt"/>
              </a:rPr>
              <a:t> </a:t>
            </a:r>
          </a:p>
        </p:txBody>
      </p:sp>
      <p:pic>
        <p:nvPicPr>
          <p:cNvPr id="14340" name="Picture 9" descr="part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8600" y="1335646"/>
            <a:ext cx="4508132" cy="521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a:t>
            </a:r>
            <a:endParaRPr lang="en-US" dirty="0"/>
          </a:p>
        </p:txBody>
      </p:sp>
      <p:sp>
        <p:nvSpPr>
          <p:cNvPr id="3" name="Content Placeholder 2"/>
          <p:cNvSpPr>
            <a:spLocks noGrp="1"/>
          </p:cNvSpPr>
          <p:nvPr>
            <p:ph sz="quarter" idx="1"/>
          </p:nvPr>
        </p:nvSpPr>
        <p:spPr>
          <a:xfrm>
            <a:off x="914400" y="1447800"/>
            <a:ext cx="7772400" cy="2590800"/>
          </a:xfrm>
        </p:spPr>
        <p:txBody>
          <a:bodyPr/>
          <a:lstStyle/>
          <a:p>
            <a:r>
              <a:rPr lang="en-US" dirty="0" smtClean="0"/>
              <a:t>We know that most of the atom is actually </a:t>
            </a:r>
            <a:r>
              <a:rPr lang="en-US" u="sng" dirty="0" smtClean="0"/>
              <a:t>empty space filled with quickly moving electrons</a:t>
            </a:r>
            <a:r>
              <a:rPr lang="en-US" dirty="0" smtClean="0"/>
              <a:t>.</a:t>
            </a:r>
          </a:p>
          <a:p>
            <a:r>
              <a:rPr lang="en-US" dirty="0" smtClean="0"/>
              <a:t>The positive nucleus is so small it actually only takes up a tiny fraction of the size of the atom.  Ironically, almost all of the atom’s mass is concentrated in this nucleus, which contains </a:t>
            </a:r>
            <a:r>
              <a:rPr lang="en-US" dirty="0" smtClean="0"/>
              <a:t>Protons and Neutrons.</a:t>
            </a:r>
            <a:endParaRPr lang="en-US" dirty="0"/>
          </a:p>
        </p:txBody>
      </p:sp>
      <p:pic>
        <p:nvPicPr>
          <p:cNvPr id="15362" name="Picture 2" descr="http://upload.wikimedia.org/wikipedia/commons/d/d8/Atom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86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a:t>
            </a:r>
            <a:endParaRPr lang="en-US" dirty="0"/>
          </a:p>
        </p:txBody>
      </p:sp>
      <p:sp>
        <p:nvSpPr>
          <p:cNvPr id="3" name="Content Placeholder 2"/>
          <p:cNvSpPr>
            <a:spLocks noGrp="1"/>
          </p:cNvSpPr>
          <p:nvPr>
            <p:ph sz="quarter" idx="1"/>
          </p:nvPr>
        </p:nvSpPr>
        <p:spPr/>
        <p:txBody>
          <a:bodyPr>
            <a:normAutofit/>
          </a:bodyPr>
          <a:lstStyle/>
          <a:p>
            <a:r>
              <a:rPr lang="en-US" dirty="0" smtClean="0"/>
              <a:t>The parts of the atom -the particles </a:t>
            </a:r>
            <a:r>
              <a:rPr lang="en-US" dirty="0"/>
              <a:t>o</a:t>
            </a:r>
            <a:r>
              <a:rPr lang="en-US" dirty="0" smtClean="0"/>
              <a:t>f which an atom is composed- are called </a:t>
            </a:r>
            <a:r>
              <a:rPr lang="en-US" dirty="0" smtClean="0">
                <a:solidFill>
                  <a:srgbClr val="FF0000"/>
                </a:solidFill>
              </a:rPr>
              <a:t>subatomic particles</a:t>
            </a:r>
            <a:r>
              <a:rPr lang="en-US" dirty="0" smtClean="0"/>
              <a:t>.</a:t>
            </a:r>
          </a:p>
          <a:p>
            <a:r>
              <a:rPr lang="en-US" dirty="0" smtClean="0">
                <a:solidFill>
                  <a:srgbClr val="0070C0"/>
                </a:solidFill>
              </a:rPr>
              <a:t>Electrons</a:t>
            </a:r>
            <a:r>
              <a:rPr lang="en-US" dirty="0" smtClean="0"/>
              <a:t> and </a:t>
            </a:r>
            <a:r>
              <a:rPr lang="en-US" dirty="0" smtClean="0">
                <a:solidFill>
                  <a:srgbClr val="0070C0"/>
                </a:solidFill>
              </a:rPr>
              <a:t>protons</a:t>
            </a:r>
            <a:r>
              <a:rPr lang="en-US" dirty="0" smtClean="0"/>
              <a:t> are subatomic particles.</a:t>
            </a:r>
          </a:p>
          <a:p>
            <a:r>
              <a:rPr lang="en-US" dirty="0" smtClean="0"/>
              <a:t>In 1932, James Chadwick, an English scientist, discovered a third subatomic particle with no charge: the </a:t>
            </a:r>
            <a:r>
              <a:rPr lang="en-US" dirty="0" smtClean="0">
                <a:solidFill>
                  <a:srgbClr val="0070C0"/>
                </a:solidFill>
              </a:rPr>
              <a:t>neutron</a:t>
            </a:r>
            <a:r>
              <a:rPr lang="en-US" dirty="0" smtClean="0"/>
              <a:t>.</a:t>
            </a:r>
          </a:p>
          <a:p>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cQMBIgACEQEDEQH/xAAcAAABBAMBAAAAAAAAAAAAAAAFAwQGBwABCAL/xAA+EAABAwMCBAMFBQYEBwAAAAABAgMEAAUREiEGMUFhEyJRBzJxgZEUQlKhwRUjQ2Kx0YLh8PEkJTNTY3Ki/8QAFAEBAAAAAAAAAAAAAAAAAAAAAP/EABQRAQAAAAAAAAAAAAAAAAAAAAD/2gAMAwEAAhEDEQA/AKuU3vyrwpBFP9PavCms0DHQTSiG6cBvBpVCEpGVnAAyc0DYNYrFIprMuyEnRFAJ/GeVM2ZJcc/fuE59TtQFABnGRTlmFIeBLTDigOZCa8Wu6WqE6lclBe09ANqNzOM7Q9H8NlE1k4/ggJH9aAKqOpCsKSQfQ1ga7U3nvsyAFsT3Sf8AyIII+maTjzJLAy6lL7fVTZyR8RQPfB7VotdqcRXmpTeplWR17UqpqgYFvtWg3TxSMVoJ7UDXRWU60dqygWDOTXsx6INs4NOERtXSgBLaDaVLWcJSMknkKjVznmSrQ3kND/6qQcaFcdlmOkYDmSo+uOlREDsaDaEFZwkUWt3DVznp1NRHinoQnnU04A4TZLQn3FtLm2UtqGQO9Wrb2W2mEFCQBjligohvgK+vDDVtfB/mI3r2eAL+xgvQXR/6jNdFQkpUdSUDBNFW0jlpGPhQcwJ4WuLS9Lsd0HplG1eXLNdI7aiYS0g7FQG1dR/ZWVe82k9sU2etUNQIUw328vKg5nt9ouSHDILKlDGVYHNPw/1yp5FeTJK0nyuJ5pPp61ek6yxWkZZRg1T/AB1YXbTNTdYSf3RV+8SBsD/Y/wBaAetrtSYRTlspkModbOUrTkVtLW9A18Osp54VZQEm0ZIp+w1WMs5xtRCOz2oIH7RCMwmQNxqWT9BUStzYVNZSQD5x0zUq9ohze0IHJDCc/Mmo7a2iu4R0jmXAPzoLztCEmI2hBGdO5x2o5GUChKcYHSo7YnsoRpXjG29SiO3lAPPIoC9tYBSKMtMJCaFW9Q1AbggUWaXk0HstJ6Ui81tS5UfTHxpF1fMGgGTEBSCPzqHcQQW5DD8Z1OUrSRUyecCzp5YG9Ry9p8uRQU3aW1MS5duX7zKtSfgaJpZ3rV1bDHGjKkjAkMHV3I/2ohoAOKBn4I9K1T7R2rKAxHjYHKhHFV5esLkFbbAdacKvFSTg4GMYNTCNE1UK4y4cRdIbLYcCHdaQ2D97JwfyOflQQPjiOxcW43EFtUXIz6A2sEbtqHQ1HrEwXp6ABy3qQy1myPXCxqBUh4Dy42Cscx8qzgW3hUl5xzGwwM9KCZ2UKZRhQJP9anNoeSqOS8pKAPWoDPl/YkjQkqX0SKZu8QtKSBcJoi6d/CQSpX0H60Fusp1AOMLCk/iSaJtvIAAUMnHMVSM27lMREix8QLQ4EpWY8tpTPihXulKlAA5wcetGOGvaG/IcTCnxFtPp+/y1UFuAgkYVWnE5BPPoaBRbm4WXH1gjbatG6t6cLcCdtzqoHbqCg5yMk0AvKklCj0PWiX7QgKbOZbR/x1HOLp7ce3qebUC3pJ1UFbXN0z+OmUMAlMZo6yOmf9xRot+avPDVpVGiuzZG8mYrxFZ+6Ogp+pnfagZeGaynvg1lBP4sUBHL8qQvKGYiYU6QB4UaUhSz+FJ8pP55o2w0AmvFzi+NbJTekKy0ogEZ3A2oKu4vgQBfJjqUJU6lorCs5B5Db4CopwdJSzNcZUcJKs/KpdxdESm0BbGlKEZWlwDB0qGCn4VXlpcLN0QU81EiguWBaotzi4WMKBySOlNnuBoTRkkRQ/FlNeG4GyA43v7yT68q1w7PLGjV6DNTqMovJ8Rkggnegg/D3DtmsFsuEJtufMfnoS0tUpKSAlOdKQBsMFRPzpi/wp+yXY6mng82AVJBGSz6gH0Pp6jarS8BCkBTqsgHOOlRq+PBx1SWhhA5n1oPUlOixF5CvMQPn2qneJLJxOhqddZStERpwe670VjkMZ2yMn6Zq5HwVcOZPRY+mRTp6EXGhqWShTelSVDIIxyNBSFsNtbaXJzNEdt0MKnhZU0VEA9QFDn1TRFt16XKTaHnlOsBxLiVHmtPPHw2qe3i0odtyrWiOwzDXnyMthIPr8KE8I8Nsw5C3EJyGE+Gknpn/L+tA5WyoIGoY25UyW3vyqSSouU8qErjkKxigYeHWU+8A+lZQWGy3tTlKK00natvvsxmy5IcQ0gc1LUAKCifbBMVC4gFnt6i3GU2l19AORqJ6eg7VErQj/msc4z5qJe0a4s3LjC5TIrodYCkpQtJyCAkcvnmhlseT+02FHYE9KCyYjZb5nGeWKl9lmKabw4rCQOpFRAPpEplrV9zVijzD6CAwgAq6nO1AZncRR0DwQCcnGrOwphOabDLJbcy44obeorxebbGnWN6E06WlrIWl1HMEHIqpXr7fuGrkGpEhUpttXlDw5jsaC+X4qGrC4lQ+5n6ClkLC4reTglIz2qtoHtHd4jCbXFhuB1wedWPK2nqSfy+dSd25CPGSCfMgYxQK3eUxDQouHKgCae2SCtm2NF0YcdHiLHpnp9MVDrcHOJeIWIuSqO2rxHyPwp3x8zgfOrRW3npQBX44+VC34uDnFSZ5rblQyU1igD+APSsp7p7VlAZvV2jWO1OzZShpQNh1UroBXPN5vV24z4nUxKkLMZBz4CFYQntjrRLjfjR3im+IjRSU26Mv92n/uH8R/SiXAnDohySXyFvSgVasdc5xQQT7IUKfaUnCkKIwelJ2jAucZp0HAdA+pqw+P8Ah8265pntI/dTBlXoFjmP1qvLjmLPS83zSoKGOxoLHQyr9uPISoBKGkCiylusDMeO68TsNAyfzqIMX5mReEyELI8VhAwR165qb2u4JMdQO47dKBmzxPB8Qsz3X4jnLEhhSCD2yN/lXq7WKz8TQ0PG4MYazg6wkjtvS7smMl7xHmG5Df3mnOtMpcfhiVlTFsmR31fw0qKUbddjig1YrND4fSr7IgYXup0nJV863Ol7rbScFXLfqaRYsUJlsuJXIZUCCAJKyB8s4/KifDdn/bN8T4g1RYoC3dtlHon50Er4Bs4ttqMhxOH5Z1kkbhA90fr/AIqlFaAwBtW6BNxIIodMbGDRRXKmMvkaARo7VlOMdqyg5khIKJLaidO+c1eNpjrMKNOa3WhCVgDr61SrKN8K97GefKrw9nstM2ztNKxqZGkj1xQSebbovENnWw+kht0ZSrqlXQiufeMrHKtM9yHLRpdQcpV0WnoR2ro2MBDXox+6WfL/ACn0oTxzwqxxNa1IGlE1oEsO46/hPY0HMUV5Ud9JzuDVm8O3BEtlCkq3x5h3qur1b3oUx1iQ2W3WzpWlXrSdtusm3Pa2lq+GaC+W7NBlAF91aUKHRW4NMp1jbjKSqHI8RPormKgsLjtpSUolJUgHmUdadzOPoKI5RHS66rHlHLfvQG8SrhcGrbb0eI84rGc7ADmSegFWrw/aWbLbkRGTqV7zrhG7i+p/y6CufbLxbebZcF3CE40FOJ0lC0BSSnnj1+lTy2e185CLrbAPVxhf6H+9BbFZQKx8XWS9gCFNR4vVpzyqHyNHaDR5UylDIp8aaSRkGgYaRWq3orKDm9hGsdBvkH07VM+Cboq3zlup1GOAA/g+6Oi/gOvY1C28JUcDOeo2+lHuFLmm3XWO46kLjqPhvAnOpCtlCgv6C8iS0Qsef7w/Wlg6WXA25uk8lf3oBY2Fw9UAOlTbCtMZ4nJDZGUpV67cj2xzo8BlBStOoj3k0EG9o3AzN7aVMjI0yRzI61QN0t8i3ylx5DZStP0PeusFrcaACTrYVsVdU0LvPB9ovkZTU+O2Sr3XGhpUO+aDlfSc9am3AvCK7kxMu9wSpFvhtKVk/wAReNh3qSXH2Yw7HOD1wuC3IedSGGkZdcA5jJ2Hxo1xlxHaWeEIdu4eWENSVFBbxhSQn3ge+aCqY+AdBBHpS5RncU3PlWc8waeM7p3oPCFLZUFNqUlQ5FJwRU+4M9o0yA6iLeHFSIp28Q+8ioQpojcnb0pJbZKduVB05AnRrhGRIiOpcbUMgg1knkao/wBmvEy7NcxFkOH7K8cYJ2Bq633AtsLQcpIyKBtgetZSGut0HODYLichOE+o6U6b/wClyG5wCBSeEIbPhpI1GlNRJQE7aTufWgt7gm5/a7JDlvL1KjK+ySx/Id0KPwP61Plt60gBZChyWOtUl7OLkmNcnIEgD7PNT4SgTyzyP1/rVwWZx0xPBfUC6wdBPqOlA4GEKIICSeYPJXeo9xBe2+HYjl3deKYjZAUwebh/l9KkjrTclJQ6k5SeWeVV77WrQm58OF4Ouf8ADO+VOcADcfOgj8rihfE8d2a4ktgJIShIz4YHMZ6kc89d6rViQ8/dvDcUShjXoGPU70X4R8Rph8eLpTp2GeakjP5gkUEhMqF3d94Ap1JJ6igcyPeVnnmvTDpUoJBO3Ok3TqXgnrS0NTYKklO+edA+CgPKTW1hITWgNx35V6UAkHIyKAepRQ4Sg4KfMCOlX5whNcm8NRnXD5tON6oJ3TrcUPSrb9mF5RMsf2U7La2xQTDNZSeo1lB//9k="/>
          <p:cNvSpPr>
            <a:spLocks noChangeAspect="1" noChangeArrowheads="1"/>
          </p:cNvSpPr>
          <p:nvPr/>
        </p:nvSpPr>
        <p:spPr bwMode="auto">
          <a:xfrm>
            <a:off x="155575" y="-731838"/>
            <a:ext cx="10763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61250"/>
            <a:ext cx="1685925" cy="238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6380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Subatomic Particles</a:t>
            </a:r>
            <a:endParaRPr lang="en-US" dirty="0"/>
          </a:p>
        </p:txBody>
      </p:sp>
      <p:sp>
        <p:nvSpPr>
          <p:cNvPr id="3" name="Content Placeholder 2"/>
          <p:cNvSpPr>
            <a:spLocks noGrp="1"/>
          </p:cNvSpPr>
          <p:nvPr>
            <p:ph sz="quarter" idx="1"/>
          </p:nvPr>
        </p:nvSpPr>
        <p:spPr/>
        <p:txBody>
          <a:bodyPr/>
          <a:lstStyle/>
          <a:p>
            <a:r>
              <a:rPr lang="en-US" dirty="0">
                <a:solidFill>
                  <a:srgbClr val="0070C0"/>
                </a:solidFill>
              </a:rPr>
              <a:t>Protons</a:t>
            </a:r>
            <a:r>
              <a:rPr lang="en-US" dirty="0"/>
              <a:t> are positively charged particles with a relative mass of 1, located in the nucleus</a:t>
            </a:r>
            <a:r>
              <a:rPr lang="en-US" dirty="0" smtClean="0"/>
              <a:t>.</a:t>
            </a:r>
          </a:p>
          <a:p>
            <a:endParaRPr lang="en-US" dirty="0"/>
          </a:p>
          <a:p>
            <a:r>
              <a:rPr lang="en-US" dirty="0">
                <a:solidFill>
                  <a:srgbClr val="0070C0"/>
                </a:solidFill>
              </a:rPr>
              <a:t>Neutrons</a:t>
            </a:r>
            <a:r>
              <a:rPr lang="en-US" dirty="0"/>
              <a:t> are neutral particles with a mass of 1, also located in the nucleus. </a:t>
            </a:r>
            <a:endParaRPr lang="en-US" dirty="0" smtClean="0"/>
          </a:p>
          <a:p>
            <a:endParaRPr lang="en-US" dirty="0"/>
          </a:p>
          <a:p>
            <a:r>
              <a:rPr lang="en-US" dirty="0">
                <a:solidFill>
                  <a:srgbClr val="0070C0"/>
                </a:solidFill>
              </a:rPr>
              <a:t>Electrons</a:t>
            </a:r>
            <a:r>
              <a:rPr lang="en-US" dirty="0"/>
              <a:t> are negatively charged particles with a mass of approximately 1/2000</a:t>
            </a:r>
            <a:r>
              <a:rPr lang="en-US" baseline="30000" dirty="0"/>
              <a:t>th</a:t>
            </a:r>
            <a:r>
              <a:rPr lang="en-US" dirty="0"/>
              <a:t> of the mass of a proton or neutron, these travel in regions of space around the nucleus.</a:t>
            </a:r>
          </a:p>
          <a:p>
            <a:endParaRPr lang="en-US" dirty="0"/>
          </a:p>
        </p:txBody>
      </p:sp>
    </p:spTree>
    <p:extLst>
      <p:ext uri="{BB962C8B-B14F-4D97-AF65-F5344CB8AC3E}">
        <p14:creationId xmlns:p14="http://schemas.microsoft.com/office/powerpoint/2010/main" val="22267611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838200"/>
            <a:ext cx="7772400" cy="5181600"/>
          </a:xfrm>
        </p:spPr>
        <p:txBody>
          <a:bodyPr/>
          <a:lstStyle/>
          <a:p>
            <a:r>
              <a:rPr lang="en-US" dirty="0" smtClean="0"/>
              <a:t>Protons are especially important as the </a:t>
            </a:r>
            <a:r>
              <a:rPr lang="en-US" u="sng" dirty="0" smtClean="0"/>
              <a:t>number of protons in an atom determines what the atom is</a:t>
            </a:r>
            <a:r>
              <a:rPr lang="en-US" dirty="0" smtClean="0"/>
              <a:t>.  </a:t>
            </a:r>
          </a:p>
          <a:p>
            <a:endParaRPr lang="en-US" dirty="0" smtClean="0"/>
          </a:p>
          <a:p>
            <a:r>
              <a:rPr lang="en-US" dirty="0" smtClean="0"/>
              <a:t>For example: an atom with one proton is a hydrogen atom (H), and any atom whose nucleus contains 12 protons is magnesium (Mg).</a:t>
            </a:r>
            <a:endParaRPr lang="en-US" dirty="0"/>
          </a:p>
        </p:txBody>
      </p:sp>
      <p:pic>
        <p:nvPicPr>
          <p:cNvPr id="18434" name="Picture 2" descr="http://0.tqn.com/d/chemistry/1/0/7/9/1/magnesiuma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352800"/>
            <a:ext cx="269358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0.tqn.com/d/chemistry/1/0/i/8/1/hydrogenat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781425"/>
            <a:ext cx="229486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188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Atoms themselves have no electrical charge as the negative electrons and positive protons balance each other out.</a:t>
            </a:r>
          </a:p>
          <a:p>
            <a:r>
              <a:rPr lang="en-US" dirty="0" smtClean="0"/>
              <a:t>Remember that the number of electrons and protons in an atom are the same.</a:t>
            </a:r>
          </a:p>
          <a:p>
            <a:r>
              <a:rPr lang="en-US" dirty="0" smtClean="0"/>
              <a:t>The number of protons in an atom is also the </a:t>
            </a:r>
            <a:r>
              <a:rPr lang="en-US" dirty="0" smtClean="0">
                <a:solidFill>
                  <a:srgbClr val="FF0000"/>
                </a:solidFill>
              </a:rPr>
              <a:t>atomic number</a:t>
            </a:r>
            <a:r>
              <a:rPr lang="en-US" dirty="0" smtClean="0"/>
              <a:t>.  If you know the atomic number you also know the number of electrons and the number of protons.</a:t>
            </a:r>
          </a:p>
          <a:p>
            <a:r>
              <a:rPr lang="en-US" dirty="0" smtClean="0"/>
              <a:t>The atomic mass is the sum number of protons and the number of neutrons. The mass of the electrons is insignificant because they have so little mass compared to the other subatomic particles.</a:t>
            </a:r>
          </a:p>
          <a:p>
            <a:endParaRPr lang="en-US" dirty="0"/>
          </a:p>
        </p:txBody>
      </p:sp>
    </p:spTree>
    <p:extLst>
      <p:ext uri="{BB962C8B-B14F-4D97-AF65-F5344CB8AC3E}">
        <p14:creationId xmlns:p14="http://schemas.microsoft.com/office/powerpoint/2010/main" val="16014209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n-US" sz="4000" dirty="0">
                <a:solidFill>
                  <a:srgbClr val="FF3300"/>
                </a:solidFill>
                <a:latin typeface="Trebuchet MS" panose="020B0603020202020204" pitchFamily="34" charset="0"/>
              </a:rPr>
              <a:t>Proton, Electron, and Neutron chart</a:t>
            </a:r>
          </a:p>
        </p:txBody>
      </p:sp>
      <p:sp>
        <p:nvSpPr>
          <p:cNvPr id="6147" name="Rectangle 3"/>
          <p:cNvSpPr>
            <a:spLocks noGrp="1" noChangeArrowheads="1"/>
          </p:cNvSpPr>
          <p:nvPr>
            <p:ph sz="quarter" idx="1"/>
          </p:nvPr>
        </p:nvSpPr>
        <p:spPr/>
        <p:txBody>
          <a:bodyPr/>
          <a:lstStyle/>
          <a:p>
            <a:pPr fontAlgn="auto">
              <a:buFontTx/>
              <a:buNone/>
              <a:defRPr/>
            </a:pPr>
            <a:r>
              <a:rPr lang="en-US"/>
              <a:t> </a:t>
            </a:r>
          </a:p>
        </p:txBody>
      </p:sp>
      <p:pic>
        <p:nvPicPr>
          <p:cNvPr id="8196" name="Picture 4" descr="part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0675"/>
            <a:ext cx="82296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1965325" y="392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fontAlgn="auto">
              <a:spcAft>
                <a:spcPts val="0"/>
              </a:spcAft>
              <a:defRPr/>
            </a:pPr>
            <a:r>
              <a:rPr lang="en-US"/>
              <a:t> </a:t>
            </a:r>
          </a:p>
        </p:txBody>
      </p:sp>
      <p:sp>
        <p:nvSpPr>
          <p:cNvPr id="8195" name="Rectangle 3"/>
          <p:cNvSpPr>
            <a:spLocks noGrp="1" noChangeArrowheads="1"/>
          </p:cNvSpPr>
          <p:nvPr>
            <p:ph sz="quarter" idx="1"/>
          </p:nvPr>
        </p:nvSpPr>
        <p:spPr/>
        <p:txBody>
          <a:bodyPr/>
          <a:lstStyle/>
          <a:p>
            <a:pPr fontAlgn="auto">
              <a:buFont typeface="Arial" pitchFamily="34" charset="0"/>
              <a:buChar char="•"/>
              <a:defRPr/>
            </a:pPr>
            <a:endParaRPr lang="en-US"/>
          </a:p>
        </p:txBody>
      </p:sp>
      <p:pic>
        <p:nvPicPr>
          <p:cNvPr id="9220" name="Picture 4" descr="part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058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endParaRPr lang="en-US"/>
          </a:p>
        </p:txBody>
      </p:sp>
      <p:sp>
        <p:nvSpPr>
          <p:cNvPr id="7171" name="Rectangle 3"/>
          <p:cNvSpPr>
            <a:spLocks noGrp="1" noChangeArrowheads="1"/>
          </p:cNvSpPr>
          <p:nvPr>
            <p:ph sz="quarter" idx="1"/>
          </p:nvPr>
        </p:nvSpPr>
        <p:spPr/>
        <p:txBody>
          <a:bodyPr/>
          <a:lstStyle/>
          <a:p>
            <a:pPr fontAlgn="auto">
              <a:buFontTx/>
              <a:buNone/>
              <a:defRPr/>
            </a:pPr>
            <a:r>
              <a:rPr lang="en-US" dirty="0">
                <a:latin typeface="Trebuchet MS" panose="020B0603020202020204" pitchFamily="34" charset="0"/>
              </a:rPr>
              <a:t>What is the name of atom A?</a:t>
            </a:r>
          </a:p>
          <a:p>
            <a:pPr fontAlgn="auto">
              <a:buFontTx/>
              <a:buNone/>
              <a:defRPr/>
            </a:pPr>
            <a:r>
              <a:rPr lang="en-US" dirty="0">
                <a:latin typeface="Trebuchet MS" panose="020B0603020202020204" pitchFamily="34" charset="0"/>
              </a:rPr>
              <a:t>	</a:t>
            </a:r>
            <a:r>
              <a:rPr lang="en-US" dirty="0">
                <a:solidFill>
                  <a:srgbClr val="FF3300"/>
                </a:solidFill>
                <a:latin typeface="Trebuchet MS" panose="020B0603020202020204" pitchFamily="34" charset="0"/>
              </a:rPr>
              <a:t>Hydrogen</a:t>
            </a:r>
          </a:p>
          <a:p>
            <a:pPr fontAlgn="auto">
              <a:buFontTx/>
              <a:buNone/>
              <a:defRPr/>
            </a:pPr>
            <a:r>
              <a:rPr lang="en-US" dirty="0">
                <a:latin typeface="Trebuchet MS" panose="020B0603020202020204" pitchFamily="34" charset="0"/>
              </a:rPr>
              <a:t>What is the name of atom B?</a:t>
            </a:r>
          </a:p>
          <a:p>
            <a:pPr fontAlgn="auto">
              <a:buFontTx/>
              <a:buNone/>
              <a:defRPr/>
            </a:pPr>
            <a:r>
              <a:rPr lang="en-US" dirty="0">
                <a:latin typeface="Trebuchet MS" panose="020B0603020202020204" pitchFamily="34" charset="0"/>
              </a:rPr>
              <a:t>	</a:t>
            </a:r>
            <a:r>
              <a:rPr lang="en-US" dirty="0">
                <a:solidFill>
                  <a:srgbClr val="FF3300"/>
                </a:solidFill>
                <a:latin typeface="Trebuchet MS" panose="020B0603020202020204" pitchFamily="34" charset="0"/>
              </a:rPr>
              <a:t>Oxygen</a:t>
            </a:r>
          </a:p>
        </p:txBody>
      </p:sp>
      <p:pic>
        <p:nvPicPr>
          <p:cNvPr id="10244" name="Picture 6" descr="part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6600"/>
            <a:ext cx="52578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p:cNvSpPr txBox="1">
            <a:spLocks noChangeArrowheads="1"/>
          </p:cNvSpPr>
          <p:nvPr/>
        </p:nvSpPr>
        <p:spPr bwMode="auto">
          <a:xfrm>
            <a:off x="5334000" y="51863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8</a:t>
            </a:r>
          </a:p>
        </p:txBody>
      </p:sp>
      <p:sp>
        <p:nvSpPr>
          <p:cNvPr id="10246" name="Rectangle 8"/>
          <p:cNvSpPr>
            <a:spLocks noChangeArrowheads="1"/>
          </p:cNvSpPr>
          <p:nvPr/>
        </p:nvSpPr>
        <p:spPr bwMode="auto">
          <a:xfrm>
            <a:off x="5410200" y="54911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8</a:t>
            </a:r>
          </a:p>
        </p:txBody>
      </p:sp>
      <p:sp>
        <p:nvSpPr>
          <p:cNvPr id="10247" name="Rectangle 9"/>
          <p:cNvSpPr>
            <a:spLocks noChangeArrowheads="1"/>
          </p:cNvSpPr>
          <p:nvPr/>
        </p:nvSpPr>
        <p:spPr bwMode="auto">
          <a:xfrm>
            <a:off x="6629400" y="57959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8</a:t>
            </a:r>
          </a:p>
        </p:txBody>
      </p:sp>
      <p:sp>
        <p:nvSpPr>
          <p:cNvPr id="10248" name="Rectangle 11"/>
          <p:cNvSpPr>
            <a:spLocks noChangeArrowheads="1"/>
          </p:cNvSpPr>
          <p:nvPr/>
        </p:nvSpPr>
        <p:spPr bwMode="auto">
          <a:xfrm>
            <a:off x="6553200" y="5186363"/>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1</a:t>
            </a:r>
          </a:p>
        </p:txBody>
      </p:sp>
      <p:sp>
        <p:nvSpPr>
          <p:cNvPr id="10249" name="Rectangle 12"/>
          <p:cNvSpPr>
            <a:spLocks noChangeArrowheads="1"/>
          </p:cNvSpPr>
          <p:nvPr/>
        </p:nvSpPr>
        <p:spPr bwMode="auto">
          <a:xfrm>
            <a:off x="5486400" y="5795963"/>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1</a:t>
            </a:r>
          </a:p>
        </p:txBody>
      </p:sp>
      <p:sp>
        <p:nvSpPr>
          <p:cNvPr id="10250" name="Rectangle 13"/>
          <p:cNvSpPr>
            <a:spLocks noChangeArrowheads="1"/>
          </p:cNvSpPr>
          <p:nvPr/>
        </p:nvSpPr>
        <p:spPr bwMode="auto">
          <a:xfrm>
            <a:off x="6781800" y="6100763"/>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1</a:t>
            </a:r>
          </a:p>
        </p:txBody>
      </p:sp>
      <p:sp>
        <p:nvSpPr>
          <p:cNvPr id="10251" name="Rectangle 14"/>
          <p:cNvSpPr>
            <a:spLocks noChangeArrowheads="1"/>
          </p:cNvSpPr>
          <p:nvPr/>
        </p:nvSpPr>
        <p:spPr bwMode="auto">
          <a:xfrm>
            <a:off x="5486400" y="6100763"/>
            <a:ext cx="427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16</a:t>
            </a:r>
          </a:p>
        </p:txBody>
      </p:sp>
      <p:sp>
        <p:nvSpPr>
          <p:cNvPr id="10252" name="Rectangle 15"/>
          <p:cNvSpPr>
            <a:spLocks noChangeArrowheads="1"/>
          </p:cNvSpPr>
          <p:nvPr/>
        </p:nvSpPr>
        <p:spPr bwMode="auto">
          <a:xfrm>
            <a:off x="6553200" y="5491163"/>
            <a:ext cx="668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none</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858</TotalTime>
  <Words>571</Words>
  <Application>Microsoft Office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Parts of an Atom</vt:lpstr>
      <vt:lpstr>Atoms</vt:lpstr>
      <vt:lpstr>The Atom</vt:lpstr>
      <vt:lpstr>Subatomic Particles</vt:lpstr>
      <vt:lpstr>PowerPoint Presentation</vt:lpstr>
      <vt:lpstr>PowerPoint Presentation</vt:lpstr>
      <vt:lpstr>Proton, Electron, and Neutron chart</vt:lpstr>
      <vt:lpstr> </vt:lpstr>
      <vt:lpstr>PowerPoint Presentation</vt:lpstr>
      <vt:lpstr>Subatomic Particles - Recap </vt:lpstr>
      <vt:lpstr>Standard Atomic Notation</vt:lpstr>
      <vt:lpstr>Charged Atoms - Ions</vt:lpstr>
      <vt:lpstr>Counting Atoms Review</vt:lpstr>
      <vt:lpstr>Handout BLM 3.3 Subatomic Particles worksheet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Buntain, Matthew     (ASD-W)</dc:creator>
  <cp:lastModifiedBy>Champion, Andrew    (ASD-W)</cp:lastModifiedBy>
  <cp:revision>25</cp:revision>
  <cp:lastPrinted>1601-01-01T00:00:00Z</cp:lastPrinted>
  <dcterms:created xsi:type="dcterms:W3CDTF">1601-01-01T00:00:00Z</dcterms:created>
  <dcterms:modified xsi:type="dcterms:W3CDTF">2014-03-27T12:48:27Z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