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6"/>
  </p:handoutMasterIdLst>
  <p:sldIdLst>
    <p:sldId id="256" r:id="rId2"/>
    <p:sldId id="276" r:id="rId3"/>
    <p:sldId id="277" r:id="rId4"/>
    <p:sldId id="257" r:id="rId5"/>
    <p:sldId id="258" r:id="rId6"/>
    <p:sldId id="278" r:id="rId7"/>
    <p:sldId id="259" r:id="rId8"/>
    <p:sldId id="265" r:id="rId9"/>
    <p:sldId id="260" r:id="rId10"/>
    <p:sldId id="262" r:id="rId11"/>
    <p:sldId id="263" r:id="rId12"/>
    <p:sldId id="264" r:id="rId13"/>
    <p:sldId id="261" r:id="rId14"/>
    <p:sldId id="271" r:id="rId15"/>
    <p:sldId id="266" r:id="rId16"/>
    <p:sldId id="267" r:id="rId17"/>
    <p:sldId id="268" r:id="rId18"/>
    <p:sldId id="272" r:id="rId19"/>
    <p:sldId id="273" r:id="rId20"/>
    <p:sldId id="274" r:id="rId21"/>
    <p:sldId id="275" r:id="rId22"/>
    <p:sldId id="269" r:id="rId23"/>
    <p:sldId id="270" r:id="rId24"/>
    <p:sldId id="27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9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848C80-782B-463B-9D18-CC36086395C7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EE95CE-EF78-4EBA-B66B-5C46C032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09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E779-1878-41AC-937D-D73377AFF93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D6082D7-ABF2-46C8-B09D-8D1608BF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E779-1878-41AC-937D-D73377AFF93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82D7-ABF2-46C8-B09D-8D1608BF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E779-1878-41AC-937D-D73377AFF93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82D7-ABF2-46C8-B09D-8D1608BF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E779-1878-41AC-937D-D73377AFF93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82D7-ABF2-46C8-B09D-8D1608BF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E779-1878-41AC-937D-D73377AFF93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82D7-ABF2-46C8-B09D-8D1608BF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E779-1878-41AC-937D-D73377AFF93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82D7-ABF2-46C8-B09D-8D1608BFA2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E779-1878-41AC-937D-D73377AFF93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82D7-ABF2-46C8-B09D-8D1608BFA2A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E779-1878-41AC-937D-D73377AFF93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82D7-ABF2-46C8-B09D-8D1608BF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E779-1878-41AC-937D-D73377AFF93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82D7-ABF2-46C8-B09D-8D1608BF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E779-1878-41AC-937D-D73377AFF93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82D7-ABF2-46C8-B09D-8D1608BFA2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E779-1878-41AC-937D-D73377AFF93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82D7-ABF2-46C8-B09D-8D1608BFA2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D88E779-1878-41AC-937D-D73377AFF93D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D6082D7-ABF2-46C8-B09D-8D1608BFA2A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rain.org/~mkummel/stumpers/07jan00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physicsclassroom.com/class/circuits/Lesson-4/Two-Types-of-Connection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people.howstuffworks.com/culture-traditions/holidays-christmas/christmas-lights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ia470.com/primer/electric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 in Series and Parallel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Some Christmas Lights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38" y="2971800"/>
            <a:ext cx="3381375" cy="13525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8" y="137160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4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Circuits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0042" y="1295400"/>
            <a:ext cx="7772400" cy="37338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A parallel circuit is when there is </a:t>
            </a:r>
            <a:r>
              <a:rPr lang="en-US" sz="2300" u="sng" dirty="0" smtClean="0"/>
              <a:t>more than one pathway </a:t>
            </a:r>
            <a:r>
              <a:rPr lang="en-US" sz="2300" dirty="0" smtClean="0"/>
              <a:t>for electrons to flow.</a:t>
            </a:r>
          </a:p>
          <a:p>
            <a:r>
              <a:rPr lang="en-US" sz="2300" dirty="0" smtClean="0"/>
              <a:t>Connecting cells in parallel </a:t>
            </a:r>
            <a:r>
              <a:rPr lang="en-US" sz="2300" u="sng" dirty="0" smtClean="0"/>
              <a:t>does not </a:t>
            </a:r>
            <a:r>
              <a:rPr lang="en-US" sz="2300" dirty="0" smtClean="0"/>
              <a:t>affect the voltage as electrons will only pass through one pathway. </a:t>
            </a:r>
            <a:endParaRPr lang="en-US" sz="2300" dirty="0"/>
          </a:p>
          <a:p>
            <a:r>
              <a:rPr lang="en-US" sz="2300" dirty="0" smtClean="0"/>
              <a:t>The duration of time the load will operate will increase in </a:t>
            </a:r>
            <a:r>
              <a:rPr lang="en-US" sz="2300" u="sng" dirty="0" smtClean="0"/>
              <a:t>relation</a:t>
            </a:r>
            <a:r>
              <a:rPr lang="en-US" sz="2300" dirty="0" smtClean="0"/>
              <a:t> to how many cells are in the circuit.</a:t>
            </a:r>
            <a:endParaRPr lang="en-US" sz="23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042553" cy="25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343401"/>
          </a:xfrm>
        </p:spPr>
        <p:txBody>
          <a:bodyPr/>
          <a:lstStyle/>
          <a:p>
            <a:r>
              <a:rPr lang="en-US" sz="2400" dirty="0" smtClean="0"/>
              <a:t>For example, with two cells available there is twice as much electric energy available, therefore the load can operate </a:t>
            </a:r>
            <a:r>
              <a:rPr lang="en-US" sz="2400" u="sng" dirty="0" smtClean="0"/>
              <a:t>twice as long </a:t>
            </a:r>
            <a:r>
              <a:rPr lang="en-US" sz="2400" dirty="0" smtClean="0"/>
              <a:t>before it runs out of energy.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800600" cy="38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46437"/>
            <a:ext cx="9017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1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3733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more bulbs are added in parallel (on a separate branch) the current actually increases in the circuit. This means there is actually a decrease in overall resistance within the circuit.  This action will drain the cell or battery quicker.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loads in parall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2476"/>
            <a:ext cx="7377052" cy="21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5925"/>
            <a:ext cx="5242859" cy="20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Toll Booth Analogy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www.physicsclassroom.com/class/circuits/Lesson-4/Two-Types-of-Connections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06" y="1676400"/>
            <a:ext cx="5867400" cy="45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to Parallel Circuits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One of the possible benefits to a parallel circuit is if one light bulb in a parallel circuit is removed or blows out, the other bulbs remain unaffected due to being on their own branch circuit.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7600"/>
            <a:ext cx="7239000" cy="207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Think The Circuit Will Work?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Look at the following circuits and determine if you think the bulb will light or not.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In your notebook, write the numbers from 1 – 7 and next to each number record either YES or NO.   Provide a brief explanation for your choice.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5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5864344" cy="4768204"/>
          </a:xfrm>
        </p:spPr>
      </p:pic>
      <p:sp>
        <p:nvSpPr>
          <p:cNvPr id="5" name="TextBox 4"/>
          <p:cNvSpPr txBox="1"/>
          <p:nvPr/>
        </p:nvSpPr>
        <p:spPr>
          <a:xfrm>
            <a:off x="6172200" y="45720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This symbol represents the load – in this case the light bulb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0800000">
            <a:off x="4953000" y="5715000"/>
            <a:ext cx="990600" cy="39799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52" y="1219200"/>
            <a:ext cx="6187347" cy="4976368"/>
          </a:xfrm>
        </p:spPr>
      </p:pic>
    </p:spTree>
    <p:extLst>
      <p:ext uri="{BB962C8B-B14F-4D97-AF65-F5344CB8AC3E}">
        <p14:creationId xmlns:p14="http://schemas.microsoft.com/office/powerpoint/2010/main" val="18496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86098"/>
            <a:ext cx="5943600" cy="5183141"/>
          </a:xfrm>
        </p:spPr>
      </p:pic>
    </p:spTree>
    <p:extLst>
      <p:ext uri="{BB962C8B-B14F-4D97-AF65-F5344CB8AC3E}">
        <p14:creationId xmlns:p14="http://schemas.microsoft.com/office/powerpoint/2010/main" val="31231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342" y="690092"/>
            <a:ext cx="7772400" cy="411480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Looking at the collection of batteries below you can probably guess that each type of battery and cell produces different voltages.</a:t>
            </a:r>
          </a:p>
          <a:p>
            <a:r>
              <a:rPr lang="en-US" sz="2200" dirty="0" smtClean="0"/>
              <a:t>Using the right battery or cell is essential for the safe and proper use of electronics.</a:t>
            </a:r>
            <a:endParaRPr lang="en-US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04" y="3806244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810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3348506"/>
            <a:ext cx="12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9-V battery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22526" y="3378626"/>
            <a:ext cx="12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6-V Battery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3378626"/>
            <a:ext cx="160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1.5-V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598042"/>
            <a:ext cx="4572000" cy="3738113"/>
          </a:xfrm>
        </p:spPr>
      </p:pic>
    </p:spTree>
    <p:extLst>
      <p:ext uri="{BB962C8B-B14F-4D97-AF65-F5344CB8AC3E}">
        <p14:creationId xmlns:p14="http://schemas.microsoft.com/office/powerpoint/2010/main" val="18268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22" y="1509857"/>
            <a:ext cx="4911477" cy="4205144"/>
          </a:xfrm>
        </p:spPr>
      </p:pic>
    </p:spTree>
    <p:extLst>
      <p:ext uri="{BB962C8B-B14F-4D97-AF65-F5344CB8AC3E}">
        <p14:creationId xmlns:p14="http://schemas.microsoft.com/office/powerpoint/2010/main" val="42708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724400" cy="3661768"/>
          </a:xfrm>
        </p:spPr>
      </p:pic>
    </p:spTree>
    <p:extLst>
      <p:ext uri="{BB962C8B-B14F-4D97-AF65-F5344CB8AC3E}">
        <p14:creationId xmlns:p14="http://schemas.microsoft.com/office/powerpoint/2010/main" val="30805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62624"/>
            <a:ext cx="5562600" cy="4895923"/>
          </a:xfrm>
        </p:spPr>
      </p:pic>
    </p:spTree>
    <p:extLst>
      <p:ext uri="{BB962C8B-B14F-4D97-AF65-F5344CB8AC3E}">
        <p14:creationId xmlns:p14="http://schemas.microsoft.com/office/powerpoint/2010/main" val="18423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better understand the material covered take a moment to complete the questions 1,2 and 3 found on page 311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Cells and 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9475"/>
            <a:ext cx="7772400" cy="3733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people don’t realize what is inside the metal or plastic covering of some larger cells and batteries.  </a:t>
            </a:r>
          </a:p>
          <a:p>
            <a:r>
              <a:rPr lang="en-US" sz="2400" dirty="0" smtClean="0"/>
              <a:t>The 6-V battery is actually made up of four 1.5 V cells that are connected in a series that allows it to last longer than other types of batteries.</a:t>
            </a:r>
          </a:p>
          <a:p>
            <a:r>
              <a:rPr lang="en-US" sz="2400" dirty="0" smtClean="0"/>
              <a:t>A 9-V battery actually contains six 1.5-V cells.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89828"/>
            <a:ext cx="3429000" cy="228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81242"/>
            <a:ext cx="1666875" cy="222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2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in Series and Parallel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7473"/>
            <a:ext cx="3714750" cy="3581400"/>
          </a:xfrm>
        </p:spPr>
      </p:pic>
      <p:sp>
        <p:nvSpPr>
          <p:cNvPr id="5" name="TextBox 4"/>
          <p:cNvSpPr txBox="1"/>
          <p:nvPr/>
        </p:nvSpPr>
        <p:spPr>
          <a:xfrm>
            <a:off x="533400" y="16764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Arial" pitchFamily="34" charset="0"/>
              </a:rPr>
              <a:t>Dry cells can be connected together in two basic types of circuits: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rPr>
              <a:t>series circuits</a:t>
            </a:r>
            <a:r>
              <a:rPr lang="en-US" sz="3200" dirty="0" smtClean="0">
                <a:cs typeface="Arial" pitchFamily="34" charset="0"/>
              </a:rPr>
              <a:t> and </a:t>
            </a:r>
            <a:r>
              <a:rPr lang="en-US" sz="3200" dirty="0" smtClean="0">
                <a:solidFill>
                  <a:srgbClr val="002060"/>
                </a:solidFill>
                <a:cs typeface="Arial" pitchFamily="34" charset="0"/>
              </a:rPr>
              <a:t>parallel circuits</a:t>
            </a:r>
            <a:r>
              <a:rPr lang="en-US" sz="3200" dirty="0" smtClean="0">
                <a:cs typeface="Arial" pitchFamily="34" charset="0"/>
              </a:rPr>
              <a:t>.</a:t>
            </a:r>
            <a:endParaRPr 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in series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1371600"/>
            <a:ext cx="6400800" cy="3733800"/>
          </a:xfrm>
        </p:spPr>
        <p:txBody>
          <a:bodyPr>
            <a:noAutofit/>
          </a:bodyPr>
          <a:lstStyle/>
          <a:p>
            <a:r>
              <a:rPr lang="en-US" sz="2300" dirty="0" smtClean="0"/>
              <a:t>The electrical potential of dry cells are limited and can only provide a maximum amount of voltage unless they are connected in a series circuit. </a:t>
            </a:r>
          </a:p>
          <a:p>
            <a:endParaRPr lang="en-US" sz="2300" dirty="0" smtClean="0"/>
          </a:p>
          <a:p>
            <a:r>
              <a:rPr lang="en-US" sz="2300" dirty="0" smtClean="0"/>
              <a:t>When compared to a water wheel, the only way to double the power of the water flow is to double the height at which the water falls.</a:t>
            </a:r>
          </a:p>
          <a:p>
            <a:endParaRPr lang="en-US" sz="2300" dirty="0" smtClean="0"/>
          </a:p>
          <a:p>
            <a:r>
              <a:rPr lang="en-US" sz="2300" dirty="0" smtClean="0"/>
              <a:t>As the electrons travel through consecutive batteries, they get an additional boost of energy therefore increasing the voltage. 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6886"/>
            <a:ext cx="1838582" cy="30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334000" cy="4343399"/>
          </a:xfrm>
        </p:spPr>
        <p:txBody>
          <a:bodyPr>
            <a:noAutofit/>
          </a:bodyPr>
          <a:lstStyle/>
          <a:p>
            <a:r>
              <a:rPr lang="en-US" sz="2200" dirty="0" smtClean="0"/>
              <a:t>As electrons flow from cell A to cell B they experience a chemical reaction that gives them an electrical potential of 1.5 volts. </a:t>
            </a:r>
          </a:p>
          <a:p>
            <a:r>
              <a:rPr lang="en-US" sz="2200" dirty="0" smtClean="0"/>
              <a:t>When those electrons moving into cell B they then get another boost from the second chemical reaction.  These </a:t>
            </a:r>
            <a:r>
              <a:rPr lang="en-US" sz="2200" dirty="0" smtClean="0"/>
              <a:t>electrons </a:t>
            </a:r>
            <a:r>
              <a:rPr lang="en-US" sz="2200" dirty="0" smtClean="0"/>
              <a:t>now have a total electrical potential of 3.0 volts.</a:t>
            </a:r>
          </a:p>
          <a:p>
            <a:r>
              <a:rPr lang="en-US" sz="2200" dirty="0" smtClean="0"/>
              <a:t>For each cell we add to the series the electrons gain an addition 1.5 V of electrical potential.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1" y="1368918"/>
            <a:ext cx="258572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2890" y="240613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2890" y="396240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4" y="1977509"/>
            <a:ext cx="904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6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1"/>
            <a:ext cx="77724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Increasing the electrical potential is one situation but what if we increase the number of bulbs(loads)?  </a:t>
            </a:r>
          </a:p>
          <a:p>
            <a:endParaRPr lang="en-US" sz="2400" dirty="0" smtClean="0"/>
          </a:p>
          <a:p>
            <a:r>
              <a:rPr lang="en-US" sz="2400" dirty="0" smtClean="0"/>
              <a:t>When the demand on the cells are elevated due to increasing the number of bulbs we notice that the brightness of each bulb decreases. </a:t>
            </a:r>
          </a:p>
          <a:p>
            <a:endParaRPr lang="en-US" sz="2400" dirty="0" smtClean="0"/>
          </a:p>
          <a:p>
            <a:r>
              <a:rPr lang="en-US" sz="2400" dirty="0" smtClean="0"/>
              <a:t>This observation is an indicator that the current within the circuit is decreasing with an increase in number of bulbs. </a:t>
            </a:r>
          </a:p>
          <a:p>
            <a:endParaRPr lang="en-US" sz="2400" dirty="0" smtClean="0"/>
          </a:p>
          <a:p>
            <a:r>
              <a:rPr lang="en-US" sz="2400" dirty="0" smtClean="0"/>
              <a:t>i.e. Resistance is increasing leading to current decreasing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26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oads in ser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7578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049332"/>
            <a:ext cx="706991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0386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one light bulb in a series circuit is removed or burns out, then the other bulbs in the circuit will also immediately go out. </a:t>
            </a:r>
          </a:p>
          <a:p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order for the devices in a series circuit to work, each device must work. If one goes out, they all go </a:t>
            </a:r>
            <a:r>
              <a:rPr lang="en-US" sz="2400" dirty="0" smtClean="0"/>
              <a:t>out.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1952625" cy="241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2053102" cy="24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347</TotalTime>
  <Words>675</Words>
  <Application>Microsoft Office PowerPoint</Application>
  <PresentationFormat>On-screen Show (4:3)</PresentationFormat>
  <Paragraphs>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Urban Pop</vt:lpstr>
      <vt:lpstr>Cells in Series and Parallel</vt:lpstr>
      <vt:lpstr>PowerPoint Presentation</vt:lpstr>
      <vt:lpstr>Inside Cells and batteries</vt:lpstr>
      <vt:lpstr>Cells in Series and Parallel</vt:lpstr>
      <vt:lpstr>Cells in series</vt:lpstr>
      <vt:lpstr>PowerPoint Presentation</vt:lpstr>
      <vt:lpstr>PowerPoint Presentation</vt:lpstr>
      <vt:lpstr>PowerPoint Presentation</vt:lpstr>
      <vt:lpstr>PowerPoint Presentation</vt:lpstr>
      <vt:lpstr>Example: Some Christmas Lights</vt:lpstr>
      <vt:lpstr>Parallel Circuits</vt:lpstr>
      <vt:lpstr>PowerPoint Presentation</vt:lpstr>
      <vt:lpstr>PowerPoint Presentation</vt:lpstr>
      <vt:lpstr>Toll Booth Analogy</vt:lpstr>
      <vt:lpstr>Benefit to Parallel Circuits</vt:lpstr>
      <vt:lpstr>Do You Think The Circuit Will Work?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Class Questions</vt:lpstr>
    </vt:vector>
  </TitlesOfParts>
  <Company>ED18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 in Series and Parallel</dc:title>
  <dc:creator>Lyons, Lori (ASD-W)</dc:creator>
  <cp:lastModifiedBy>Champion, Andrew    (ASD-W)</cp:lastModifiedBy>
  <cp:revision>38</cp:revision>
  <cp:lastPrinted>2014-04-30T11:51:51Z</cp:lastPrinted>
  <dcterms:created xsi:type="dcterms:W3CDTF">2014-04-29T20:30:14Z</dcterms:created>
  <dcterms:modified xsi:type="dcterms:W3CDTF">2014-04-30T13:08:00Z</dcterms:modified>
</cp:coreProperties>
</file>