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70" r:id="rId3"/>
    <p:sldId id="258" r:id="rId4"/>
    <p:sldId id="260" r:id="rId5"/>
    <p:sldId id="271" r:id="rId6"/>
    <p:sldId id="259" r:id="rId7"/>
    <p:sldId id="261" r:id="rId8"/>
    <p:sldId id="262" r:id="rId9"/>
    <p:sldId id="263" r:id="rId10"/>
    <p:sldId id="266" r:id="rId11"/>
    <p:sldId id="269" r:id="rId12"/>
    <p:sldId id="272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000000"/>
    <a:srgbClr val="008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C8A64D-BAF9-4332-AD51-E67C7B507E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EF412-C596-4BE4-B1B5-EFCF4BD331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51CAD-595B-4261-B1A8-45AD7E4E3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0B8FE-9A07-48FA-942E-6A60504A6C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435E142-514F-4021-BD47-98FBF65AE1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8EE82-CD43-4368-9E53-F2108D3D1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41205-23C4-4FB9-A7FB-21FFBFAD4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454C2-7746-4212-9FC1-A11A003BA8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8601B-C13E-463A-BB6F-4B7ED4B683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8E781-9C14-4D17-ADB0-B5CF936614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F3080095-2CDE-411A-BE9F-F612DF6C1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BFB4535-229B-4546-A9A2-49999FD860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://www.google.ca/url?sa=i&amp;rct=j&amp;q=&amp;esrc=s&amp;frm=1&amp;source=images&amp;cd=&amp;cad=rja&amp;uact=8&amp;docid=4Ej2iBY1XHhdjM&amp;tbnid=ugm9CdoFHv3C-M:&amp;ved=0CAUQjRw&amp;url=http%3A%2F%2Fchemistry.tutorcircle.com%2Finorganic-chemistry%2Fatomic-structure.html&amp;ei=2X84U-KnHou1sATi0oDQBA&amp;psig=AFQjCNHmomGHImVtiT3O7L07wnyvEPb_Lg&amp;ust=13962979997377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frm=1&amp;source=images&amp;cd=&amp;cad=rja&amp;uact=8&amp;docid=HG5RcjfGHQZm3M&amp;tbnid=QmtdiNn6XWeafM:&amp;ved=0CAUQjRw&amp;url=http%3A%2F%2Fchemistry.tutorcircle.com%2Finorganic-chemistry%2Fbohr-model.html&amp;ei=uIA4U42ZFovJsQS8loLACg&amp;psig=AFQjCNG_OjmQWozDpnFULqapFa-37JpTxA&amp;ust=1396298209477373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google.ca/url?sa=i&amp;rct=j&amp;q=&amp;esrc=s&amp;frm=1&amp;source=images&amp;cd=&amp;cad=rja&amp;uact=8&amp;docid=HG5RcjfGHQZm3M&amp;tbnid=_C-mdTAYOlpRGM:&amp;ved=0CAUQjRw&amp;url=http%3A%2F%2Fchemistry.tutorcircle.com%2Finorganic-chemistry%2Fbohr-model.html&amp;ei=LIA4U8ztE6PLsQTR64KYDQ&amp;psig=AFQjCNHorSSbeT-TMyhtkMJ8k6VDMrI0PQ&amp;ust=139629811484192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Dqj29lzuSI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a/url?sa=i&amp;rct=j&amp;q=&amp;esrc=s&amp;frm=1&amp;source=images&amp;cd=&amp;cad=rja&amp;uact=8&amp;docid=TU8yO6kZPu7pgM&amp;tbnid=9prqCPMtcjqchM:&amp;ved=0CAUQjRw&amp;url=http%3A%2F%2Fwww.daviddarling.info%2Fencyclopedia%2FF%2Fflame_test.html&amp;ei=D304U8ikJoXjsATLsYDwBA&amp;psig=AFQjCNE2xrpVqnsTzYcmjXYQ2ssOuUKX_Q&amp;ust=139629735026284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760413"/>
          </a:xfrm>
        </p:spPr>
        <p:txBody>
          <a:bodyPr/>
          <a:lstStyle/>
          <a:p>
            <a:pPr fontAlgn="auto">
              <a:buFont typeface="Arial" pitchFamily="34" charset="0"/>
              <a:buNone/>
              <a:defRPr/>
            </a:pPr>
            <a:r>
              <a:rPr 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8229600" cy="76615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700" dirty="0"/>
              <a:t>Models of the Atom</a:t>
            </a:r>
            <a:r>
              <a:rPr lang="en-US" sz="4700" dirty="0">
                <a:latin typeface="Comic Sans MS" pitchFamily="66" charset="0"/>
              </a:rPr>
              <a:t/>
            </a:r>
            <a:br>
              <a:rPr lang="en-US" sz="4700" dirty="0">
                <a:latin typeface="Comic Sans MS" pitchFamily="66" charset="0"/>
              </a:rPr>
            </a:br>
            <a:endParaRPr lang="en-US" sz="4700" dirty="0">
              <a:latin typeface="Comic Sans MS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4891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350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Bohr-Rutherford Model</a:t>
            </a:r>
            <a:endParaRPr lang="en-US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19200"/>
            <a:ext cx="8991600" cy="56388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Rutherford developed the “nuclear” model of the atom and when combined with Bohr’s diagram, we can see the numbers and position of all 3 subatomic particles: protons, neutrons, electrons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number of protons and neutrons are written in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centre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(nucleus) and the electrons are still represented on the orbits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532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238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4434" y="-6350"/>
            <a:ext cx="732036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Bohr-Rutherford Model</a:t>
            </a:r>
            <a:endParaRPr lang="en-US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219200"/>
            <a:ext cx="8305800" cy="5638800"/>
          </a:xfrm>
        </p:spPr>
        <p:txBody>
          <a:bodyPr/>
          <a:lstStyle/>
          <a:p>
            <a:pPr fontAlgn="auto"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8" name="Picture 6" descr="https://lh5.googleusercontent.com/5xIMdFax10E9Mxx2R4zndxugl85xf4RB-eoyH757TIfiH4tQ-7_XfeIPl00-B2-iqBLHfi2JZGuO-ahW3M_HNmPk1o9rUTWIfC9M4URE8GeLMB75U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9" y="2133600"/>
            <a:ext cx="8751951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Review page 93 in the text to learn about Ions and their electrons.  Be sure to read the section carefully.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Complete p 93: 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0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Page 93: 4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fontAlgn="auto">
              <a:buFont typeface="Wingdings" pitchFamily="2" charset="2"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Oxygen		    Aluminum	       Calcium</a:t>
            </a:r>
          </a:p>
        </p:txBody>
      </p:sp>
      <p:pic>
        <p:nvPicPr>
          <p:cNvPr id="14344" name="Picture 8" descr="http://images.tutorcircle.com/cms/images/44/atomic-structure-of-oxyge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47987"/>
            <a:ext cx="2209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images.tutorcircle.com/cms/images/44/atomic-structure-of-aluminum(1)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17265"/>
            <a:ext cx="25527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images.tutorcircle.com/cms/images/44/bohr-model-of-calcium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53" y="2421965"/>
            <a:ext cx="27527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 Boy and His Atom- The World’s Smallest </a:t>
            </a:r>
            <a:r>
              <a:rPr lang="en-US" altLang="en-US" dirty="0">
                <a:hlinkClick r:id="rId2"/>
              </a:rPr>
              <a:t>Movie </a:t>
            </a:r>
            <a:r>
              <a:rPr lang="en-US" altLang="en-US" dirty="0"/>
              <a:t>by </a:t>
            </a:r>
            <a:r>
              <a:rPr lang="en-US" altLang="en-US" dirty="0" smtClean="0"/>
              <a:t>IBM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666089" cy="206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5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Niels</a:t>
            </a: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Bohr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9776" y="1525073"/>
            <a:ext cx="4191000" cy="4114800"/>
          </a:xfrm>
        </p:spPr>
        <p:txBody>
          <a:bodyPr/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Niels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 Bohr, </a:t>
            </a:r>
            <a:r>
              <a:rPr lang="en-US" sz="2400" b="1" dirty="0">
                <a:latin typeface="Calibri" panose="020F0502020204030204" pitchFamily="34" charset="0"/>
                <a:cs typeface="Arial" pitchFamily="34" charset="0"/>
              </a:rPr>
              <a:t>a Danish Physicist developed the “planetary” model of the atom. </a:t>
            </a:r>
            <a:endParaRPr lang="en-US" sz="24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>
              <a:defRPr/>
            </a:pPr>
            <a:endParaRPr lang="en-US" sz="24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dirty="0" smtClean="0">
                <a:latin typeface="Calibri" panose="020F0502020204030204" pitchFamily="34" charset="0"/>
                <a:cs typeface="Arial" pitchFamily="34" charset="0"/>
              </a:rPr>
              <a:t>Electrons </a:t>
            </a:r>
            <a:r>
              <a:rPr lang="en-US" sz="2400" b="1" dirty="0">
                <a:latin typeface="Calibri" panose="020F0502020204030204" pitchFamily="34" charset="0"/>
                <a:cs typeface="Arial" pitchFamily="34" charset="0"/>
              </a:rPr>
              <a:t>travel around the nucleus in orbits, much like </a:t>
            </a:r>
            <a:r>
              <a:rPr lang="en-US" sz="2400" b="1" dirty="0" smtClean="0">
                <a:latin typeface="Calibri" panose="020F0502020204030204" pitchFamily="34" charset="0"/>
                <a:cs typeface="Arial" pitchFamily="34" charset="0"/>
              </a:rPr>
              <a:t>how planets </a:t>
            </a:r>
            <a:r>
              <a:rPr lang="en-US" sz="2400" b="1" dirty="0">
                <a:latin typeface="Calibri" panose="020F0502020204030204" pitchFamily="34" charset="0"/>
                <a:cs typeface="Arial" pitchFamily="34" charset="0"/>
              </a:rPr>
              <a:t>travel around the Sun.</a:t>
            </a:r>
          </a:p>
          <a:p>
            <a:pPr fontAlgn="auto">
              <a:buFont typeface="Wingdings" pitchFamily="2" charset="2"/>
              <a:buNone/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 fontAlgn="auto">
              <a:buFont typeface="Wingdings" pitchFamily="2" charset="2"/>
              <a:buNone/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4754131" y="4896118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4449331" y="4576396"/>
            <a:ext cx="15240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982731" y="5124718"/>
            <a:ext cx="4443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He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719456" y="4623068"/>
            <a:ext cx="96000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Electron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Nucleus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Orbit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5744731" y="481991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5439931" y="535331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5744731" y="588671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5668531" y="47437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4601731" y="58105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31" y="762000"/>
            <a:ext cx="2733675" cy="328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Important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Points that Bohr Suggested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192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order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of filling the electrons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is: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 in the first orbit, maximum of 8 in the second orbit, and maximum of 8 in the third… (2,8,8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  <a:buClr>
                <a:srgbClr val="FFFF00"/>
              </a:buClr>
              <a:defRPr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Electrons are more stable </a:t>
            </a:r>
            <a:r>
              <a:rPr lang="en-US" sz="2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closer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to the nucleus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FF00"/>
              </a:buClr>
              <a:defRPr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further away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electrons are from the nucleus, the </a:t>
            </a:r>
            <a:r>
              <a:rPr lang="en-US" sz="2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greater the energy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they have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FF00"/>
              </a:buClr>
              <a:defRPr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Electrons can move from one orbit to another, but they don’t exist in between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FF00"/>
              </a:buClr>
              <a:defRPr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Heat, light, or electricity can allow electrons to jump from one orbit to another.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daviddarling.info/images2/flame_t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5619750" cy="2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85800"/>
            <a:ext cx="7772400" cy="5334000"/>
          </a:xfrm>
        </p:spPr>
        <p:txBody>
          <a:bodyPr/>
          <a:lstStyle/>
          <a:p>
            <a:r>
              <a:rPr lang="en-US" dirty="0" smtClean="0"/>
              <a:t>Bohr’s model attempts to explain how electrons move between orbits or </a:t>
            </a:r>
            <a:r>
              <a:rPr lang="en-US" dirty="0" smtClean="0">
                <a:solidFill>
                  <a:srgbClr val="FF0000"/>
                </a:solidFill>
              </a:rPr>
              <a:t>energy levels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 they are energized by heat, electricity or light.  When the electrons are jumping into a higher orbit we say they are in an </a:t>
            </a:r>
            <a:r>
              <a:rPr lang="en-US" dirty="0" smtClean="0">
                <a:solidFill>
                  <a:srgbClr val="FF0000"/>
                </a:solidFill>
              </a:rPr>
              <a:t>excited state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light omitted by an element when placed in a flame differs for each element because they have electrons that are at different distances to the nucleus.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49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Bohr Diagrams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alibri" panose="020F0502020204030204" pitchFamily="34" charset="0"/>
              </a:rPr>
              <a:t>The symbol </a:t>
            </a:r>
            <a:r>
              <a:rPr lang="en-US" dirty="0">
                <a:latin typeface="Calibri" panose="020F0502020204030204" pitchFamily="34" charset="0"/>
              </a:rPr>
              <a:t>is in the </a:t>
            </a:r>
            <a:r>
              <a:rPr lang="en-US" dirty="0" err="1">
                <a:latin typeface="Calibri" panose="020F0502020204030204" pitchFamily="34" charset="0"/>
              </a:rPr>
              <a:t>centre</a:t>
            </a:r>
            <a:r>
              <a:rPr lang="en-US" dirty="0">
                <a:latin typeface="Calibri" panose="020F0502020204030204" pitchFamily="34" charset="0"/>
              </a:rPr>
              <a:t> (nucleus) and the electrons orbit around it: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latin typeface="Calibri" panose="020F0502020204030204" pitchFamily="34" charset="0"/>
            </a:endParaRP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latin typeface="Calibri" panose="020F0502020204030204" pitchFamily="34" charset="0"/>
            </a:endParaRP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Calibri" panose="020F0502020204030204" pitchFamily="34" charset="0"/>
              </a:rPr>
              <a:t>Ex</a:t>
            </a:r>
            <a:r>
              <a:rPr lang="en-US" dirty="0">
                <a:latin typeface="Calibri" panose="020F0502020204030204" pitchFamily="34" charset="0"/>
              </a:rPr>
              <a:t>. Hydrogen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Ex. Nitrogen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Ex. Phosphorus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38" y="23386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Hydrogen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fontAlgn="auto">
              <a:buFont typeface="Wingdings" pitchFamily="2" charset="2"/>
              <a:buNone/>
              <a:defRPr/>
            </a:pPr>
            <a:r>
              <a:rPr lang="en-US"/>
              <a:t> 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4191000" y="3276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19600" y="3581400"/>
            <a:ext cx="379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latin typeface="Comic Sans MS" pitchFamily="66" charset="0"/>
              </a:rPr>
              <a:t>H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0292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851525" y="3232150"/>
            <a:ext cx="65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1 e-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927725" y="3765550"/>
            <a:ext cx="2378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Chemical Symbol</a:t>
            </a:r>
          </a:p>
          <a:p>
            <a:pPr eaLnBrk="1" hangingPunct="1"/>
            <a:r>
              <a:rPr lang="en-US" altLang="en-US"/>
              <a:t>in the center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Nitrogen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fontAlgn="auto"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581400" y="3200400"/>
            <a:ext cx="17526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962400" y="3581400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267200" y="3886200"/>
            <a:ext cx="38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latin typeface="Comic Sans MS" pitchFamily="66" charset="0"/>
              </a:rPr>
              <a:t>N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44196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3434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35052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43434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52578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3505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44196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6003925" y="3232150"/>
            <a:ext cx="65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7 e-</a:t>
            </a: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6080125" y="36893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Phosphorus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fontAlgn="auto">
              <a:buFont typeface="Wingdings" pitchFamily="2" charset="2"/>
              <a:buNone/>
              <a:defRPr/>
            </a:pPr>
            <a:r>
              <a:rPr lang="en-US"/>
              <a:t> 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4191000" y="3505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3810000" y="3124200"/>
            <a:ext cx="15240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3429000" y="2819400"/>
            <a:ext cx="22860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37338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44958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Oval 10"/>
          <p:cNvSpPr>
            <a:spLocks noChangeArrowheads="1"/>
          </p:cNvSpPr>
          <p:nvPr/>
        </p:nvSpPr>
        <p:spPr bwMode="auto">
          <a:xfrm>
            <a:off x="45720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Oval 11"/>
          <p:cNvSpPr>
            <a:spLocks noChangeArrowheads="1"/>
          </p:cNvSpPr>
          <p:nvPr/>
        </p:nvSpPr>
        <p:spPr bwMode="auto">
          <a:xfrm>
            <a:off x="37338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Oval 12"/>
          <p:cNvSpPr>
            <a:spLocks noChangeArrowheads="1"/>
          </p:cNvSpPr>
          <p:nvPr/>
        </p:nvSpPr>
        <p:spPr bwMode="auto">
          <a:xfrm>
            <a:off x="4572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Oval 13"/>
          <p:cNvSpPr>
            <a:spLocks noChangeArrowheads="1"/>
          </p:cNvSpPr>
          <p:nvPr/>
        </p:nvSpPr>
        <p:spPr bwMode="auto">
          <a:xfrm>
            <a:off x="52578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Oval 14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Oval 15"/>
          <p:cNvSpPr>
            <a:spLocks noChangeArrowheads="1"/>
          </p:cNvSpPr>
          <p:nvPr/>
        </p:nvSpPr>
        <p:spPr bwMode="auto">
          <a:xfrm>
            <a:off x="56388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Oval 16"/>
          <p:cNvSpPr>
            <a:spLocks noChangeArrowheads="1"/>
          </p:cNvSpPr>
          <p:nvPr/>
        </p:nvSpPr>
        <p:spPr bwMode="auto">
          <a:xfrm>
            <a:off x="43434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0" name="Oval 17"/>
          <p:cNvSpPr>
            <a:spLocks noChangeArrowheads="1"/>
          </p:cNvSpPr>
          <p:nvPr/>
        </p:nvSpPr>
        <p:spPr bwMode="auto">
          <a:xfrm flipV="1">
            <a:off x="33528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Oval 18"/>
          <p:cNvSpPr>
            <a:spLocks noChangeArrowheads="1"/>
          </p:cNvSpPr>
          <p:nvPr/>
        </p:nvSpPr>
        <p:spPr bwMode="auto">
          <a:xfrm>
            <a:off x="51816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2" name="Oval 19"/>
          <p:cNvSpPr>
            <a:spLocks noChangeArrowheads="1"/>
          </p:cNvSpPr>
          <p:nvPr/>
        </p:nvSpPr>
        <p:spPr bwMode="auto">
          <a:xfrm>
            <a:off x="4495800" y="48768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3" name="Oval 20"/>
          <p:cNvSpPr>
            <a:spLocks noChangeArrowheads="1"/>
          </p:cNvSpPr>
          <p:nvPr/>
        </p:nvSpPr>
        <p:spPr bwMode="auto">
          <a:xfrm>
            <a:off x="563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4" name="Oval 21"/>
          <p:cNvSpPr>
            <a:spLocks noChangeArrowheads="1"/>
          </p:cNvSpPr>
          <p:nvPr/>
        </p:nvSpPr>
        <p:spPr bwMode="auto">
          <a:xfrm>
            <a:off x="44196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5" name="Text Box 22"/>
          <p:cNvSpPr txBox="1">
            <a:spLocks noChangeArrowheads="1"/>
          </p:cNvSpPr>
          <p:nvPr/>
        </p:nvSpPr>
        <p:spPr bwMode="auto">
          <a:xfrm>
            <a:off x="4327525" y="3675063"/>
            <a:ext cx="315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>
                <a:latin typeface="Comic Sans MS" pitchFamily="66" charset="0"/>
              </a:rPr>
              <a:t>P</a:t>
            </a:r>
          </a:p>
        </p:txBody>
      </p:sp>
      <p:sp>
        <p:nvSpPr>
          <p:cNvPr id="11286" name="Text Box 23"/>
          <p:cNvSpPr txBox="1">
            <a:spLocks noChangeArrowheads="1"/>
          </p:cNvSpPr>
          <p:nvPr/>
        </p:nvSpPr>
        <p:spPr bwMode="auto">
          <a:xfrm>
            <a:off x="6537325" y="3232150"/>
            <a:ext cx="796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15 e-</a:t>
            </a:r>
          </a:p>
        </p:txBody>
      </p:sp>
      <p:sp>
        <p:nvSpPr>
          <p:cNvPr id="11287" name="Oval 25"/>
          <p:cNvSpPr>
            <a:spLocks noChangeArrowheads="1"/>
          </p:cNvSpPr>
          <p:nvPr/>
        </p:nvSpPr>
        <p:spPr bwMode="auto">
          <a:xfrm>
            <a:off x="4267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1006</TotalTime>
  <Words>362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Verdana</vt:lpstr>
      <vt:lpstr>Arial</vt:lpstr>
      <vt:lpstr>Arial Narrow</vt:lpstr>
      <vt:lpstr>Calibri</vt:lpstr>
      <vt:lpstr>Comic Sans MS</vt:lpstr>
      <vt:lpstr>Wingdings</vt:lpstr>
      <vt:lpstr>Equity</vt:lpstr>
      <vt:lpstr>Models of the Atom </vt:lpstr>
      <vt:lpstr>A Boy and His Atom- The World’s Smallest Movie by IBM</vt:lpstr>
      <vt:lpstr>Niels Bohr</vt:lpstr>
      <vt:lpstr>Important Points that Bohr Suggested</vt:lpstr>
      <vt:lpstr>PowerPoint Presentation</vt:lpstr>
      <vt:lpstr>Bohr Diagrams</vt:lpstr>
      <vt:lpstr>Hydrogen</vt:lpstr>
      <vt:lpstr>Nitrogen</vt:lpstr>
      <vt:lpstr>Phosphorus</vt:lpstr>
      <vt:lpstr>Bohr-Rutherford Model</vt:lpstr>
      <vt:lpstr>Bohr-Rutherford Model</vt:lpstr>
      <vt:lpstr>Class Work</vt:lpstr>
      <vt:lpstr> Page 93: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Buntain, Matthew     (ASD-W)</dc:creator>
  <cp:lastModifiedBy>Champion, Andrew    (ASD-W)</cp:lastModifiedBy>
  <cp:revision>28</cp:revision>
  <cp:lastPrinted>1601-01-01T00:00:00Z</cp:lastPrinted>
  <dcterms:created xsi:type="dcterms:W3CDTF">1601-01-01T00:00:00Z</dcterms:created>
  <dcterms:modified xsi:type="dcterms:W3CDTF">2014-03-30T20:48:47Z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