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825" r:id="rId8"/>
  </p:sldMasterIdLst>
  <p:handoutMasterIdLst>
    <p:handoutMasterId r:id="rId20"/>
  </p:handoutMasterIdLst>
  <p:sldIdLst>
    <p:sldId id="256" r:id="rId9"/>
    <p:sldId id="257" r:id="rId10"/>
    <p:sldId id="258" r:id="rId11"/>
    <p:sldId id="259" r:id="rId12"/>
    <p:sldId id="270" r:id="rId13"/>
    <p:sldId id="260" r:id="rId14"/>
    <p:sldId id="261" r:id="rId15"/>
    <p:sldId id="264" r:id="rId16"/>
    <p:sldId id="263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47" autoAdjust="0"/>
    <p:restoredTop sz="94660"/>
  </p:normalViewPr>
  <p:slideViewPr>
    <p:cSldViewPr>
      <p:cViewPr>
        <p:scale>
          <a:sx n="50" d="100"/>
          <a:sy n="50" d="100"/>
        </p:scale>
        <p:origin x="-60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1B4E20C-655D-451C-94A6-1917B948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25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9F6E2-06F7-4766-81F2-D9EB6D0C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65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0681-507C-46B0-8B0C-60546DB2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01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9CAB0-E970-4C19-B2A5-46B68CE71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64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A213-3FBC-482B-86BF-47CC65F88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501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0302-DAE5-4574-B2B9-A7309F461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73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2F49D-3AB8-471D-9D2C-A88284847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7107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43943-1FE2-43B2-8D1A-4839FE8A8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202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2000-FF4A-485A-B169-9FF420DBC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4318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A67C3-0817-43E2-829F-95F0E49E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231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4DFB-0CF2-4D34-A7DC-42E46A745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653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8FFE-D75D-49A4-B8C2-EC5FEEA51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1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EAFF-3226-45A0-B414-AEBB761B4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123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4617-095D-47AB-829B-45CCEDE9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636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0448D-E0F2-4CBE-8D4F-ABB1ADB9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6807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5EF98-D1AC-4A86-BB72-8F47AF496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88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9D08-7278-435D-97A7-34243363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2620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8390-4C40-41E3-A3CA-C7F2FE64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5509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014EB-E0CD-406E-A516-A2842BD7A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858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C730-D6C0-4BB5-8F87-0CC3787A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7235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06E4-BB96-47F3-B142-2D26EE6EC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7411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7D838-E702-4F81-B285-70FD940D2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610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49BD0-DD34-42F6-A8D3-7D4B80838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0850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7FB0-85A5-4871-987A-5EFACF593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356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A58FC-9E78-4FD5-8333-77D32F874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95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ACD89-6689-4226-97E5-ECCF18126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65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E787-FF6F-4B0F-AD04-08E427689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6954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D625-94F5-425C-9C4C-1B0363F6B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7068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8A03-0389-469C-8C7C-A3CA0CD13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349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4795-17FE-4A9E-8447-1614234E9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2517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C7FF-DB62-45F2-AAC1-0C368134B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0716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FD4D-49EF-409D-AFA0-2AAE92980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7019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8933-845B-40DD-BD10-60F6CF576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341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0B14-2649-4B9B-AE46-42379C9EC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96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6F20-0CAC-4A72-B874-E60C10F00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14913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766B-843A-45A3-8A4B-D79047A56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6667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3B9F-0745-451E-9D8D-5A276F92B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229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E96B-BA41-438B-98FE-9E350EB0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5431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2B087-F348-469D-81F7-40D76F66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9213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68D9-0DEF-4F1F-A3EB-B968155F3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6888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ECB4-EFF4-494F-8402-80D64FCF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5701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4460-21B2-438E-8D03-B70585C39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00271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926B3-C277-414A-8E52-233DAD52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6423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DEF33-2130-488A-ACCD-67AE45546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7347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1307-4B8E-413D-A2E6-8D4E13C05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95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5CF5-6229-471F-B8E5-AB3BD8FAF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741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7A834-B3A1-4323-AD53-13BD5E732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0706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554C-CFD5-442D-834B-20D9C6C2F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695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BECFB-34EE-417B-AD27-19FD039A8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308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B19E-1D2F-49A8-8415-464400814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8851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E51F-AE3F-43EB-AFB3-FF646E5C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9073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AEC0C-DA06-4982-A332-E38309B9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05789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1BBD-2F91-4FDE-9486-2B0F25FF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6143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B784-CF89-42E3-8BF9-E1974AB8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0087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51F7-DE8F-4000-AE6A-E89F6229F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394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E8C0-778B-4D1D-A37A-607517023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550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40BEC-2E9A-4FFA-987A-6FA21C9E2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1469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C97E2-4499-4858-9F15-F9827A642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2821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08B5-C86C-4E9C-A053-539CA5739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2964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53897-C6D6-463A-A13F-293977778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46219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53494-8243-4F77-A7A0-B58DE8249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2836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CC389-B11E-4BF0-847C-C7B41E0AB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15984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368E4-521A-41D1-BD20-6E32AA2EA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4772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4715-4139-42FF-B791-D7D5DB14A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03436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37A0E-CC9C-4DB4-BF09-AFF43B68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7050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94522-D66D-42F2-BE0B-91AD62F4F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05487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E14E2-3646-4864-A2D6-CC8D762B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10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4111-A646-4918-B6E2-D69AE150D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8937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3FD79-D9E0-4AF9-824E-8FEF8CA17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0454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8CA6C-1199-4BAB-BB89-3B743AEA5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9877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9761-7F6A-44AE-8B6F-D75A26218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35955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F79B2-7B7D-4284-ADB2-33BBBB860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454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4CA38-7D34-4487-BC39-E70969DAB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3767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02E3F-9747-4AA1-B0D5-7669FF919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0859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5FBA3-2597-47F4-8081-643287E45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0171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EFF9-3246-4286-BA86-0E9B9AC2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8661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C1A213-3FBC-482B-86BF-47CC65F88A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00302-DAE5-4574-B2B9-A7309F461C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2434-F6A1-4DED-85C4-5F39127B5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10315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2F49D-3AB8-471D-9D2C-A882848479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43943-1FE2-43B2-8D1A-4839FE8A8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52000-FF4A-485A-B169-9FF420DBC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A67C3-0817-43E2-829F-95F0E49E22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E4DFB-0CF2-4D34-A7DC-42E46A7451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B8FFE-D75D-49A4-B8C2-EC5FEEA517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B4617-095D-47AB-829B-45CCEDE97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0448D-E0F2-4CBE-8D4F-ABB1ADB93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5EF98-D1AC-4A86-BB72-8F47AF496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C9DBA-9666-40CD-9E53-C0F597D0F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3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19596C-F264-4229-B73A-C9A3DA358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5A8C04-870F-4403-A7CB-4E161E902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3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3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D9B7A7-9E03-4319-9286-A18E4145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B6D703-0F29-4563-AB06-776A2AD4F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0E4FF8-0C75-49DA-B733-379B056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E84BEF-038B-4E7F-9CDF-4A5B62E1D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84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1DF48E-DFA7-42BD-B04D-3A7523F84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19596C-F264-4229-B73A-C9A3DA358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6624"/>
            <a:ext cx="7924800" cy="2595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Measuring Electrical Energy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buFont typeface="Arial" pitchFamily="34" charset="0"/>
              <a:buNone/>
              <a:defRPr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http://us.123rf.com/450wm/federicofoto/federicofoto1203/federicofoto120300013/12640160-voltmeter-for-measuring-the-voltage-of-the-electrical-energy-in-a-de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"/>
            <a:ext cx="2768600" cy="273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sz="2400" dirty="0" smtClean="0"/>
              <a:t>Calculate the </a:t>
            </a:r>
            <a:r>
              <a:rPr lang="en-US" sz="2400" b="1" u="sng" dirty="0" smtClean="0"/>
              <a:t>Power</a:t>
            </a:r>
            <a:r>
              <a:rPr lang="en-US" sz="2400" dirty="0" smtClean="0"/>
              <a:t> of a vacuum cleaner if the operating voltage is 120V and the current flowing through it is 7.90A.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P= V </a:t>
            </a:r>
            <a:r>
              <a:rPr lang="en-US" sz="1400" b="1" dirty="0" smtClean="0">
                <a:solidFill>
                  <a:srgbClr val="FFFF00"/>
                </a:solidFill>
              </a:rPr>
              <a:t>x</a:t>
            </a:r>
            <a:r>
              <a:rPr lang="en-US" sz="2400" b="1" dirty="0" smtClean="0">
                <a:solidFill>
                  <a:srgbClr val="FFFF00"/>
                </a:solidFill>
              </a:rPr>
              <a:t> I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P= 120V </a:t>
            </a:r>
            <a:r>
              <a:rPr lang="en-US" sz="1600" b="1" dirty="0" smtClean="0"/>
              <a:t>x </a:t>
            </a:r>
            <a:r>
              <a:rPr lang="en-US" sz="2400" b="1" dirty="0" smtClean="0"/>
              <a:t>7.90A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P= 948 Watts (W)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The power used by the vacuum cleaner is 948 Watts.</a:t>
            </a:r>
          </a:p>
          <a:p>
            <a:pPr marL="0" indent="0" fontAlgn="auto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342900" indent="-342900">
              <a:defRPr/>
            </a:pPr>
            <a:r>
              <a:rPr lang="en-US" sz="2400" dirty="0" smtClean="0"/>
              <a:t>Calculate </a:t>
            </a:r>
            <a:r>
              <a:rPr lang="en-US" sz="2400" dirty="0"/>
              <a:t>the </a:t>
            </a:r>
            <a:r>
              <a:rPr lang="en-US" sz="2400" b="1" u="sng" dirty="0" smtClean="0"/>
              <a:t>Voltage</a:t>
            </a:r>
            <a:r>
              <a:rPr lang="en-US" sz="2400" dirty="0" smtClean="0"/>
              <a:t> </a:t>
            </a:r>
            <a:r>
              <a:rPr lang="en-US" sz="2400" dirty="0"/>
              <a:t>of a computer that has 600W of power and 1.9A flowing into the </a:t>
            </a:r>
            <a:r>
              <a:rPr lang="en-US" sz="2400" dirty="0" smtClean="0"/>
              <a:t>monitor.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V= P</a:t>
            </a:r>
            <a:r>
              <a:rPr lang="en-US" sz="3200" b="1" dirty="0" smtClean="0">
                <a:solidFill>
                  <a:srgbClr val="FFFF00"/>
                </a:solidFill>
              </a:rPr>
              <a:t> / </a:t>
            </a:r>
            <a:r>
              <a:rPr lang="en-US" sz="2400" b="1" dirty="0" smtClean="0">
                <a:solidFill>
                  <a:srgbClr val="FFFF00"/>
                </a:solidFill>
              </a:rPr>
              <a:t>I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V= 600 W </a:t>
            </a:r>
            <a:r>
              <a:rPr lang="en-US" sz="3200" b="1" dirty="0" smtClean="0"/>
              <a:t>/ </a:t>
            </a:r>
            <a:r>
              <a:rPr lang="en-US" sz="2400" b="1" dirty="0" smtClean="0"/>
              <a:t>1.9 A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V= 315.8 volts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n-US" sz="2400" b="1" dirty="0" smtClean="0"/>
              <a:t>The voltage of the computer is 315.8 volts.</a:t>
            </a:r>
          </a:p>
          <a:p>
            <a:pPr marL="0" indent="0" fontAlgn="auto">
              <a:buFont typeface="Arial" pitchFamily="34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15200" cy="1154097"/>
          </a:xfrm>
        </p:spPr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15200" cy="3539527"/>
          </a:xfrm>
        </p:spPr>
        <p:txBody>
          <a:bodyPr/>
          <a:lstStyle/>
          <a:p>
            <a:r>
              <a:rPr lang="en-US" dirty="0" smtClean="0"/>
              <a:t>Take a moment to review pages 334 - 339 to make sure you understand the concepts.</a:t>
            </a:r>
          </a:p>
          <a:p>
            <a:r>
              <a:rPr lang="en-US" dirty="0" smtClean="0"/>
              <a:t>Complete questions 2 ,3 and 4 on page 336</a:t>
            </a:r>
          </a:p>
          <a:p>
            <a:r>
              <a:rPr lang="en-US" dirty="0" smtClean="0"/>
              <a:t>Complete question 3 on page 339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91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the ability to do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work.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Electrical Energy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energy transferred to an electrical load by moving electric charges. (symbol is E)</a:t>
            </a:r>
          </a:p>
          <a:p>
            <a:pPr fontAlgn="auto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Joule (J)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unit for measuring energy.</a:t>
            </a:r>
          </a:p>
          <a:p>
            <a:pPr fontAlgn="auto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Because a joule is so small, energy is also measured in much larger units such as the watt hour and the kilowatt hour.</a:t>
            </a: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3 Important Terms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Calculating Electrical Energy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fontAlgn="auto">
              <a:buFontTx/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algn="ctr" fontAlgn="auto">
              <a:buFontTx/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Electrical Energy = Voltage  x  Electrical Current  x Time Interval</a:t>
            </a: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	     =      V       x           I (amps)        x      t (sec)</a:t>
            </a:r>
          </a:p>
          <a:p>
            <a:pPr fontAlgn="auto">
              <a:buFontTx/>
              <a:buNone/>
              <a:defRPr/>
            </a:pPr>
            <a:endParaRPr lang="en-US" sz="2200" dirty="0">
              <a:latin typeface="Comic Sans MS" pitchFamily="66" charset="0"/>
            </a:endParaRPr>
          </a:p>
          <a:p>
            <a:pPr algn="ctr" fontAlgn="auto">
              <a:buFontTx/>
              <a:buNone/>
              <a:defRPr/>
            </a:pPr>
            <a:r>
              <a:rPr lang="en-US" sz="2000" dirty="0">
                <a:latin typeface="Comic Sans MS" pitchFamily="66" charset="0"/>
              </a:rPr>
              <a:t>E  =  V  x  I  x  t</a:t>
            </a:r>
          </a:p>
          <a:p>
            <a:pPr algn="ctr" fontAlgn="auto">
              <a:buFontTx/>
              <a:buNone/>
              <a:defRPr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00400" y="4779963"/>
            <a:ext cx="2743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dirty="0"/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400" dirty="0">
                <a:latin typeface="Comic Sans MS" pitchFamily="66" charset="0"/>
              </a:rPr>
              <a:t>E  =  V  x  I  x  t</a:t>
            </a:r>
          </a:p>
          <a:p>
            <a:pPr algn="ctr" eaLnBrk="1" hangingPunct="1"/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381000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A Question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to try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610600" cy="58674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Calculate the energy released from a battery in a flashlight bulb that was switched on for 4.5 hours, in which the voltage drop was 6V and the current flowing through the bulb was 0.35A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Volt       = 6V (volts)</a:t>
            </a:r>
          </a:p>
          <a:p>
            <a:pPr fontAlgn="auto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Current = 0.35A (amperes)</a:t>
            </a:r>
          </a:p>
          <a:p>
            <a:pPr fontAlgn="auto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Time     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4.5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Hours</a:t>
            </a:r>
          </a:p>
          <a:p>
            <a:pPr>
              <a:defRPr/>
            </a:pPr>
            <a:endParaRPr lang="en-U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Where is the problem with our numbers and the formula?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need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 (time)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seconds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819400"/>
            <a:ext cx="3810000" cy="13716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0" y="285716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buFontTx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E= V x I x 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Converting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hours to seconds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 hour has 60 minutes</a:t>
            </a: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 minute has 60 seconds</a:t>
            </a:r>
          </a:p>
          <a:p>
            <a:pPr algn="ctr"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60 x 60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3600 seconds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 1 hour has 3600 seconds (1 x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3600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2 hours would have 7200 sec (2 x 3600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 fontAlgn="auto">
              <a:buFontTx/>
              <a:buNone/>
              <a:defRPr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Multiply each hour by 3600.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Back to our question</a:t>
            </a:r>
            <a:endParaRPr lang="en-US" b="1" u="sng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fontAlgn="auto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?J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= 6V</a:t>
            </a:r>
          </a:p>
          <a:p>
            <a:pPr fontAlgn="auto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= 0.35A</a:t>
            </a:r>
          </a:p>
          <a:p>
            <a:pPr fontAlgn="auto"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 = 4.5 hours</a:t>
            </a:r>
          </a:p>
          <a:p>
            <a:pPr fontAlgn="auto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4.5 x 3600=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16200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</a:t>
            </a:r>
            <a:r>
              <a:rPr lang="en-US" dirty="0">
                <a:latin typeface="Comic Sans MS" pitchFamily="66" charset="0"/>
              </a:rPr>
              <a:t>	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343400" y="2362200"/>
            <a:ext cx="5105400" cy="3763963"/>
          </a:xfrm>
        </p:spPr>
        <p:txBody>
          <a:bodyPr/>
          <a:lstStyle/>
          <a:p>
            <a:pPr fontAlgn="auto">
              <a:buFontTx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 = V x I x t</a:t>
            </a:r>
          </a:p>
          <a:p>
            <a:pPr fontAlgn="auto">
              <a:buFontTx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 = 6V x 0.35A x 16200sec</a:t>
            </a:r>
          </a:p>
          <a:p>
            <a:pPr fontAlgn="auto">
              <a:buFontTx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 = 34020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joules</a:t>
            </a:r>
          </a:p>
          <a:p>
            <a:pPr fontAlgn="auto"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energy released from the flashlight is 34 020 joules.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01000" cy="115409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Rate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Energy is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Used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15200" cy="3539527"/>
          </a:xfrm>
        </p:spPr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Electrical power is used 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people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every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day.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Electrical power is a measure of the rate at which electrical energy is being used.</a:t>
            </a: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buFont typeface="Arial" pitchFamily="34" charset="0"/>
              <a:buNone/>
              <a:defRPr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 fontAlgn="auto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Ex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A 300w bulb uses up 3 times as much electrical energy as a 100w bulb.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Calculating Electrical Power (P)</a:t>
            </a:r>
            <a:endParaRPr lang="en-US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825625"/>
            <a:ext cx="7924800" cy="4724400"/>
          </a:xfrm>
        </p:spPr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symbol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 electrical power is P and the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unit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 power is the watt (W).</a:t>
            </a:r>
          </a:p>
          <a:p>
            <a:pPr fontAlgn="auto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Power = Voltage Drop x Current</a:t>
            </a:r>
          </a:p>
          <a:p>
            <a:pPr algn="ctr" fontAlgn="auto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4876800"/>
            <a:ext cx="2133600" cy="533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Comic Sans MS" pitchFamily="66" charset="0"/>
              </a:rPr>
              <a:t>P = V x 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b="1" u="sng" dirty="0" smtClean="0"/>
              <a:t>Another Triangle</a:t>
            </a:r>
            <a:endParaRPr lang="en-US" dirty="0"/>
          </a:p>
        </p:txBody>
      </p:sp>
      <p:sp>
        <p:nvSpPr>
          <p:cNvPr id="25612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sz="quarter" idx="4294967295"/>
          </p:nvPr>
        </p:nvSpPr>
        <p:spPr>
          <a:xfrm>
            <a:off x="6400800" y="1600200"/>
            <a:ext cx="2743200" cy="4525963"/>
          </a:xfrm>
        </p:spPr>
        <p:txBody>
          <a:bodyPr/>
          <a:lstStyle/>
          <a:p>
            <a:pPr fontAlgn="auto">
              <a:buFontTx/>
              <a:buNone/>
              <a:defRPr/>
            </a:pPr>
            <a:endParaRPr lang="en-US" dirty="0"/>
          </a:p>
          <a:p>
            <a:pPr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 = V x I</a:t>
            </a: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V =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 P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 =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 P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fontAlgn="auto">
              <a:buFontTx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V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1295400" y="2438400"/>
            <a:ext cx="2733675" cy="2209800"/>
          </a:xfrm>
          <a:prstGeom prst="triangle">
            <a:avLst>
              <a:gd name="adj" fmla="val 50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9812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V="1">
            <a:off x="26670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362200" y="2819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itchFamily="66" charset="0"/>
              </a:rPr>
              <a:t>P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981200" y="3810000"/>
            <a:ext cx="45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latin typeface="Comic Sans MS" pitchFamily="66" charset="0"/>
              </a:rPr>
              <a:t>V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819400" y="3810000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latin typeface="Comic Sans MS" pitchFamily="66" charset="0"/>
              </a:rPr>
              <a:t>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 build="p"/>
      <p:bldP spid="25613" grpId="0" build="p"/>
    </p:bldLst>
  </p:timing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master">
  <a:themeElements>
    <a:clrScheme name="master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">
      <a:dk1>
        <a:srgbClr val="000000"/>
      </a:dk1>
      <a:lt1>
        <a:srgbClr val="000099"/>
      </a:lt1>
      <a:dk2>
        <a:srgbClr val="000066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master">
  <a:themeElements>
    <a:clrScheme name="">
      <a:dk1>
        <a:srgbClr val="C0C0C0"/>
      </a:dk1>
      <a:lt1>
        <a:srgbClr val="FFFFFF"/>
      </a:lt1>
      <a:dk2>
        <a:srgbClr val="660066"/>
      </a:dk2>
      <a:lt2>
        <a:srgbClr val="FFCC99"/>
      </a:lt2>
      <a:accent1>
        <a:srgbClr val="FF7C80"/>
      </a:accent1>
      <a:accent2>
        <a:srgbClr val="CC0000"/>
      </a:accent2>
      <a:accent3>
        <a:srgbClr val="B8AAB8"/>
      </a:accent3>
      <a:accent4>
        <a:srgbClr val="DADADA"/>
      </a:accent4>
      <a:accent5>
        <a:srgbClr val="FFBFC0"/>
      </a:accent5>
      <a:accent6>
        <a:srgbClr val="B90000"/>
      </a:accent6>
      <a:hlink>
        <a:srgbClr val="FF33CC"/>
      </a:hlink>
      <a:folHlink>
        <a:srgbClr val="FFCC00"/>
      </a:folHlink>
    </a:clrScheme>
    <a:fontScheme name="1_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lormaster">
  <a:themeElements>
    <a:clrScheme name="">
      <a:dk1>
        <a:srgbClr val="C0C0C0"/>
      </a:dk1>
      <a:lt1>
        <a:srgbClr val="FFFFFF"/>
      </a:lt1>
      <a:dk2>
        <a:srgbClr val="660066"/>
      </a:dk2>
      <a:lt2>
        <a:srgbClr val="FFCC99"/>
      </a:lt2>
      <a:accent1>
        <a:srgbClr val="FF7C80"/>
      </a:accent1>
      <a:accent2>
        <a:srgbClr val="CC0000"/>
      </a:accent2>
      <a:accent3>
        <a:srgbClr val="B8AAB8"/>
      </a:accent3>
      <a:accent4>
        <a:srgbClr val="DADADA"/>
      </a:accent4>
      <a:accent5>
        <a:srgbClr val="FFBFC0"/>
      </a:accent5>
      <a:accent6>
        <a:srgbClr val="B90000"/>
      </a:accent6>
      <a:hlink>
        <a:srgbClr val="FF33CC"/>
      </a:hlink>
      <a:folHlink>
        <a:srgbClr val="FFCC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olormaster">
  <a:themeElements>
    <a:clrScheme name="">
      <a:dk1>
        <a:srgbClr val="000000"/>
      </a:dk1>
      <a:lt1>
        <a:srgbClr val="660066"/>
      </a:lt1>
      <a:dk2>
        <a:srgbClr val="800000"/>
      </a:dk2>
      <a:lt2>
        <a:srgbClr val="C0C0C0"/>
      </a:lt2>
      <a:accent1>
        <a:srgbClr val="FF7C80"/>
      </a:accent1>
      <a:accent2>
        <a:srgbClr val="CC0000"/>
      </a:accent2>
      <a:accent3>
        <a:srgbClr val="B8AAB8"/>
      </a:accent3>
      <a:accent4>
        <a:srgbClr val="000000"/>
      </a:accent4>
      <a:accent5>
        <a:srgbClr val="FFBFC0"/>
      </a:accent5>
      <a:accent6>
        <a:srgbClr val="B90000"/>
      </a:accent6>
      <a:hlink>
        <a:srgbClr val="FF33CC"/>
      </a:hlink>
      <a:folHlink>
        <a:srgbClr val="FFCC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005</Template>
  <TotalTime>621</TotalTime>
  <Words>501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master</vt:lpstr>
      <vt:lpstr>1_colormaster</vt:lpstr>
      <vt:lpstr>2_colormaster</vt:lpstr>
      <vt:lpstr>3_colormaster</vt:lpstr>
      <vt:lpstr>1_master</vt:lpstr>
      <vt:lpstr>4_colormaster</vt:lpstr>
      <vt:lpstr>5_colormaster</vt:lpstr>
      <vt:lpstr>Perspective</vt:lpstr>
      <vt:lpstr>Measuring Electrical Energy</vt:lpstr>
      <vt:lpstr> </vt:lpstr>
      <vt:lpstr>Calculating Electrical Energy</vt:lpstr>
      <vt:lpstr>A Question to try</vt:lpstr>
      <vt:lpstr>Converting hours to seconds</vt:lpstr>
      <vt:lpstr>Back to our question</vt:lpstr>
      <vt:lpstr>The Rate at Which Energy is Used</vt:lpstr>
      <vt:lpstr>Calculating Electrical Power (P)</vt:lpstr>
      <vt:lpstr> Another Triangle</vt:lpstr>
      <vt:lpstr>PowerPoint Presentation</vt:lpstr>
      <vt:lpstr>Class Work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Electrical Energy</dc:title>
  <dc:creator>nbdoe</dc:creator>
  <cp:lastModifiedBy>Champion, Andrew    (ASD-W)</cp:lastModifiedBy>
  <cp:revision>23</cp:revision>
  <cp:lastPrinted>2014-05-05T11:54:28Z</cp:lastPrinted>
  <dcterms:created xsi:type="dcterms:W3CDTF">2006-11-02T02:39:03Z</dcterms:created>
  <dcterms:modified xsi:type="dcterms:W3CDTF">2014-05-05T13:13:30Z</dcterms:modified>
</cp:coreProperties>
</file>