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2" r:id="rId2"/>
  </p:sldMasterIdLst>
  <p:notesMasterIdLst>
    <p:notesMasterId r:id="rId16"/>
  </p:notesMasterIdLst>
  <p:handoutMasterIdLst>
    <p:handoutMasterId r:id="rId17"/>
  </p:handoutMasterIdLst>
  <p:sldIdLst>
    <p:sldId id="256" r:id="rId3"/>
    <p:sldId id="257" r:id="rId4"/>
    <p:sldId id="258" r:id="rId5"/>
    <p:sldId id="259" r:id="rId6"/>
    <p:sldId id="261" r:id="rId7"/>
    <p:sldId id="262" r:id="rId8"/>
    <p:sldId id="263" r:id="rId9"/>
    <p:sldId id="264" r:id="rId10"/>
    <p:sldId id="265" r:id="rId11"/>
    <p:sldId id="260" r:id="rId12"/>
    <p:sldId id="266" r:id="rId13"/>
    <p:sldId id="267" r:id="rId14"/>
    <p:sldId id="269"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865" autoAdjust="0"/>
  </p:normalViewPr>
  <p:slideViewPr>
    <p:cSldViewPr>
      <p:cViewPr varScale="1">
        <p:scale>
          <a:sx n="52" d="100"/>
          <a:sy n="52" d="100"/>
        </p:scale>
        <p:origin x="1380" y="66"/>
      </p:cViewPr>
      <p:guideLst>
        <p:guide orient="horz" pos="2160"/>
        <p:guide pos="3839"/>
      </p:guideLst>
    </p:cSldViewPr>
  </p:slideViewPr>
  <p:notesTextViewPr>
    <p:cViewPr>
      <p:scale>
        <a:sx n="100" d="100"/>
        <a:sy n="100" d="100"/>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11/13/2017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11/13/2017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If city-states wanted to leave the league they needed all other members to approve</a:t>
            </a:r>
            <a:r>
              <a:rPr lang="en-CA" baseline="0" dirty="0" smtClean="0"/>
              <a:t> it, if they attempted to leave the league would crush them and force heavy tribute to make up for breaking the pact. (</a:t>
            </a:r>
            <a:r>
              <a:rPr lang="en-CA" baseline="0" dirty="0" err="1" smtClean="0"/>
              <a:t>ie</a:t>
            </a:r>
            <a:r>
              <a:rPr lang="en-CA" baseline="0" dirty="0" smtClean="0"/>
              <a:t> . Naxos and Thasos)</a:t>
            </a:r>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2</a:t>
            </a:fld>
            <a:endParaRPr lang="en-CA"/>
          </a:p>
        </p:txBody>
      </p:sp>
    </p:spTree>
    <p:extLst>
      <p:ext uri="{BB962C8B-B14F-4D97-AF65-F5344CB8AC3E}">
        <p14:creationId xmlns:p14="http://schemas.microsoft.com/office/powerpoint/2010/main" val="3852186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"long walls" of Athens were around 4 ½ miles long each. The entire length of the walls around the city and the ports was around 22 miles.</a:t>
            </a:r>
            <a:r>
              <a:rPr lang="en-US" dirty="0" smtClean="0"/>
              <a:t/>
            </a:r>
            <a:br>
              <a:rPr lang="en-US" dirty="0" smtClean="0"/>
            </a:br>
            <a:r>
              <a:rPr lang="en-US" dirty="0" smtClean="0"/>
              <a:t/>
            </a:r>
            <a:br>
              <a:rPr lang="en-US" dirty="0" smtClean="0"/>
            </a:br>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6</a:t>
            </a:fld>
            <a:endParaRPr lang="en-CA"/>
          </a:p>
        </p:txBody>
      </p:sp>
    </p:spTree>
    <p:extLst>
      <p:ext uri="{BB962C8B-B14F-4D97-AF65-F5344CB8AC3E}">
        <p14:creationId xmlns:p14="http://schemas.microsoft.com/office/powerpoint/2010/main" val="3858362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Spartans’ best ally was the unforeseen outbreak of plague inside the cramped walls of Athens, which killed Pericles and over one quarter of the citizenry, estimates</a:t>
            </a:r>
            <a:r>
              <a:rPr lang="en-US" sz="1200" b="0" i="0" kern="1200" baseline="0" dirty="0" smtClean="0">
                <a:solidFill>
                  <a:schemeClr val="tx1"/>
                </a:solidFill>
                <a:effectLst/>
                <a:latin typeface="+mn-lt"/>
                <a:ea typeface="+mn-ea"/>
                <a:cs typeface="+mn-cs"/>
              </a:rPr>
              <a:t> have numbers as high as 100,000 deaths</a:t>
            </a:r>
            <a:r>
              <a:rPr lang="en-US" sz="1200" b="0" i="0" kern="1200" dirty="0" smtClean="0">
                <a:solidFill>
                  <a:schemeClr val="tx1"/>
                </a:solidFill>
                <a:effectLst/>
                <a:latin typeface="+mn-lt"/>
                <a:ea typeface="+mn-ea"/>
                <a:cs typeface="+mn-cs"/>
              </a:rPr>
              <a:t>. With stalemate in Attica, both belligerents turned to a variety of secondary theaters throughout the Aegean world and Asia Minor, as Sparta tried to turn Athenian subjects, and Athens in turn sowed insurrection among the Helots.</a:t>
            </a:r>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7</a:t>
            </a:fld>
            <a:endParaRPr lang="en-CA"/>
          </a:p>
        </p:txBody>
      </p:sp>
    </p:spTree>
    <p:extLst>
      <p:ext uri="{BB962C8B-B14F-4D97-AF65-F5344CB8AC3E}">
        <p14:creationId xmlns:p14="http://schemas.microsoft.com/office/powerpoint/2010/main" val="1537275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105DB2-FD3E-441D-8B7E-7AE83ECE27B3}" type="slidenum">
              <a:rPr lang="en-CA" smtClean="0"/>
              <a:t>10</a:t>
            </a:fld>
            <a:endParaRPr lang="en-CA"/>
          </a:p>
        </p:txBody>
      </p:sp>
    </p:spTree>
    <p:extLst>
      <p:ext uri="{BB962C8B-B14F-4D97-AF65-F5344CB8AC3E}">
        <p14:creationId xmlns:p14="http://schemas.microsoft.com/office/powerpoint/2010/main" val="607047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a:xfrm>
            <a:off x="1141413" y="1600200"/>
            <a:ext cx="9902952"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smtClean="0"/>
              <a:t>Click to edit Master title style</a:t>
            </a:r>
            <a:endParaRPr/>
          </a:p>
        </p:txBody>
      </p:sp>
      <p:sp>
        <p:nvSpPr>
          <p:cNvPr id="20" name="Date Placeholder 19"/>
          <p:cNvSpPr>
            <a:spLocks noGrp="1"/>
          </p:cNvSpPr>
          <p:nvPr>
            <p:ph type="dt" sz="half" idx="10"/>
          </p:nvPr>
        </p:nvSpPr>
        <p:spPr/>
        <p:txBody>
          <a:bodyPr/>
          <a:lstStyle/>
          <a:p>
            <a:fld id="{8E36636D-D922-432D-A958-524484B5923D}" type="datetimeFigureOut">
              <a:rPr lang="en-US"/>
              <a:pPr/>
              <a:t>11/13/2017</a:t>
            </a:fld>
            <a:endParaRPr/>
          </a:p>
        </p:txBody>
      </p:sp>
      <p:sp>
        <p:nvSpPr>
          <p:cNvPr id="21" name="Footer Placeholder 20"/>
          <p:cNvSpPr>
            <a:spLocks noGrp="1"/>
          </p:cNvSpPr>
          <p:nvPr>
            <p:ph type="ftr" sz="quarter" idx="11"/>
          </p:nvPr>
        </p:nvSpPr>
        <p:spPr/>
        <p:txBody>
          <a:bodyPr/>
          <a:lstStyle/>
          <a:p>
            <a:endParaRPr/>
          </a:p>
        </p:txBody>
      </p:sp>
      <p:sp>
        <p:nvSpPr>
          <p:cNvPr id="22" name="Slide Number Placeholder 21"/>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11/13/2017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11/13/2017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11/13/2017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8E36636D-D922-432D-A958-524484B5923D}" type="datetimeFigureOut">
              <a:rPr lang="en-US"/>
              <a:pPr/>
              <a:t>11/13/2017</a:t>
            </a:fld>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a:pPr/>
              <a:t>‹#›</a:t>
            </a:fld>
            <a:endParaRPr/>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lang="en-US"/>
              <a:pPr/>
              <a:t>11/13/2017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E36636D-D922-432D-A958-524484B5923D}" type="datetimeFigureOut">
              <a:rPr lang="en-US"/>
              <a:pPr/>
              <a:t>11/13/2017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a:pPr/>
              <a:t>11/13/2017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8E36636D-D922-432D-A958-524484B5923D}" type="datetimeFigureOut">
              <a:rPr lang="en-US"/>
              <a:pPr/>
              <a:t>11/13/2017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smtClean="0"/>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11/13/2017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11/13/2017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994363" y="6516865"/>
            <a:ext cx="1327622" cy="228600"/>
          </a:xfrm>
          <a:prstGeom prst="rect">
            <a:avLst/>
          </a:prstGeom>
        </p:spPr>
        <p:txBody>
          <a:bodyPr vert="horz" lIns="91440" tIns="45720" rIns="91440" bIns="45720" rtlCol="0" anchor="ctr"/>
          <a:lstStyle>
            <a:lvl1pPr algn="r">
              <a:defRPr sz="800">
                <a:solidFill>
                  <a:schemeClr val="bg1"/>
                </a:solidFill>
              </a:defRPr>
            </a:lvl1pPr>
          </a:lstStyle>
          <a:p>
            <a:fld id="{8E36636D-D922-432D-A958-524484B5923D}" type="datetimeFigureOut">
              <a:rPr lang="en-US"/>
              <a:pPr/>
              <a:t>11/13/2017</a:t>
            </a:fld>
            <a:endParaRPr/>
          </a:p>
        </p:txBody>
      </p:sp>
      <p:sp>
        <p:nvSpPr>
          <p:cNvPr id="5" name="Footer Placeholder 4"/>
          <p:cNvSpPr>
            <a:spLocks noGrp="1"/>
          </p:cNvSpPr>
          <p:nvPr>
            <p:ph type="ftr" sz="quarter" idx="3"/>
          </p:nvPr>
        </p:nvSpPr>
        <p:spPr>
          <a:xfrm>
            <a:off x="1507498" y="6516865"/>
            <a:ext cx="6062145" cy="228600"/>
          </a:xfrm>
          <a:prstGeom prst="rect">
            <a:avLst/>
          </a:prstGeom>
        </p:spPr>
        <p:txBody>
          <a:bodyPr vert="horz" lIns="91440" tIns="45720" rIns="91440" bIns="45720" rtlCol="0" anchor="ctr"/>
          <a:lstStyle>
            <a:lvl1pPr algn="l">
              <a:defRPr sz="800" cap="all" baseline="0">
                <a:solidFill>
                  <a:schemeClr val="bg1"/>
                </a:solidFill>
              </a:defRPr>
            </a:lvl1pPr>
          </a:lstStyle>
          <a:p>
            <a:endParaRPr/>
          </a:p>
        </p:txBody>
      </p:sp>
      <p:sp>
        <p:nvSpPr>
          <p:cNvPr id="6" name="Slide Number Placeholder 5"/>
          <p:cNvSpPr>
            <a:spLocks noGrp="1"/>
          </p:cNvSpPr>
          <p:nvPr>
            <p:ph type="sldNum" sz="quarter" idx="4"/>
          </p:nvPr>
        </p:nvSpPr>
        <p:spPr>
          <a:xfrm>
            <a:off x="9730094" y="6516865"/>
            <a:ext cx="936319" cy="228600"/>
          </a:xfrm>
          <a:prstGeom prst="rect">
            <a:avLst/>
          </a:prstGeom>
        </p:spPr>
        <p:txBody>
          <a:bodyPr vert="horz" lIns="91440" tIns="45720" rIns="91440" bIns="45720" rtlCol="0" anchor="ctr"/>
          <a:lstStyle>
            <a:lvl1pPr algn="r">
              <a:defRPr sz="800">
                <a:solidFill>
                  <a:schemeClr val="bg1"/>
                </a:solidFill>
              </a:defRPr>
            </a:lvl1pPr>
          </a:lstStyle>
          <a:p>
            <a:fld id="{DF28FB93-0A08-4E7D-8E63-9EFA29F1E093}" type="slidenum">
              <a:rPr/>
              <a:pPr/>
              <a:t>‹#›</a:t>
            </a:fld>
            <a:endParaRPr/>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Two Great Cities Collide </a:t>
            </a:r>
            <a:endParaRPr lang="en-US" dirty="0"/>
          </a:p>
        </p:txBody>
      </p:sp>
      <p:sp>
        <p:nvSpPr>
          <p:cNvPr id="2" name="Title 1"/>
          <p:cNvSpPr>
            <a:spLocks noGrp="1"/>
          </p:cNvSpPr>
          <p:nvPr>
            <p:ph type="ctrTitle"/>
          </p:nvPr>
        </p:nvSpPr>
        <p:spPr/>
        <p:txBody>
          <a:bodyPr/>
          <a:lstStyle/>
          <a:p>
            <a:r>
              <a:rPr lang="en-US" dirty="0" smtClean="0"/>
              <a:t>The Peloponnesian War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026" name="Picture 2" descr="http://nsms6thgradesocialstudies.weebly.com/uploads/3/7/2/4/37241339/4137696_or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4045" y="0"/>
            <a:ext cx="9601200" cy="6958047"/>
          </a:xfrm>
          <a:prstGeom prst="rect">
            <a:avLst/>
          </a:prstGeom>
          <a:noFill/>
          <a:extLst>
            <a:ext uri="{909E8E84-426E-40DD-AFC4-6F175D3DCCD1}">
              <a14:hiddenFill xmlns:a14="http://schemas.microsoft.com/office/drawing/2010/main">
                <a:solidFill>
                  <a:srgbClr val="FFFFFF"/>
                </a:solidFill>
              </a14:hiddenFill>
            </a:ext>
          </a:extLst>
        </p:spPr>
      </p:pic>
      <p:sp>
        <p:nvSpPr>
          <p:cNvPr id="4" name="5-Point Star 3"/>
          <p:cNvSpPr/>
          <p:nvPr/>
        </p:nvSpPr>
        <p:spPr>
          <a:xfrm>
            <a:off x="5637212" y="3848100"/>
            <a:ext cx="228600" cy="2286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6" name="5-Point Star 5"/>
          <p:cNvSpPr/>
          <p:nvPr/>
        </p:nvSpPr>
        <p:spPr>
          <a:xfrm>
            <a:off x="8228012" y="2895600"/>
            <a:ext cx="228600" cy="228600"/>
          </a:xfrm>
          <a:prstGeom prst="star5">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7" name="5-Point Star 6"/>
          <p:cNvSpPr/>
          <p:nvPr/>
        </p:nvSpPr>
        <p:spPr>
          <a:xfrm>
            <a:off x="7694612" y="1810399"/>
            <a:ext cx="228600" cy="228600"/>
          </a:xfrm>
          <a:prstGeom prst="star5">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8" name="5-Point Star 7"/>
          <p:cNvSpPr/>
          <p:nvPr/>
        </p:nvSpPr>
        <p:spPr>
          <a:xfrm>
            <a:off x="4799012" y="4419600"/>
            <a:ext cx="228600" cy="2286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77698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Sicily, more like </a:t>
            </a:r>
            <a:r>
              <a:rPr lang="en-CA" dirty="0" err="1" smtClean="0"/>
              <a:t>si</a:t>
            </a:r>
            <a:r>
              <a:rPr lang="en-CA" dirty="0" smtClean="0"/>
              <a:t>-silly</a:t>
            </a:r>
            <a:endParaRPr lang="en-CA" dirty="0"/>
          </a:p>
        </p:txBody>
      </p:sp>
      <p:sp>
        <p:nvSpPr>
          <p:cNvPr id="3" name="Content Placeholder 2"/>
          <p:cNvSpPr>
            <a:spLocks noGrp="1"/>
          </p:cNvSpPr>
          <p:nvPr>
            <p:ph idx="1"/>
          </p:nvPr>
        </p:nvSpPr>
        <p:spPr>
          <a:xfrm>
            <a:off x="531812" y="1905000"/>
            <a:ext cx="10134602" cy="4114800"/>
          </a:xfrm>
        </p:spPr>
        <p:txBody>
          <a:bodyPr>
            <a:normAutofit/>
          </a:bodyPr>
          <a:lstStyle/>
          <a:p>
            <a:r>
              <a:rPr lang="en-US" sz="2800" dirty="0"/>
              <a:t>But soon the Athenians intervened in the Peloponnesus (418 B.C.) and attacked neutral states in the </a:t>
            </a:r>
            <a:r>
              <a:rPr lang="en-US" sz="2800" dirty="0" smtClean="0"/>
              <a:t>Aegean Sea as they attempted to end the conflict.</a:t>
            </a:r>
          </a:p>
          <a:p>
            <a:r>
              <a:rPr lang="en-US" sz="2800" dirty="0" smtClean="0"/>
              <a:t>A disastrously expensive expedition </a:t>
            </a:r>
            <a:r>
              <a:rPr lang="en-US" sz="2800" dirty="0"/>
              <a:t>to </a:t>
            </a:r>
            <a:r>
              <a:rPr lang="en-US" sz="2800" dirty="0" smtClean="0"/>
              <a:t>Syracuse in Sicily </a:t>
            </a:r>
            <a:r>
              <a:rPr lang="en-US" sz="2800" dirty="0"/>
              <a:t>(415-413 B.C.), </a:t>
            </a:r>
            <a:r>
              <a:rPr lang="en-US" sz="2800" dirty="0" smtClean="0"/>
              <a:t>resulted in nearly </a:t>
            </a:r>
            <a:r>
              <a:rPr lang="en-US" sz="2800" dirty="0"/>
              <a:t>forty thousand Athenian allies </a:t>
            </a:r>
            <a:r>
              <a:rPr lang="en-US" sz="2800" dirty="0" smtClean="0"/>
              <a:t>perishing over a thousand </a:t>
            </a:r>
            <a:r>
              <a:rPr lang="en-US" sz="2800" dirty="0"/>
              <a:t>miles from </a:t>
            </a:r>
            <a:r>
              <a:rPr lang="en-US" sz="2800" dirty="0" smtClean="0"/>
              <a:t>Athens caused some Athenians to question the wisdom of the attack and may have led to the downfall of Athens.</a:t>
            </a:r>
          </a:p>
          <a:p>
            <a:endParaRPr lang="en-CA" sz="2800" dirty="0"/>
          </a:p>
        </p:txBody>
      </p:sp>
    </p:spTree>
    <p:extLst>
      <p:ext uri="{BB962C8B-B14F-4D97-AF65-F5344CB8AC3E}">
        <p14:creationId xmlns:p14="http://schemas.microsoft.com/office/powerpoint/2010/main" val="3497501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876" y="1219200"/>
            <a:ext cx="9143538" cy="4800600"/>
          </a:xfrm>
        </p:spPr>
        <p:txBody>
          <a:bodyPr>
            <a:normAutofit/>
          </a:bodyPr>
          <a:lstStyle/>
          <a:p>
            <a:r>
              <a:rPr lang="en-CA" sz="2800" dirty="0" smtClean="0"/>
              <a:t>Although the war continued for another 10 years the defeat in Sicily was something the Athenians could not recover from and when the Spartans allied themselves with the Persians to defeat the Athenian fleet at Aegospotami in 405 BCE it was the beginning of the end for Athens.</a:t>
            </a:r>
          </a:p>
          <a:p>
            <a:r>
              <a:rPr lang="en-US" sz="2800" dirty="0" smtClean="0"/>
              <a:t>Sparta had blocked Athens from the sea in 404 BCE and people began to starve. The Athenians were finally defeated.</a:t>
            </a:r>
          </a:p>
          <a:p>
            <a:endParaRPr lang="en-CA" sz="2800" dirty="0"/>
          </a:p>
        </p:txBody>
      </p:sp>
    </p:spTree>
    <p:extLst>
      <p:ext uri="{BB962C8B-B14F-4D97-AF65-F5344CB8AC3E}">
        <p14:creationId xmlns:p14="http://schemas.microsoft.com/office/powerpoint/2010/main" val="154446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Aftermath</a:t>
            </a:r>
            <a:endParaRPr lang="en-CA" dirty="0"/>
          </a:p>
        </p:txBody>
      </p:sp>
      <p:sp>
        <p:nvSpPr>
          <p:cNvPr id="3" name="Content Placeholder 2"/>
          <p:cNvSpPr>
            <a:spLocks noGrp="1"/>
          </p:cNvSpPr>
          <p:nvPr>
            <p:ph idx="1"/>
          </p:nvPr>
        </p:nvSpPr>
        <p:spPr>
          <a:xfrm>
            <a:off x="608012" y="1905000"/>
            <a:ext cx="10820400" cy="4114800"/>
          </a:xfrm>
        </p:spPr>
        <p:txBody>
          <a:bodyPr>
            <a:normAutofit/>
          </a:bodyPr>
          <a:lstStyle/>
          <a:p>
            <a:r>
              <a:rPr lang="en-CA" dirty="0" smtClean="0"/>
              <a:t>Many of Sparta’s allies wanted to destroy the city and sell its citizens into slavery but Sparta refused as the Athenians played such an important role in the Persian War.</a:t>
            </a:r>
          </a:p>
          <a:p>
            <a:r>
              <a:rPr lang="en-CA" dirty="0"/>
              <a:t>Athens was left intact and free and were allowed to maintain 12 war galleys. The </a:t>
            </a:r>
            <a:r>
              <a:rPr lang="en-US" dirty="0" smtClean="0"/>
              <a:t>Long </a:t>
            </a:r>
            <a:r>
              <a:rPr lang="en-US" dirty="0"/>
              <a:t>Walls down to the Piraeus were razed, and a Spartan garrison occupied the city. The nearly three decades of constant fighting left Athens bankrupt, exhausted, and demoralized</a:t>
            </a:r>
            <a:r>
              <a:rPr lang="en-US" dirty="0" smtClean="0"/>
              <a:t>.</a:t>
            </a:r>
          </a:p>
          <a:p>
            <a:r>
              <a:rPr lang="en-US" dirty="0" smtClean="0"/>
              <a:t>After the war a variety of city-stated rose to power but none managed to hold power for long, until another threat from Macedonia gave rise to one of the most successful conquers and military minds in the history of the world.</a:t>
            </a:r>
            <a:endParaRPr lang="en-US" dirty="0"/>
          </a:p>
        </p:txBody>
      </p:sp>
    </p:spTree>
    <p:extLst>
      <p:ext uri="{BB962C8B-B14F-4D97-AF65-F5344CB8AC3E}">
        <p14:creationId xmlns:p14="http://schemas.microsoft.com/office/powerpoint/2010/main" val="236751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Classical Greece</a:t>
            </a:r>
            <a:endParaRPr lang="en-CA" dirty="0"/>
          </a:p>
        </p:txBody>
      </p:sp>
      <p:sp>
        <p:nvSpPr>
          <p:cNvPr id="3" name="Content Placeholder 2"/>
          <p:cNvSpPr>
            <a:spLocks noGrp="1"/>
          </p:cNvSpPr>
          <p:nvPr>
            <p:ph idx="1"/>
          </p:nvPr>
        </p:nvSpPr>
        <p:spPr/>
        <p:txBody>
          <a:bodyPr/>
          <a:lstStyle/>
          <a:p>
            <a:r>
              <a:rPr lang="en-US" dirty="0"/>
              <a:t>Athens and Sparta, both powerful Greek city-states, had fought as allies in the </a:t>
            </a:r>
            <a:r>
              <a:rPr lang="en-US" dirty="0" smtClean="0"/>
              <a:t>Persian </a:t>
            </a:r>
            <a:r>
              <a:rPr lang="en-US" dirty="0"/>
              <a:t>Wars between 499 and 449 B.C. </a:t>
            </a:r>
            <a:endParaRPr lang="en-US" dirty="0" smtClean="0"/>
          </a:p>
          <a:p>
            <a:r>
              <a:rPr lang="en-US" dirty="0" smtClean="0"/>
              <a:t>In </a:t>
            </a:r>
            <a:r>
              <a:rPr lang="en-US" dirty="0"/>
              <a:t>the wake of the Persian retreat, however, Athens grew more </a:t>
            </a:r>
            <a:r>
              <a:rPr lang="en-US" dirty="0" smtClean="0"/>
              <a:t>powerful as they served as the leading city of the Delian League, a group of 150 city-states that united to provide protection against further Persian invasions.</a:t>
            </a:r>
          </a:p>
          <a:p>
            <a:r>
              <a:rPr lang="en-US" dirty="0" smtClean="0"/>
              <a:t>Most members of this League contributed money which Athens used to build it Navy.</a:t>
            </a:r>
            <a:endParaRPr lang="en-CA" dirty="0"/>
          </a:p>
        </p:txBody>
      </p:sp>
    </p:spTree>
    <p:extLst>
      <p:ext uri="{BB962C8B-B14F-4D97-AF65-F5344CB8AC3E}">
        <p14:creationId xmlns:p14="http://schemas.microsoft.com/office/powerpoint/2010/main" val="243116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Peloponnesian League</a:t>
            </a:r>
            <a:endParaRPr lang="en-CA" dirty="0"/>
          </a:p>
        </p:txBody>
      </p:sp>
      <p:sp>
        <p:nvSpPr>
          <p:cNvPr id="3" name="Content Placeholder 2"/>
          <p:cNvSpPr>
            <a:spLocks noGrp="1"/>
          </p:cNvSpPr>
          <p:nvPr>
            <p:ph idx="1"/>
          </p:nvPr>
        </p:nvSpPr>
        <p:spPr/>
        <p:txBody>
          <a:bodyPr/>
          <a:lstStyle/>
          <a:p>
            <a:r>
              <a:rPr lang="en-CA" dirty="0" smtClean="0"/>
              <a:t>The Spartans and their supporters had become wary of the growing power and influence of Athens and suddenly found themselves in the middle of a conflict with Athens over the city of Corinth. </a:t>
            </a:r>
          </a:p>
          <a:p>
            <a:r>
              <a:rPr lang="en-CA" dirty="0" smtClean="0"/>
              <a:t>This conflict ended the 30 year truce between the Spartans and Athenians after their defeat of the Persian Army in 449 BCE.</a:t>
            </a:r>
          </a:p>
          <a:p>
            <a:r>
              <a:rPr lang="en-CA" dirty="0" smtClean="0"/>
              <a:t>Sparta declared war on Athens 431 BCE, this was lasted roughly 30 years with some brief periods of truce.</a:t>
            </a:r>
            <a:endParaRPr lang="en-CA" dirty="0"/>
          </a:p>
        </p:txBody>
      </p:sp>
    </p:spTree>
    <p:extLst>
      <p:ext uri="{BB962C8B-B14F-4D97-AF65-F5344CB8AC3E}">
        <p14:creationId xmlns:p14="http://schemas.microsoft.com/office/powerpoint/2010/main" val="375591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631" y="387803"/>
            <a:ext cx="9143538" cy="450397"/>
          </a:xfrm>
        </p:spPr>
        <p:txBody>
          <a:bodyPr>
            <a:normAutofit fontScale="90000"/>
          </a:bodyPr>
          <a:lstStyle/>
          <a:p>
            <a:endParaRPr lang="en-CA"/>
          </a:p>
        </p:txBody>
      </p:sp>
      <p:sp>
        <p:nvSpPr>
          <p:cNvPr id="3" name="Content Placeholder 2"/>
          <p:cNvSpPr>
            <a:spLocks noGrp="1"/>
          </p:cNvSpPr>
          <p:nvPr>
            <p:ph idx="1"/>
          </p:nvPr>
        </p:nvSpPr>
        <p:spPr>
          <a:xfrm>
            <a:off x="1522876" y="1295400"/>
            <a:ext cx="9143538" cy="4114800"/>
          </a:xfrm>
        </p:spPr>
        <p:txBody>
          <a:bodyPr/>
          <a:lstStyle/>
          <a:p>
            <a:r>
              <a:rPr lang="en-CA" dirty="0" smtClean="0"/>
              <a:t>The two bitter rivals both devised plans for victory that played into their strengths; Athenians had a superior navy and the Spartans had a nearly unstoppable land army.</a:t>
            </a:r>
          </a:p>
          <a:p>
            <a:endParaRPr lang="en-CA" dirty="0"/>
          </a:p>
        </p:txBody>
      </p:sp>
      <p:pic>
        <p:nvPicPr>
          <p:cNvPr id="4098" name="Picture 2" descr="Image result for athenian nav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708" y="2667000"/>
            <a:ext cx="4286250" cy="29908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1012" y="2667000"/>
            <a:ext cx="5791200" cy="2915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478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Pericles – Athenian Leader</a:t>
            </a:r>
            <a:endParaRPr lang="en-CA" dirty="0"/>
          </a:p>
        </p:txBody>
      </p:sp>
      <p:sp>
        <p:nvSpPr>
          <p:cNvPr id="3" name="Content Placeholder 2"/>
          <p:cNvSpPr>
            <a:spLocks noGrp="1"/>
          </p:cNvSpPr>
          <p:nvPr>
            <p:ph idx="1"/>
          </p:nvPr>
        </p:nvSpPr>
        <p:spPr/>
        <p:txBody>
          <a:bodyPr/>
          <a:lstStyle/>
          <a:p>
            <a:r>
              <a:rPr lang="en-CA" dirty="0" smtClean="0"/>
              <a:t>Pericles was one of Athens most prominent and influential figures and was instrumental in the success of Athens and the </a:t>
            </a:r>
            <a:r>
              <a:rPr lang="en-CA" dirty="0" err="1" smtClean="0"/>
              <a:t>Delian</a:t>
            </a:r>
            <a:r>
              <a:rPr lang="en-CA" dirty="0" smtClean="0"/>
              <a:t> League.</a:t>
            </a:r>
          </a:p>
          <a:p>
            <a:r>
              <a:rPr lang="en-CA" dirty="0" smtClean="0"/>
              <a:t>Pericles know that the Athenian army didn’t stand a chance again the Spartan so he ordered his army to defend the city’s walls and ordered all the </a:t>
            </a:r>
            <a:r>
              <a:rPr lang="en-CA" dirty="0" err="1" smtClean="0"/>
              <a:t>Attican</a:t>
            </a:r>
            <a:r>
              <a:rPr lang="en-CA" dirty="0" smtClean="0"/>
              <a:t> people into the city itself. He had hoped to protect the people while allowing the navy to supply the city with food .</a:t>
            </a:r>
            <a:endParaRPr lang="en-CA" dirty="0"/>
          </a:p>
        </p:txBody>
      </p:sp>
    </p:spTree>
    <p:extLst>
      <p:ext uri="{BB962C8B-B14F-4D97-AF65-F5344CB8AC3E}">
        <p14:creationId xmlns:p14="http://schemas.microsoft.com/office/powerpoint/2010/main" val="340841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73023" y="2702767"/>
            <a:ext cx="3429000" cy="4114800"/>
          </a:xfrm>
        </p:spPr>
        <p:txBody>
          <a:bodyPr/>
          <a:lstStyle/>
          <a:p>
            <a:r>
              <a:rPr lang="en-CA" dirty="0" smtClean="0"/>
              <a:t>The city of Athens was connected to its port in Piraeus by a 6 km wall.</a:t>
            </a:r>
            <a:endParaRPr lang="en-CA" dirty="0"/>
          </a:p>
        </p:txBody>
      </p:sp>
      <p:pic>
        <p:nvPicPr>
          <p:cNvPr id="2050" name="Picture 2" descr="http://www.emersonkent.com/images/athens_piraeus_ma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2023" y="125728"/>
            <a:ext cx="8686802" cy="6732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29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212" y="914400"/>
            <a:ext cx="6096000" cy="5638800"/>
          </a:xfrm>
        </p:spPr>
        <p:txBody>
          <a:bodyPr>
            <a:normAutofit/>
          </a:bodyPr>
          <a:lstStyle/>
          <a:p>
            <a:r>
              <a:rPr lang="en-CA" dirty="0" smtClean="0"/>
              <a:t>While Pericles’ plan seemed like a good idea at the time it soon proved to be a fatal mistake.</a:t>
            </a:r>
          </a:p>
          <a:p>
            <a:r>
              <a:rPr lang="en-CA" dirty="0" smtClean="0"/>
              <a:t>Too many people were trapped behind the city walls and hygiene deteriorated as people were confined to small tents and huts. Spartans had set up camp outside the walls so the Athenians couldn’t leave.</a:t>
            </a:r>
          </a:p>
          <a:p>
            <a:r>
              <a:rPr lang="en-CA" dirty="0" smtClean="0"/>
              <a:t>A plague broke out in 430 BCE and killed over a quarter of the population, including Pericles.</a:t>
            </a:r>
            <a:endParaRPr lang="en-CA" dirty="0"/>
          </a:p>
        </p:txBody>
      </p:sp>
      <p:pic>
        <p:nvPicPr>
          <p:cNvPr id="5122" name="Picture 2" descr="Image result for peric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7612" y="914400"/>
            <a:ext cx="2857500" cy="4333875"/>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ular Callout 3"/>
          <p:cNvSpPr/>
          <p:nvPr/>
        </p:nvSpPr>
        <p:spPr>
          <a:xfrm>
            <a:off x="7085012" y="914400"/>
            <a:ext cx="1981200" cy="1524000"/>
          </a:xfrm>
          <a:prstGeom prst="wedgeRoundRectCallout">
            <a:avLst>
              <a:gd name="adj1" fmla="val 50753"/>
              <a:gd name="adj2" fmla="val 7229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dirty="0" smtClean="0"/>
              <a:t>I’ve made a big mistake.</a:t>
            </a:r>
            <a:endParaRPr lang="en-CA" dirty="0"/>
          </a:p>
        </p:txBody>
      </p:sp>
    </p:spTree>
    <p:extLst>
      <p:ext uri="{BB962C8B-B14F-4D97-AF65-F5344CB8AC3E}">
        <p14:creationId xmlns:p14="http://schemas.microsoft.com/office/powerpoint/2010/main" val="192507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074" name="Picture 2" descr="Image result for how many people died in athens during the plag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7328" y="381000"/>
            <a:ext cx="8534633" cy="5867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02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Battles at Sea</a:t>
            </a:r>
            <a:endParaRPr lang="en-CA" dirty="0"/>
          </a:p>
        </p:txBody>
      </p:sp>
      <p:sp>
        <p:nvSpPr>
          <p:cNvPr id="3" name="Content Placeholder 2"/>
          <p:cNvSpPr>
            <a:spLocks noGrp="1"/>
          </p:cNvSpPr>
          <p:nvPr>
            <p:ph idx="1"/>
          </p:nvPr>
        </p:nvSpPr>
        <p:spPr/>
        <p:txBody>
          <a:bodyPr/>
          <a:lstStyle/>
          <a:p>
            <a:r>
              <a:rPr lang="en-CA" dirty="0" smtClean="0"/>
              <a:t>The war continued to drag on as both sides experienced victories and defeats. </a:t>
            </a:r>
          </a:p>
          <a:p>
            <a:r>
              <a:rPr lang="en-CA" dirty="0" smtClean="0"/>
              <a:t>Athens attacked and captured the island of Melos and killed every man and enslaved the women and children. </a:t>
            </a:r>
          </a:p>
          <a:p>
            <a:r>
              <a:rPr lang="en-CA" dirty="0" smtClean="0"/>
              <a:t>Sparta managed some victories in the Aegean Sea as they created a competent navy, nothing as powerful as Athens but they did join forces with allies which gave them the advantage in some battles.</a:t>
            </a:r>
            <a:endParaRPr lang="en-CA" dirty="0"/>
          </a:p>
        </p:txBody>
      </p:sp>
    </p:spTree>
    <p:extLst>
      <p:ext uri="{BB962C8B-B14F-4D97-AF65-F5344CB8AC3E}">
        <p14:creationId xmlns:p14="http://schemas.microsoft.com/office/powerpoint/2010/main" val="88236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iped Border 16x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1C9EA2-3281-42E8-8199-7076EBA492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Striped black border presentation (widescreen)</Template>
  <TotalTime>0</TotalTime>
  <Words>884</Words>
  <Application>Microsoft Office PowerPoint</Application>
  <PresentationFormat>Custom</PresentationFormat>
  <Paragraphs>39</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Euphemia</vt:lpstr>
      <vt:lpstr>Striped Border 16x9</vt:lpstr>
      <vt:lpstr>The Peloponnesian War</vt:lpstr>
      <vt:lpstr>Classical Greece</vt:lpstr>
      <vt:lpstr>The Peloponnesian League</vt:lpstr>
      <vt:lpstr>PowerPoint Presentation</vt:lpstr>
      <vt:lpstr>Pericles – Athenian Leader</vt:lpstr>
      <vt:lpstr>PowerPoint Presentation</vt:lpstr>
      <vt:lpstr>PowerPoint Presentation</vt:lpstr>
      <vt:lpstr>PowerPoint Presentation</vt:lpstr>
      <vt:lpstr>The Battles at Sea</vt:lpstr>
      <vt:lpstr>PowerPoint Presentation</vt:lpstr>
      <vt:lpstr>Sicily, more like si-silly</vt:lpstr>
      <vt:lpstr>PowerPoint Presentation</vt:lpstr>
      <vt:lpstr>The Aftermath</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2017-05-01T22:50:39Z</dcterms:created>
  <dcterms:modified xsi:type="dcterms:W3CDTF">2017-11-14T01:57:53Z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