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3" r:id="rId3"/>
    <p:sldId id="257" r:id="rId4"/>
    <p:sldId id="262" r:id="rId5"/>
    <p:sldId id="259" r:id="rId6"/>
    <p:sldId id="261" r:id="rId7"/>
    <p:sldId id="260" r:id="rId8"/>
    <p:sldId id="258"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8" autoAdjust="0"/>
    <p:restoredTop sz="93178" autoAdjust="0"/>
  </p:normalViewPr>
  <p:slideViewPr>
    <p:cSldViewPr snapToGrid="0">
      <p:cViewPr varScale="1">
        <p:scale>
          <a:sx n="66" d="100"/>
          <a:sy n="66" d="100"/>
        </p:scale>
        <p:origin x="73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995F67-5C78-4267-A609-050E1F1A0DF6}" type="datetimeFigureOut">
              <a:rPr lang="en-CA" smtClean="0"/>
              <a:t>09/01/2017</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E0585E-63ED-42E8-9F44-03DF96656872}" type="slidenum">
              <a:rPr lang="en-CA" smtClean="0"/>
              <a:t>‹#›</a:t>
            </a:fld>
            <a:endParaRPr lang="en-CA"/>
          </a:p>
        </p:txBody>
      </p:sp>
    </p:spTree>
    <p:extLst>
      <p:ext uri="{BB962C8B-B14F-4D97-AF65-F5344CB8AC3E}">
        <p14:creationId xmlns:p14="http://schemas.microsoft.com/office/powerpoint/2010/main" val="4023478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With Canada's population steadily growing from year to year, the number of deaths has understandably increased over time, and it will continue to do so in the future. When the baby-boom generations reach the ages of high mortality, this trend is expected to accelerate. Around 2030, this could lead to a situation where there would be more deaths than births. If fertility increases to 1.7 children per woman, the point when the deaths start to outnumber births could be postponed by some fifteen years. If fertility declines, that point could instead be reached by approximately 2020.</a:t>
            </a:r>
          </a:p>
          <a:p>
            <a:endParaRPr lang="en-CA" dirty="0"/>
          </a:p>
        </p:txBody>
      </p:sp>
      <p:sp>
        <p:nvSpPr>
          <p:cNvPr id="4" name="Slide Number Placeholder 3"/>
          <p:cNvSpPr>
            <a:spLocks noGrp="1"/>
          </p:cNvSpPr>
          <p:nvPr>
            <p:ph type="sldNum" sz="quarter" idx="10"/>
          </p:nvPr>
        </p:nvSpPr>
        <p:spPr/>
        <p:txBody>
          <a:bodyPr/>
          <a:lstStyle/>
          <a:p>
            <a:fld id="{80E0585E-63ED-42E8-9F44-03DF96656872}" type="slidenum">
              <a:rPr lang="en-CA" smtClean="0"/>
              <a:t>3</a:t>
            </a:fld>
            <a:endParaRPr lang="en-CA"/>
          </a:p>
        </p:txBody>
      </p:sp>
    </p:spTree>
    <p:extLst>
      <p:ext uri="{BB962C8B-B14F-4D97-AF65-F5344CB8AC3E}">
        <p14:creationId xmlns:p14="http://schemas.microsoft.com/office/powerpoint/2010/main" val="3364198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8F2A3F9-FBB2-481A-8C68-D934268CE1D1}" type="datetimeFigureOut">
              <a:rPr lang="en-CA" smtClean="0"/>
              <a:t>09/01/2017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B83EA59-8C1A-435A-A942-CB2370C97BE6}" type="slidenum">
              <a:rPr lang="en-CA" smtClean="0"/>
              <a:t>‹#›</a:t>
            </a:fld>
            <a:endParaRPr lang="en-CA"/>
          </a:p>
        </p:txBody>
      </p:sp>
    </p:spTree>
    <p:extLst>
      <p:ext uri="{BB962C8B-B14F-4D97-AF65-F5344CB8AC3E}">
        <p14:creationId xmlns:p14="http://schemas.microsoft.com/office/powerpoint/2010/main" val="1438742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F2A3F9-FBB2-481A-8C68-D934268CE1D1}" type="datetimeFigureOut">
              <a:rPr lang="en-CA" smtClean="0"/>
              <a:t>09/01/2017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B83EA59-8C1A-435A-A942-CB2370C97BE6}" type="slidenum">
              <a:rPr lang="en-CA" smtClean="0"/>
              <a:t>‹#›</a:t>
            </a:fld>
            <a:endParaRPr lang="en-CA"/>
          </a:p>
        </p:txBody>
      </p:sp>
    </p:spTree>
    <p:extLst>
      <p:ext uri="{BB962C8B-B14F-4D97-AF65-F5344CB8AC3E}">
        <p14:creationId xmlns:p14="http://schemas.microsoft.com/office/powerpoint/2010/main" val="2922301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F2A3F9-FBB2-481A-8C68-D934268CE1D1}" type="datetimeFigureOut">
              <a:rPr lang="en-CA" smtClean="0"/>
              <a:t>09/01/2017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B83EA59-8C1A-435A-A942-CB2370C97BE6}" type="slidenum">
              <a:rPr lang="en-CA" smtClean="0"/>
              <a:t>‹#›</a:t>
            </a:fld>
            <a:endParaRPr lang="en-C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18865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F2A3F9-FBB2-481A-8C68-D934268CE1D1}" type="datetimeFigureOut">
              <a:rPr lang="en-CA" smtClean="0"/>
              <a:t>09/01/2017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B83EA59-8C1A-435A-A942-CB2370C97BE6}" type="slidenum">
              <a:rPr lang="en-CA" smtClean="0"/>
              <a:t>‹#›</a:t>
            </a:fld>
            <a:endParaRPr lang="en-CA"/>
          </a:p>
        </p:txBody>
      </p:sp>
    </p:spTree>
    <p:extLst>
      <p:ext uri="{BB962C8B-B14F-4D97-AF65-F5344CB8AC3E}">
        <p14:creationId xmlns:p14="http://schemas.microsoft.com/office/powerpoint/2010/main" val="1679333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F2A3F9-FBB2-481A-8C68-D934268CE1D1}" type="datetimeFigureOut">
              <a:rPr lang="en-CA" smtClean="0"/>
              <a:t>09/01/2017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B83EA59-8C1A-435A-A942-CB2370C97BE6}" type="slidenum">
              <a:rPr lang="en-CA" smtClean="0"/>
              <a:t>‹#›</a:t>
            </a:fld>
            <a:endParaRPr lang="en-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31382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F2A3F9-FBB2-481A-8C68-D934268CE1D1}" type="datetimeFigureOut">
              <a:rPr lang="en-CA" smtClean="0"/>
              <a:t>09/01/2017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B83EA59-8C1A-435A-A942-CB2370C97BE6}" type="slidenum">
              <a:rPr lang="en-CA" smtClean="0"/>
              <a:t>‹#›</a:t>
            </a:fld>
            <a:endParaRPr lang="en-CA"/>
          </a:p>
        </p:txBody>
      </p:sp>
    </p:spTree>
    <p:extLst>
      <p:ext uri="{BB962C8B-B14F-4D97-AF65-F5344CB8AC3E}">
        <p14:creationId xmlns:p14="http://schemas.microsoft.com/office/powerpoint/2010/main" val="35931048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F2A3F9-FBB2-481A-8C68-D934268CE1D1}" type="datetimeFigureOut">
              <a:rPr lang="en-CA" smtClean="0"/>
              <a:t>09/01/2017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B83EA59-8C1A-435A-A942-CB2370C97BE6}" type="slidenum">
              <a:rPr lang="en-CA" smtClean="0"/>
              <a:t>‹#›</a:t>
            </a:fld>
            <a:endParaRPr lang="en-CA"/>
          </a:p>
        </p:txBody>
      </p:sp>
    </p:spTree>
    <p:extLst>
      <p:ext uri="{BB962C8B-B14F-4D97-AF65-F5344CB8AC3E}">
        <p14:creationId xmlns:p14="http://schemas.microsoft.com/office/powerpoint/2010/main" val="42486707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F2A3F9-FBB2-481A-8C68-D934268CE1D1}" type="datetimeFigureOut">
              <a:rPr lang="en-CA" smtClean="0"/>
              <a:t>09/01/2017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B83EA59-8C1A-435A-A942-CB2370C97BE6}" type="slidenum">
              <a:rPr lang="en-CA" smtClean="0"/>
              <a:t>‹#›</a:t>
            </a:fld>
            <a:endParaRPr lang="en-CA"/>
          </a:p>
        </p:txBody>
      </p:sp>
    </p:spTree>
    <p:extLst>
      <p:ext uri="{BB962C8B-B14F-4D97-AF65-F5344CB8AC3E}">
        <p14:creationId xmlns:p14="http://schemas.microsoft.com/office/powerpoint/2010/main" val="981637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F2A3F9-FBB2-481A-8C68-D934268CE1D1}" type="datetimeFigureOut">
              <a:rPr lang="en-CA" smtClean="0"/>
              <a:t>09/01/2017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B83EA59-8C1A-435A-A942-CB2370C97BE6}" type="slidenum">
              <a:rPr lang="en-CA" smtClean="0"/>
              <a:t>‹#›</a:t>
            </a:fld>
            <a:endParaRPr lang="en-CA"/>
          </a:p>
        </p:txBody>
      </p:sp>
    </p:spTree>
    <p:extLst>
      <p:ext uri="{BB962C8B-B14F-4D97-AF65-F5344CB8AC3E}">
        <p14:creationId xmlns:p14="http://schemas.microsoft.com/office/powerpoint/2010/main" val="4056019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F2A3F9-FBB2-481A-8C68-D934268CE1D1}" type="datetimeFigureOut">
              <a:rPr lang="en-CA" smtClean="0"/>
              <a:t>09/01/2017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B83EA59-8C1A-435A-A942-CB2370C97BE6}" type="slidenum">
              <a:rPr lang="en-CA" smtClean="0"/>
              <a:t>‹#›</a:t>
            </a:fld>
            <a:endParaRPr lang="en-CA"/>
          </a:p>
        </p:txBody>
      </p:sp>
    </p:spTree>
    <p:extLst>
      <p:ext uri="{BB962C8B-B14F-4D97-AF65-F5344CB8AC3E}">
        <p14:creationId xmlns:p14="http://schemas.microsoft.com/office/powerpoint/2010/main" val="345224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8F2A3F9-FBB2-481A-8C68-D934268CE1D1}" type="datetimeFigureOut">
              <a:rPr lang="en-CA" smtClean="0"/>
              <a:t>09/01/2017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B83EA59-8C1A-435A-A942-CB2370C97BE6}" type="slidenum">
              <a:rPr lang="en-CA" smtClean="0"/>
              <a:t>‹#›</a:t>
            </a:fld>
            <a:endParaRPr lang="en-CA"/>
          </a:p>
        </p:txBody>
      </p:sp>
    </p:spTree>
    <p:extLst>
      <p:ext uri="{BB962C8B-B14F-4D97-AF65-F5344CB8AC3E}">
        <p14:creationId xmlns:p14="http://schemas.microsoft.com/office/powerpoint/2010/main" val="996907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8F2A3F9-FBB2-481A-8C68-D934268CE1D1}" type="datetimeFigureOut">
              <a:rPr lang="en-CA" smtClean="0"/>
              <a:t>09/01/2017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B83EA59-8C1A-435A-A942-CB2370C97BE6}" type="slidenum">
              <a:rPr lang="en-CA" smtClean="0"/>
              <a:t>‹#›</a:t>
            </a:fld>
            <a:endParaRPr lang="en-CA"/>
          </a:p>
        </p:txBody>
      </p:sp>
    </p:spTree>
    <p:extLst>
      <p:ext uri="{BB962C8B-B14F-4D97-AF65-F5344CB8AC3E}">
        <p14:creationId xmlns:p14="http://schemas.microsoft.com/office/powerpoint/2010/main" val="4086155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8F2A3F9-FBB2-481A-8C68-D934268CE1D1}" type="datetimeFigureOut">
              <a:rPr lang="en-CA" smtClean="0"/>
              <a:t>09/01/2017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B83EA59-8C1A-435A-A942-CB2370C97BE6}" type="slidenum">
              <a:rPr lang="en-CA" smtClean="0"/>
              <a:t>‹#›</a:t>
            </a:fld>
            <a:endParaRPr lang="en-CA"/>
          </a:p>
        </p:txBody>
      </p:sp>
    </p:spTree>
    <p:extLst>
      <p:ext uri="{BB962C8B-B14F-4D97-AF65-F5344CB8AC3E}">
        <p14:creationId xmlns:p14="http://schemas.microsoft.com/office/powerpoint/2010/main" val="1005596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F2A3F9-FBB2-481A-8C68-D934268CE1D1}" type="datetimeFigureOut">
              <a:rPr lang="en-CA" smtClean="0"/>
              <a:t>09/01/2017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B83EA59-8C1A-435A-A942-CB2370C97BE6}" type="slidenum">
              <a:rPr lang="en-CA" smtClean="0"/>
              <a:t>‹#›</a:t>
            </a:fld>
            <a:endParaRPr lang="en-CA"/>
          </a:p>
        </p:txBody>
      </p:sp>
    </p:spTree>
    <p:extLst>
      <p:ext uri="{BB962C8B-B14F-4D97-AF65-F5344CB8AC3E}">
        <p14:creationId xmlns:p14="http://schemas.microsoft.com/office/powerpoint/2010/main" val="3135937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F2A3F9-FBB2-481A-8C68-D934268CE1D1}" type="datetimeFigureOut">
              <a:rPr lang="en-CA" smtClean="0"/>
              <a:t>09/01/2017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B83EA59-8C1A-435A-A942-CB2370C97BE6}" type="slidenum">
              <a:rPr lang="en-CA" smtClean="0"/>
              <a:t>‹#›</a:t>
            </a:fld>
            <a:endParaRPr lang="en-CA"/>
          </a:p>
        </p:txBody>
      </p:sp>
    </p:spTree>
    <p:extLst>
      <p:ext uri="{BB962C8B-B14F-4D97-AF65-F5344CB8AC3E}">
        <p14:creationId xmlns:p14="http://schemas.microsoft.com/office/powerpoint/2010/main" val="3071969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F2A3F9-FBB2-481A-8C68-D934268CE1D1}" type="datetimeFigureOut">
              <a:rPr lang="en-CA" smtClean="0"/>
              <a:t>09/01/2017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B83EA59-8C1A-435A-A942-CB2370C97BE6}" type="slidenum">
              <a:rPr lang="en-CA" smtClean="0"/>
              <a:t>‹#›</a:t>
            </a:fld>
            <a:endParaRPr lang="en-CA"/>
          </a:p>
        </p:txBody>
      </p:sp>
    </p:spTree>
    <p:extLst>
      <p:ext uri="{BB962C8B-B14F-4D97-AF65-F5344CB8AC3E}">
        <p14:creationId xmlns:p14="http://schemas.microsoft.com/office/powerpoint/2010/main" val="2877547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8F2A3F9-FBB2-481A-8C68-D934268CE1D1}" type="datetimeFigureOut">
              <a:rPr lang="en-CA" smtClean="0"/>
              <a:t>09/01/2017</a:t>
            </a:fld>
            <a:endParaRPr lang="en-C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B83EA59-8C1A-435A-A942-CB2370C97BE6}" type="slidenum">
              <a:rPr lang="en-CA" smtClean="0"/>
              <a:t>‹#›</a:t>
            </a:fld>
            <a:endParaRPr lang="en-CA"/>
          </a:p>
        </p:txBody>
      </p:sp>
    </p:spTree>
    <p:extLst>
      <p:ext uri="{BB962C8B-B14F-4D97-AF65-F5344CB8AC3E}">
        <p14:creationId xmlns:p14="http://schemas.microsoft.com/office/powerpoint/2010/main" val="23193651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data.worldbank.org/indicator/SP.DYN.CBRT.I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Changing Economy</a:t>
            </a:r>
            <a:endParaRPr lang="en-CA" dirty="0"/>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32613133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CA" dirty="0"/>
          </a:p>
        </p:txBody>
      </p:sp>
      <p:sp>
        <p:nvSpPr>
          <p:cNvPr id="3" name="Content Placeholder 2"/>
          <p:cNvSpPr>
            <a:spLocks noGrp="1"/>
          </p:cNvSpPr>
          <p:nvPr>
            <p:ph idx="1"/>
          </p:nvPr>
        </p:nvSpPr>
        <p:spPr/>
        <p:txBody>
          <a:bodyPr>
            <a:normAutofit/>
          </a:bodyPr>
          <a:lstStyle/>
          <a:p>
            <a:r>
              <a:rPr lang="en-US" sz="2000" dirty="0" smtClean="0">
                <a:latin typeface="Calibri" panose="020F0502020204030204" pitchFamily="34" charset="0"/>
              </a:rPr>
              <a:t>Using your chart and other resources(internet: </a:t>
            </a:r>
            <a:r>
              <a:rPr lang="en-US" sz="2000" dirty="0" err="1" smtClean="0">
                <a:latin typeface="Calibri" panose="020F0502020204030204" pitchFamily="34" charset="0"/>
              </a:rPr>
              <a:t>Statscan</a:t>
            </a:r>
            <a:r>
              <a:rPr lang="en-US" sz="2000" dirty="0" smtClean="0">
                <a:latin typeface="Calibri" panose="020F0502020204030204" pitchFamily="34" charset="0"/>
              </a:rPr>
              <a:t>) answer the following:</a:t>
            </a:r>
          </a:p>
          <a:p>
            <a:pPr>
              <a:lnSpc>
                <a:spcPct val="150000"/>
              </a:lnSpc>
              <a:buFont typeface="+mj-lt"/>
              <a:buAutoNum type="arabicPeriod"/>
            </a:pPr>
            <a:r>
              <a:rPr lang="en-US" sz="2000" dirty="0" smtClean="0">
                <a:latin typeface="Calibri" panose="020F0502020204030204" pitchFamily="34" charset="0"/>
              </a:rPr>
              <a:t>During what periods did Canada’s population experience rapid growth?</a:t>
            </a:r>
          </a:p>
          <a:p>
            <a:pPr>
              <a:lnSpc>
                <a:spcPct val="150000"/>
              </a:lnSpc>
              <a:buFont typeface="+mj-lt"/>
              <a:buAutoNum type="arabicPeriod"/>
            </a:pPr>
            <a:r>
              <a:rPr lang="en-US" sz="2000" dirty="0" smtClean="0">
                <a:latin typeface="Calibri" panose="020F0502020204030204" pitchFamily="34" charset="0"/>
              </a:rPr>
              <a:t>During which periods did Canada’s population experience slow growth?</a:t>
            </a:r>
          </a:p>
          <a:p>
            <a:pPr>
              <a:lnSpc>
                <a:spcPct val="150000"/>
              </a:lnSpc>
              <a:buFont typeface="+mj-lt"/>
              <a:buAutoNum type="arabicPeriod"/>
            </a:pPr>
            <a:r>
              <a:rPr lang="en-US" sz="2000" dirty="0" smtClean="0">
                <a:latin typeface="Calibri" panose="020F0502020204030204" pitchFamily="34" charset="0"/>
              </a:rPr>
              <a:t>What trends will Canada’s population likely show in the future?</a:t>
            </a:r>
          </a:p>
          <a:p>
            <a:pPr>
              <a:lnSpc>
                <a:spcPct val="150000"/>
              </a:lnSpc>
              <a:buFont typeface="+mj-lt"/>
              <a:buAutoNum type="arabicPeriod"/>
            </a:pPr>
            <a:r>
              <a:rPr lang="en-US" sz="2000" dirty="0" smtClean="0">
                <a:latin typeface="Calibri" panose="020F0502020204030204" pitchFamily="34" charset="0"/>
              </a:rPr>
              <a:t>How can these trends be explained? Use your past knowledge to help understand these trends.</a:t>
            </a:r>
            <a:endParaRPr lang="en-CA" sz="2000" dirty="0">
              <a:latin typeface="Calibri" panose="020F0502020204030204" pitchFamily="34" charset="0"/>
            </a:endParaRPr>
          </a:p>
        </p:txBody>
      </p:sp>
    </p:spTree>
    <p:extLst>
      <p:ext uri="{BB962C8B-B14F-4D97-AF65-F5344CB8AC3E}">
        <p14:creationId xmlns:p14="http://schemas.microsoft.com/office/powerpoint/2010/main" val="3729591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Importance of Population Growth </a:t>
            </a:r>
            <a:endParaRPr lang="en-CA" dirty="0"/>
          </a:p>
        </p:txBody>
      </p:sp>
      <p:sp>
        <p:nvSpPr>
          <p:cNvPr id="3" name="Content Placeholder 2"/>
          <p:cNvSpPr>
            <a:spLocks noGrp="1"/>
          </p:cNvSpPr>
          <p:nvPr>
            <p:ph idx="1"/>
          </p:nvPr>
        </p:nvSpPr>
        <p:spPr/>
        <p:txBody>
          <a:bodyPr>
            <a:normAutofit/>
          </a:bodyPr>
          <a:lstStyle/>
          <a:p>
            <a:r>
              <a:rPr lang="en-US" sz="2000" dirty="0"/>
              <a:t>Why do you think that population growth is important to Canada</a:t>
            </a:r>
            <a:r>
              <a:rPr lang="en-US" sz="2000" dirty="0" smtClean="0"/>
              <a:t>?</a:t>
            </a:r>
          </a:p>
          <a:p>
            <a:endParaRPr lang="en-US" sz="2000" dirty="0" smtClean="0"/>
          </a:p>
          <a:p>
            <a:r>
              <a:rPr lang="en-US" sz="2000" dirty="0" smtClean="0"/>
              <a:t>Do you think that Canada has a healthy population growth?</a:t>
            </a:r>
          </a:p>
          <a:p>
            <a:endParaRPr lang="en-US" sz="2000" dirty="0"/>
          </a:p>
          <a:p>
            <a:r>
              <a:rPr lang="en-US" sz="2000" dirty="0" smtClean="0"/>
              <a:t>Is it good for a nation to have a high population growth? Why or why not?</a:t>
            </a:r>
            <a:endParaRPr lang="en-US" sz="2000" dirty="0"/>
          </a:p>
          <a:p>
            <a:endParaRPr lang="en-CA" sz="2000" dirty="0"/>
          </a:p>
        </p:txBody>
      </p:sp>
    </p:spTree>
    <p:extLst>
      <p:ext uri="{BB962C8B-B14F-4D97-AF65-F5344CB8AC3E}">
        <p14:creationId xmlns:p14="http://schemas.microsoft.com/office/powerpoint/2010/main" val="810028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a:xfrm>
            <a:off x="389466" y="856723"/>
            <a:ext cx="10160000" cy="5425544"/>
          </a:xfrm>
        </p:spPr>
        <p:txBody>
          <a:bodyPr>
            <a:noAutofit/>
          </a:bodyPr>
          <a:lstStyle/>
          <a:p>
            <a:endParaRPr lang="en-US" sz="2400" dirty="0"/>
          </a:p>
          <a:p>
            <a:r>
              <a:rPr lang="en-US" sz="2400" dirty="0" smtClean="0"/>
              <a:t>Over many years Canada’s population was growing, sometimes rapidly and sometimes slowly.</a:t>
            </a:r>
          </a:p>
          <a:p>
            <a:r>
              <a:rPr lang="en-US" sz="2400" dirty="0"/>
              <a:t>In 1960, with the baby-boom in full swing, Canada recorded a record level of </a:t>
            </a:r>
            <a:r>
              <a:rPr lang="en-US" sz="2400" dirty="0">
                <a:solidFill>
                  <a:srgbClr val="FF0000"/>
                </a:solidFill>
              </a:rPr>
              <a:t>natural increase of 339,000</a:t>
            </a:r>
            <a:r>
              <a:rPr lang="en-US" sz="2400" dirty="0"/>
              <a:t>. That year, Canadian women had given birth to 479,000 children</a:t>
            </a:r>
            <a:r>
              <a:rPr lang="en-US" sz="2400" dirty="0" smtClean="0"/>
              <a:t>.</a:t>
            </a:r>
          </a:p>
          <a:p>
            <a:r>
              <a:rPr lang="en-US" sz="2400" dirty="0"/>
              <a:t>In 2005, Canada registered more births (342,176) than deaths (230,132). Its </a:t>
            </a:r>
            <a:r>
              <a:rPr lang="en-US" sz="2400" dirty="0">
                <a:solidFill>
                  <a:srgbClr val="FF0000"/>
                </a:solidFill>
              </a:rPr>
              <a:t>natural increase was therefore positive at 112,000</a:t>
            </a:r>
            <a:r>
              <a:rPr lang="en-US" sz="2400" dirty="0"/>
              <a:t>.</a:t>
            </a:r>
          </a:p>
          <a:p>
            <a:r>
              <a:rPr lang="en-US" sz="2400" dirty="0" smtClean="0"/>
              <a:t>Statistics Canada predicts that this growth rate will actually be negative by 2030.</a:t>
            </a:r>
            <a:endParaRPr lang="en-CA" sz="2400" dirty="0"/>
          </a:p>
        </p:txBody>
      </p:sp>
    </p:spTree>
    <p:extLst>
      <p:ext uri="{BB962C8B-B14F-4D97-AF65-F5344CB8AC3E}">
        <p14:creationId xmlns:p14="http://schemas.microsoft.com/office/powerpoint/2010/main" val="4185514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pic>
        <p:nvPicPr>
          <p:cNvPr id="2050" name="Picture 2" descr="http://www.statcan.gc.ca/pub/11-630-x/2014002/c-g/c-g01-eng.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775" y="195262"/>
            <a:ext cx="10122958" cy="6523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01233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Birth and Death Rates</a:t>
            </a:r>
            <a:endParaRPr lang="en-CA" dirty="0"/>
          </a:p>
        </p:txBody>
      </p:sp>
      <p:sp>
        <p:nvSpPr>
          <p:cNvPr id="3" name="Content Placeholder 2"/>
          <p:cNvSpPr>
            <a:spLocks noGrp="1"/>
          </p:cNvSpPr>
          <p:nvPr>
            <p:ph idx="1"/>
          </p:nvPr>
        </p:nvSpPr>
        <p:spPr>
          <a:xfrm>
            <a:off x="677334" y="1930400"/>
            <a:ext cx="8596668" cy="3880773"/>
          </a:xfrm>
        </p:spPr>
        <p:txBody>
          <a:bodyPr>
            <a:normAutofit/>
          </a:bodyPr>
          <a:lstStyle/>
          <a:p>
            <a:r>
              <a:rPr lang="en-US" sz="2400" dirty="0" smtClean="0"/>
              <a:t>The </a:t>
            </a:r>
            <a:r>
              <a:rPr lang="en-US" sz="2400" dirty="0" smtClean="0">
                <a:solidFill>
                  <a:srgbClr val="FF0000"/>
                </a:solidFill>
              </a:rPr>
              <a:t>Birth Rate is </a:t>
            </a:r>
            <a:r>
              <a:rPr lang="en-US" sz="2400" dirty="0" smtClean="0"/>
              <a:t>the number of births each year per 1000. In Canada, and other developed countries, the birth rate is fairly low. In 2006 Canada’s birth rate was 11 babies per 1000 people. How does the </a:t>
            </a:r>
            <a:r>
              <a:rPr lang="en-US" sz="2400" dirty="0" smtClean="0">
                <a:hlinkClick r:id="rId2"/>
              </a:rPr>
              <a:t>rest of the world</a:t>
            </a:r>
            <a:r>
              <a:rPr lang="en-US" sz="2400" dirty="0" smtClean="0"/>
              <a:t> compare?</a:t>
            </a:r>
          </a:p>
          <a:p>
            <a:endParaRPr lang="en-US" sz="2400" dirty="0" smtClean="0"/>
          </a:p>
          <a:p>
            <a:r>
              <a:rPr lang="en-US" sz="2400" dirty="0" smtClean="0"/>
              <a:t>The </a:t>
            </a:r>
            <a:r>
              <a:rPr lang="en-US" sz="2400" dirty="0" smtClean="0">
                <a:solidFill>
                  <a:srgbClr val="FF0000"/>
                </a:solidFill>
              </a:rPr>
              <a:t>Death Rate </a:t>
            </a:r>
            <a:r>
              <a:rPr lang="en-US" sz="2400" dirty="0" smtClean="0"/>
              <a:t>is the number of deaths per year per 1000 people. In 1921, it was 12 per thousand, in 1959 it was 8 and in 2006 it was 7. A declining death rate increases a countries population.</a:t>
            </a:r>
            <a:endParaRPr lang="en-CA" sz="2400" dirty="0"/>
          </a:p>
        </p:txBody>
      </p:sp>
    </p:spTree>
    <p:extLst>
      <p:ext uri="{BB962C8B-B14F-4D97-AF65-F5344CB8AC3E}">
        <p14:creationId xmlns:p14="http://schemas.microsoft.com/office/powerpoint/2010/main" val="27558509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Coming and Going</a:t>
            </a:r>
            <a:endParaRPr lang="en-CA" dirty="0"/>
          </a:p>
        </p:txBody>
      </p:sp>
      <p:sp>
        <p:nvSpPr>
          <p:cNvPr id="3" name="Content Placeholder 2"/>
          <p:cNvSpPr>
            <a:spLocks noGrp="1"/>
          </p:cNvSpPr>
          <p:nvPr>
            <p:ph idx="1"/>
          </p:nvPr>
        </p:nvSpPr>
        <p:spPr/>
        <p:txBody>
          <a:bodyPr>
            <a:normAutofit/>
          </a:bodyPr>
          <a:lstStyle/>
          <a:p>
            <a:r>
              <a:rPr lang="en-US" sz="2400" dirty="0" smtClean="0"/>
              <a:t>The </a:t>
            </a:r>
            <a:r>
              <a:rPr lang="en-US" sz="2400" dirty="0" smtClean="0">
                <a:solidFill>
                  <a:srgbClr val="FF0000"/>
                </a:solidFill>
              </a:rPr>
              <a:t>Rate of Natural Increase </a:t>
            </a:r>
            <a:r>
              <a:rPr lang="en-US" sz="2400" dirty="0" smtClean="0"/>
              <a:t>is the difference between the birth rate and the death rate. In some countries the rate is negative, which means that the number of deaths exceeds the number of births.</a:t>
            </a:r>
          </a:p>
          <a:p>
            <a:endParaRPr lang="en-US" sz="2400" dirty="0"/>
          </a:p>
          <a:p>
            <a:r>
              <a:rPr lang="en-US" sz="2400" dirty="0" smtClean="0">
                <a:solidFill>
                  <a:srgbClr val="FF0000"/>
                </a:solidFill>
              </a:rPr>
              <a:t>Net Migration </a:t>
            </a:r>
            <a:r>
              <a:rPr lang="en-US" sz="2400" dirty="0" smtClean="0"/>
              <a:t>is the difference between the number of people who immigrate to Canada and the number of people who emirate from Canada.</a:t>
            </a:r>
            <a:endParaRPr lang="en-CA" sz="2400" dirty="0"/>
          </a:p>
        </p:txBody>
      </p:sp>
    </p:spTree>
    <p:extLst>
      <p:ext uri="{BB962C8B-B14F-4D97-AF65-F5344CB8AC3E}">
        <p14:creationId xmlns:p14="http://schemas.microsoft.com/office/powerpoint/2010/main" val="42860772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401" y="438826"/>
            <a:ext cx="8596668" cy="1320800"/>
          </a:xfrm>
        </p:spPr>
        <p:txBody>
          <a:bodyPr/>
          <a:lstStyle/>
          <a:p>
            <a:r>
              <a:rPr lang="en-US" dirty="0" smtClean="0"/>
              <a:t>Birth Rate vs Death Rate</a:t>
            </a:r>
            <a:endParaRPr lang="en-CA" dirty="0"/>
          </a:p>
        </p:txBody>
      </p:sp>
      <p:pic>
        <p:nvPicPr>
          <p:cNvPr id="1026" name="Picture 2" descr="http://www.statcan.gc.ca/pub/91-003-x/2007001/figures/figure4-e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0401" y="1099226"/>
            <a:ext cx="9076266" cy="557872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228735" y="1354666"/>
            <a:ext cx="3268133" cy="4775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41409768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45066" y="0"/>
            <a:ext cx="10701867" cy="6935493"/>
          </a:xfrm>
        </p:spPr>
      </p:pic>
    </p:spTree>
    <p:extLst>
      <p:ext uri="{BB962C8B-B14F-4D97-AF65-F5344CB8AC3E}">
        <p14:creationId xmlns:p14="http://schemas.microsoft.com/office/powerpoint/2010/main" val="32826367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Activity – Using Visuals to Convey Ideas</a:t>
            </a:r>
            <a:endParaRPr lang="en-CA" sz="2800" dirty="0"/>
          </a:p>
        </p:txBody>
      </p:sp>
      <p:sp>
        <p:nvSpPr>
          <p:cNvPr id="3" name="Content Placeholder 2"/>
          <p:cNvSpPr>
            <a:spLocks noGrp="1"/>
          </p:cNvSpPr>
          <p:nvPr>
            <p:ph idx="1"/>
          </p:nvPr>
        </p:nvSpPr>
        <p:spPr>
          <a:xfrm>
            <a:off x="677334" y="1398589"/>
            <a:ext cx="8596668" cy="3880773"/>
          </a:xfrm>
        </p:spPr>
        <p:txBody>
          <a:bodyPr>
            <a:normAutofit/>
          </a:bodyPr>
          <a:lstStyle/>
          <a:p>
            <a:r>
              <a:rPr lang="en-US" dirty="0" smtClean="0"/>
              <a:t>Use the following charts to graph the birth rate and death rates in Canada. Be sure to use appropriate numbers in order to best represent your numbers. What observations can you make from this data?</a:t>
            </a:r>
            <a:endParaRPr lang="en-CA" dirty="0"/>
          </a:p>
        </p:txBody>
      </p:sp>
      <p:pic>
        <p:nvPicPr>
          <p:cNvPr id="3074" name="Picture 2" descr="Birth_&amp;_Death_ra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3982" y="2989943"/>
            <a:ext cx="4998306" cy="28365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20588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128</TotalTime>
  <Words>515</Words>
  <Application>Microsoft Office PowerPoint</Application>
  <PresentationFormat>Widescreen</PresentationFormat>
  <Paragraphs>31</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Trebuchet MS</vt:lpstr>
      <vt:lpstr>Wingdings 3</vt:lpstr>
      <vt:lpstr>Facet</vt:lpstr>
      <vt:lpstr>A Changing Economy</vt:lpstr>
      <vt:lpstr>Importance of Population Growth </vt:lpstr>
      <vt:lpstr>PowerPoint Presentation</vt:lpstr>
      <vt:lpstr>PowerPoint Presentation</vt:lpstr>
      <vt:lpstr>Birth and Death Rates</vt:lpstr>
      <vt:lpstr>Coming and Going</vt:lpstr>
      <vt:lpstr>Birth Rate vs Death Rate</vt:lpstr>
      <vt:lpstr>PowerPoint Presentation</vt:lpstr>
      <vt:lpstr>Activity – Using Visuals to Convey Ideas</vt:lpstr>
      <vt:lpstr>Questions</vt:lpstr>
    </vt:vector>
  </TitlesOfParts>
  <Company>Province of New Brunswick -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Changing Economy</dc:title>
  <dc:creator>Champion, Andrew    (ASD-W)</dc:creator>
  <cp:lastModifiedBy>Champion, Andrew    (ASD-W)</cp:lastModifiedBy>
  <cp:revision>10</cp:revision>
  <dcterms:created xsi:type="dcterms:W3CDTF">2017-01-09T17:50:01Z</dcterms:created>
  <dcterms:modified xsi:type="dcterms:W3CDTF">2017-01-09T19:58:38Z</dcterms:modified>
</cp:coreProperties>
</file>