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9" r:id="rId3"/>
    <p:sldId id="260" r:id="rId4"/>
    <p:sldId id="261" r:id="rId5"/>
    <p:sldId id="270" r:id="rId6"/>
    <p:sldId id="262" r:id="rId7"/>
    <p:sldId id="271" r:id="rId8"/>
    <p:sldId id="263" r:id="rId9"/>
    <p:sldId id="272" r:id="rId10"/>
    <p:sldId id="268" r:id="rId11"/>
    <p:sldId id="27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8832" autoAdjust="0"/>
  </p:normalViewPr>
  <p:slideViewPr>
    <p:cSldViewPr snapToGrid="0">
      <p:cViewPr varScale="1">
        <p:scale>
          <a:sx n="58" d="100"/>
          <a:sy n="58" d="100"/>
        </p:scale>
        <p:origin x="1056" y="60"/>
      </p:cViewPr>
      <p:guideLst/>
    </p:cSldViewPr>
  </p:slideViewPr>
  <p:notesTextViewPr>
    <p:cViewPr>
      <p:scale>
        <a:sx n="1" d="1"/>
        <a:sy n="1" d="1"/>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8A5CC4-C5B2-4456-987B-1653583762D5}" type="datetimeFigureOut">
              <a:rPr lang="en-US" smtClean="0"/>
              <a:t>10/15/2019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C752DA-3893-4F71-A2FA-7130B58A0419}" type="slidenum">
              <a:rPr lang="en-US" smtClean="0"/>
              <a:t>‹#›</a:t>
            </a:fld>
            <a:endParaRPr lang="en-US"/>
          </a:p>
        </p:txBody>
      </p:sp>
    </p:spTree>
    <p:extLst>
      <p:ext uri="{BB962C8B-B14F-4D97-AF65-F5344CB8AC3E}">
        <p14:creationId xmlns:p14="http://schemas.microsoft.com/office/powerpoint/2010/main" val="269956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irst_French_Empir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Royal_Navy" TargetMode="External"/><Relationship Id="rId5" Type="http://schemas.openxmlformats.org/officeDocument/2006/relationships/hyperlink" Target="https://en.wikipedia.org/wiki/Impressment" TargetMode="External"/><Relationship Id="rId4" Type="http://schemas.openxmlformats.org/officeDocument/2006/relationships/hyperlink" Target="https://en.wikipedia.org/wiki/Blockad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C752DA-3893-4F71-A2FA-7130B58A0419}" type="slidenum">
              <a:rPr lang="en-US" smtClean="0"/>
              <a:t>1</a:t>
            </a:fld>
            <a:endParaRPr lang="en-US"/>
          </a:p>
        </p:txBody>
      </p:sp>
    </p:spTree>
    <p:extLst>
      <p:ext uri="{BB962C8B-B14F-4D97-AF65-F5344CB8AC3E}">
        <p14:creationId xmlns:p14="http://schemas.microsoft.com/office/powerpoint/2010/main" val="330966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C752DA-3893-4F71-A2FA-7130B58A0419}" type="slidenum">
              <a:rPr lang="en-US" smtClean="0"/>
              <a:t>10</a:t>
            </a:fld>
            <a:endParaRPr lang="en-US"/>
          </a:p>
        </p:txBody>
      </p:sp>
    </p:spTree>
    <p:extLst>
      <p:ext uri="{BB962C8B-B14F-4D97-AF65-F5344CB8AC3E}">
        <p14:creationId xmlns:p14="http://schemas.microsoft.com/office/powerpoint/2010/main" val="239458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C752DA-3893-4F71-A2FA-7130B58A0419}" type="slidenum">
              <a:rPr lang="en-US" smtClean="0"/>
              <a:t>11</a:t>
            </a:fld>
            <a:endParaRPr lang="en-US"/>
          </a:p>
        </p:txBody>
      </p:sp>
    </p:spTree>
    <p:extLst>
      <p:ext uri="{BB962C8B-B14F-4D97-AF65-F5344CB8AC3E}">
        <p14:creationId xmlns:p14="http://schemas.microsoft.com/office/powerpoint/2010/main" val="282390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Many citizens</a:t>
            </a:r>
            <a:r>
              <a:rPr lang="en-US" baseline="0" dirty="0" smtClean="0"/>
              <a:t> of the 13 colonies were still loyal to the British crown. They became known as the loyalists and after the revolution they fled to Britain controlled Canada on the promises of land as well as persecution by the American states.</a:t>
            </a:r>
          </a:p>
          <a:p>
            <a:pPr marL="174708" indent="-174708">
              <a:buFont typeface="Arial" panose="020B0604020202020204" pitchFamily="34" charset="0"/>
              <a:buChar char="•"/>
            </a:pPr>
            <a:r>
              <a:rPr lang="en-US" baseline="0" dirty="0" smtClean="0"/>
              <a:t>This rapidly changed Canadas demographics with the arrival of tens of thousands of loyalists from the south .</a:t>
            </a:r>
          </a:p>
          <a:p>
            <a:pPr marL="174708" indent="-174708">
              <a:buFont typeface="Arial" panose="020B0604020202020204" pitchFamily="34" charset="0"/>
              <a:buChar char="•"/>
            </a:pPr>
            <a:r>
              <a:rPr lang="en-US" baseline="0" dirty="0" smtClean="0"/>
              <a:t>The treaty required the British to vacate their western forts, they did not as they said they were protecting the remaining loyalists.  Each American state was supposed to compensate each of their loyalists for lost property due to the revolutionary war. The </a:t>
            </a:r>
            <a:endParaRPr lang="en-US" dirty="0"/>
          </a:p>
        </p:txBody>
      </p:sp>
      <p:sp>
        <p:nvSpPr>
          <p:cNvPr id="4" name="Slide Number Placeholder 3"/>
          <p:cNvSpPr>
            <a:spLocks noGrp="1"/>
          </p:cNvSpPr>
          <p:nvPr>
            <p:ph type="sldNum" sz="quarter" idx="10"/>
          </p:nvPr>
        </p:nvSpPr>
        <p:spPr/>
        <p:txBody>
          <a:bodyPr/>
          <a:lstStyle/>
          <a:p>
            <a:fld id="{9DC752DA-3893-4F71-A2FA-7130B58A0419}" type="slidenum">
              <a:rPr lang="en-US" smtClean="0"/>
              <a:t>2</a:t>
            </a:fld>
            <a:endParaRPr lang="en-US"/>
          </a:p>
        </p:txBody>
      </p:sp>
    </p:spTree>
    <p:extLst>
      <p:ext uri="{BB962C8B-B14F-4D97-AF65-F5344CB8AC3E}">
        <p14:creationId xmlns:p14="http://schemas.microsoft.com/office/powerpoint/2010/main" val="366361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American Revolutionary war The parliament passed the act of 1791, this act split Quebec into upper and lower Canada. </a:t>
            </a:r>
          </a:p>
          <a:p>
            <a:r>
              <a:rPr lang="en-US" baseline="0" dirty="0" smtClean="0"/>
              <a:t>Total colonies under British rule had then become 5. This act also gave lower and upper Canada their own elected legislative assemblies as well as a lieutenant governor. </a:t>
            </a:r>
          </a:p>
          <a:p>
            <a:r>
              <a:rPr lang="en-US" baseline="0" dirty="0" smtClean="0"/>
              <a:t>On top of all this a governor general was established to have control over not just upper and lower Canada but all the other colonies as well. </a:t>
            </a:r>
          </a:p>
          <a:p>
            <a:r>
              <a:rPr lang="en-US" baseline="0" dirty="0" smtClean="0"/>
              <a:t>In 1803, Napoleon agreed to sell the vast Louisiana territory to the US for $15 million, it essentially doubled the size of the US.</a:t>
            </a:r>
            <a:endParaRPr lang="en-US" dirty="0"/>
          </a:p>
        </p:txBody>
      </p:sp>
      <p:sp>
        <p:nvSpPr>
          <p:cNvPr id="4" name="Slide Number Placeholder 3"/>
          <p:cNvSpPr>
            <a:spLocks noGrp="1"/>
          </p:cNvSpPr>
          <p:nvPr>
            <p:ph type="sldNum" sz="quarter" idx="10"/>
          </p:nvPr>
        </p:nvSpPr>
        <p:spPr/>
        <p:txBody>
          <a:bodyPr/>
          <a:lstStyle/>
          <a:p>
            <a:fld id="{9DC752DA-3893-4F71-A2FA-7130B58A0419}" type="slidenum">
              <a:rPr lang="en-US" smtClean="0"/>
              <a:t>3</a:t>
            </a:fld>
            <a:endParaRPr lang="en-US"/>
          </a:p>
        </p:txBody>
      </p:sp>
    </p:spTree>
    <p:extLst>
      <p:ext uri="{BB962C8B-B14F-4D97-AF65-F5344CB8AC3E}">
        <p14:creationId xmlns:p14="http://schemas.microsoft.com/office/powerpoint/2010/main" val="300696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a:t>
            </a:r>
            <a:r>
              <a:rPr lang="en-US" baseline="0" dirty="0" smtClean="0"/>
              <a:t> War of 1812 was the second war between the US and Britain. It was fought in North America and mostly on upper and lower Canadian soils. The war started due to restriction and frictions between America and Britain. However one of the biggest causes was the blockage of ships from the states to Europe.  Alliances were made between the aboriginals and the British. The Brits also boarded ships and forced any British citizens they found into military service.</a:t>
            </a:r>
          </a:p>
          <a:p>
            <a:pPr marL="174708" indent="-174708">
              <a:buFont typeface="Arial" panose="020B0604020202020204" pitchFamily="34" charset="0"/>
              <a:buChar char="•"/>
            </a:pPr>
            <a:r>
              <a:rPr lang="en-US" dirty="0"/>
              <a:t>Since the outbreak of war with </a:t>
            </a:r>
            <a:r>
              <a:rPr lang="en-US" dirty="0">
                <a:hlinkClick r:id="rId3" tooltip="First French Empire"/>
              </a:rPr>
              <a:t>Napoleonic France</a:t>
            </a:r>
            <a:r>
              <a:rPr lang="en-US" dirty="0"/>
              <a:t>, Britain had enforced a </a:t>
            </a:r>
            <a:r>
              <a:rPr lang="en-US" dirty="0">
                <a:hlinkClick r:id="rId4" tooltip="Blockade"/>
              </a:rPr>
              <a:t>naval blockade</a:t>
            </a:r>
            <a:r>
              <a:rPr lang="en-US" dirty="0"/>
              <a:t> to choke off neutral trade to France, which the United States contested as illegal under international law. To man the blockade, Britain </a:t>
            </a:r>
            <a:r>
              <a:rPr lang="en-US" dirty="0">
                <a:hlinkClick r:id="rId5" tooltip="Impressment"/>
              </a:rPr>
              <a:t>impressed</a:t>
            </a:r>
            <a:r>
              <a:rPr lang="en-US" dirty="0"/>
              <a:t> American merchant sailors into the </a:t>
            </a:r>
            <a:r>
              <a:rPr lang="en-US" dirty="0">
                <a:hlinkClick r:id="rId6" tooltip="Royal Navy"/>
              </a:rPr>
              <a:t>Royal Navy</a:t>
            </a:r>
            <a:endParaRPr lang="en-US" dirty="0"/>
          </a:p>
          <a:p>
            <a:pPr marL="174708" indent="-174708">
              <a:buFont typeface="Arial" panose="020B0604020202020204" pitchFamily="34" charset="0"/>
              <a:buChar char="•"/>
            </a:pPr>
            <a:r>
              <a:rPr lang="en-US" dirty="0"/>
              <a:t>The British supplied Natives who conducted raids on American settlers on the frontier, which hindered American expansion and also provoked resentment</a:t>
            </a:r>
          </a:p>
          <a:p>
            <a:pPr marL="174708" indent="-174708" defTabSz="931774">
              <a:buFont typeface="Arial" panose="020B0604020202020204" pitchFamily="34" charset="0"/>
              <a:buChar char="•"/>
              <a:defRPr/>
            </a:pPr>
            <a:r>
              <a:rPr lang="en-US" dirty="0"/>
              <a:t>War officially started on June 18. 1812 President James Madison signed the American Declaration of War into law. </a:t>
            </a:r>
            <a:r>
              <a:rPr lang="en-US" dirty="0"/>
              <a:t>At this time the pop of the US was 7.5 million and Canada was less than 80,000</a:t>
            </a:r>
            <a:r>
              <a:rPr lang="en-US" dirty="0" smtClean="0"/>
              <a:t>.</a:t>
            </a:r>
          </a:p>
          <a:p>
            <a:pPr marL="174708" indent="-174708" defTabSz="931774">
              <a:buFont typeface="Arial" panose="020B0604020202020204" pitchFamily="34" charset="0"/>
              <a:buChar char="•"/>
              <a:defRPr/>
            </a:pPr>
            <a:r>
              <a:rPr lang="en-US" dirty="0" smtClean="0"/>
              <a:t>Pg173 in </a:t>
            </a:r>
            <a:r>
              <a:rPr lang="en-US" dirty="0" err="1" smtClean="0"/>
              <a:t>Cdn</a:t>
            </a:r>
            <a:r>
              <a:rPr lang="en-US" dirty="0" smtClean="0"/>
              <a:t> History</a:t>
            </a:r>
            <a:r>
              <a:rPr lang="en-US" baseline="0" dirty="0" smtClean="0"/>
              <a:t> for Dummies</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DC752DA-3893-4F71-A2FA-7130B58A0419}" type="slidenum">
              <a:rPr lang="en-US" smtClean="0"/>
              <a:t>4</a:t>
            </a:fld>
            <a:endParaRPr lang="en-US"/>
          </a:p>
        </p:txBody>
      </p:sp>
    </p:spTree>
    <p:extLst>
      <p:ext uri="{BB962C8B-B14F-4D97-AF65-F5344CB8AC3E}">
        <p14:creationId xmlns:p14="http://schemas.microsoft.com/office/powerpoint/2010/main" val="225748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a:t>
            </a:r>
            <a:r>
              <a:rPr lang="en-US" baseline="0" dirty="0" smtClean="0"/>
              <a:t>-General Isaac Brock was military commander of British Forces and of the Canadian militia. He stated about Tecumseh “A more…gallant Warrior does not I believe exist.”</a:t>
            </a:r>
            <a:endParaRPr lang="en-US" dirty="0"/>
          </a:p>
        </p:txBody>
      </p:sp>
      <p:sp>
        <p:nvSpPr>
          <p:cNvPr id="4" name="Slide Number Placeholder 3"/>
          <p:cNvSpPr>
            <a:spLocks noGrp="1"/>
          </p:cNvSpPr>
          <p:nvPr>
            <p:ph type="sldNum" sz="quarter" idx="10"/>
          </p:nvPr>
        </p:nvSpPr>
        <p:spPr/>
        <p:txBody>
          <a:bodyPr/>
          <a:lstStyle/>
          <a:p>
            <a:fld id="{9DC752DA-3893-4F71-A2FA-7130B58A0419}" type="slidenum">
              <a:rPr lang="en-US" smtClean="0"/>
              <a:t>5</a:t>
            </a:fld>
            <a:endParaRPr lang="en-US"/>
          </a:p>
        </p:txBody>
      </p:sp>
    </p:spTree>
    <p:extLst>
      <p:ext uri="{BB962C8B-B14F-4D97-AF65-F5344CB8AC3E}">
        <p14:creationId xmlns:p14="http://schemas.microsoft.com/office/powerpoint/2010/main" val="249317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a:t>
            </a:r>
            <a:r>
              <a:rPr lang="en-US" baseline="0" dirty="0" smtClean="0"/>
              <a:t> Canadians reinforced by first nations and British soldiers themselves continued to repel attacks and secured Michigan and upper Mississippi after the Americans surrendered at Detroit, despite outnumbering the Brits by at least 1000 men. The American General William Hull panicked and ultimately surrendered after few cannon shots.</a:t>
            </a:r>
          </a:p>
          <a:p>
            <a:pPr marL="174708" indent="-174708">
              <a:buFont typeface="Arial" panose="020B0604020202020204" pitchFamily="34" charset="0"/>
              <a:buChar char="•"/>
            </a:pPr>
            <a:r>
              <a:rPr lang="en-US" baseline="0" dirty="0" smtClean="0"/>
              <a:t>After losing so many parts of their army the Americans refused to cross into Canada citing their constitutional guarantee that they wouldn’t fight on foreign soil.  They also abandoned invasion attempts in the winter and the only remaining Americans in Canada were POWs. </a:t>
            </a:r>
          </a:p>
          <a:p>
            <a:pPr marL="174708" indent="-174708">
              <a:buFont typeface="Arial" panose="020B0604020202020204" pitchFamily="34" charset="0"/>
              <a:buChar char="•"/>
            </a:pPr>
            <a:r>
              <a:rPr lang="en-US" baseline="0" dirty="0" smtClean="0"/>
              <a:t>Upon leaving the Americans burned the town of Newark causing retaliation in Buffalo. These incendiary warfare tactics would continue until the British used them on Washington itself.  Major sir Isaac Brock was the generals who led the expedition of the lakes. </a:t>
            </a:r>
          </a:p>
          <a:p>
            <a:pPr marL="174708" indent="-174708">
              <a:buFont typeface="Arial" panose="020B0604020202020204" pitchFamily="34" charset="0"/>
              <a:buChar char="•"/>
            </a:pPr>
            <a:r>
              <a:rPr lang="en-US" baseline="0" dirty="0" smtClean="0"/>
              <a:t>These defeats are the largest loss of territory in American History.</a:t>
            </a:r>
            <a:endParaRPr lang="en-US" dirty="0"/>
          </a:p>
        </p:txBody>
      </p:sp>
      <p:sp>
        <p:nvSpPr>
          <p:cNvPr id="4" name="Slide Number Placeholder 3"/>
          <p:cNvSpPr>
            <a:spLocks noGrp="1"/>
          </p:cNvSpPr>
          <p:nvPr>
            <p:ph type="sldNum" sz="quarter" idx="10"/>
          </p:nvPr>
        </p:nvSpPr>
        <p:spPr/>
        <p:txBody>
          <a:bodyPr/>
          <a:lstStyle/>
          <a:p>
            <a:fld id="{9DC752DA-3893-4F71-A2FA-7130B58A0419}" type="slidenum">
              <a:rPr lang="en-US" smtClean="0"/>
              <a:t>6</a:t>
            </a:fld>
            <a:endParaRPr lang="en-US"/>
          </a:p>
        </p:txBody>
      </p:sp>
    </p:spTree>
    <p:extLst>
      <p:ext uri="{BB962C8B-B14F-4D97-AF65-F5344CB8AC3E}">
        <p14:creationId xmlns:p14="http://schemas.microsoft.com/office/powerpoint/2010/main" val="357472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Secord’s husband was wounded at the Battle of </a:t>
            </a:r>
            <a:r>
              <a:rPr lang="en-US" dirty="0" err="1" smtClean="0"/>
              <a:t>Queenston</a:t>
            </a:r>
            <a:r>
              <a:rPr lang="en-US" baseline="0" dirty="0" smtClean="0"/>
              <a:t> Heights.</a:t>
            </a:r>
            <a:endParaRPr lang="en-US" dirty="0"/>
          </a:p>
        </p:txBody>
      </p:sp>
      <p:sp>
        <p:nvSpPr>
          <p:cNvPr id="4" name="Slide Number Placeholder 3"/>
          <p:cNvSpPr>
            <a:spLocks noGrp="1"/>
          </p:cNvSpPr>
          <p:nvPr>
            <p:ph type="sldNum" sz="quarter" idx="10"/>
          </p:nvPr>
        </p:nvSpPr>
        <p:spPr/>
        <p:txBody>
          <a:bodyPr/>
          <a:lstStyle/>
          <a:p>
            <a:fld id="{9DC752DA-3893-4F71-A2FA-7130B58A0419}" type="slidenum">
              <a:rPr lang="en-US" smtClean="0"/>
              <a:t>7</a:t>
            </a:fld>
            <a:endParaRPr lang="en-US"/>
          </a:p>
        </p:txBody>
      </p:sp>
    </p:spTree>
    <p:extLst>
      <p:ext uri="{BB962C8B-B14F-4D97-AF65-F5344CB8AC3E}">
        <p14:creationId xmlns:p14="http://schemas.microsoft.com/office/powerpoint/2010/main" val="225180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Charles de </a:t>
            </a:r>
            <a:r>
              <a:rPr lang="en-US" dirty="0" err="1" smtClean="0"/>
              <a:t>Salaberry</a:t>
            </a:r>
            <a:r>
              <a:rPr lang="en-US" dirty="0" smtClean="0"/>
              <a:t> convinced his allies to camouflage themselves in maple leaves and blow horns to create chaos which allowed the Canadians to cut down the invaders as they, in vain, attempted to flea.</a:t>
            </a:r>
          </a:p>
          <a:p>
            <a:endParaRPr lang="en-US" dirty="0"/>
          </a:p>
        </p:txBody>
      </p:sp>
      <p:sp>
        <p:nvSpPr>
          <p:cNvPr id="4" name="Slide Number Placeholder 3"/>
          <p:cNvSpPr>
            <a:spLocks noGrp="1"/>
          </p:cNvSpPr>
          <p:nvPr>
            <p:ph type="sldNum" sz="quarter" idx="10"/>
          </p:nvPr>
        </p:nvSpPr>
        <p:spPr/>
        <p:txBody>
          <a:bodyPr/>
          <a:lstStyle/>
          <a:p>
            <a:fld id="{9DC752DA-3893-4F71-A2FA-7130B58A0419}" type="slidenum">
              <a:rPr lang="en-US" smtClean="0"/>
              <a:t>8</a:t>
            </a:fld>
            <a:endParaRPr lang="en-US"/>
          </a:p>
        </p:txBody>
      </p:sp>
    </p:spTree>
    <p:extLst>
      <p:ext uri="{BB962C8B-B14F-4D97-AF65-F5344CB8AC3E}">
        <p14:creationId xmlns:p14="http://schemas.microsoft.com/office/powerpoint/2010/main" val="28556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strangest thing about the War of 1812 is that the American actually believe that they won. Their goal was The Conquest of Canada.</a:t>
            </a:r>
          </a:p>
          <a:p>
            <a:pPr marL="174708" indent="-174708">
              <a:buFont typeface="Arial" panose="020B0604020202020204" pitchFamily="34" charset="0"/>
              <a:buChar char="•"/>
            </a:pPr>
            <a:r>
              <a:rPr lang="en-US" dirty="0" smtClean="0"/>
              <a:t>The Indigenous peoples were</a:t>
            </a:r>
            <a:r>
              <a:rPr lang="en-US" baseline="0" dirty="0" smtClean="0"/>
              <a:t> left out of the Treaty of Ghent, as were the Canadians, the Americans refused them to be included.</a:t>
            </a:r>
          </a:p>
          <a:p>
            <a:pPr marL="174708" indent="-174708">
              <a:buFont typeface="Arial" panose="020B0604020202020204" pitchFamily="34" charset="0"/>
              <a:buChar char="•"/>
            </a:pPr>
            <a:r>
              <a:rPr lang="en-US" baseline="0" dirty="0" smtClean="0"/>
              <a:t>This “free reign” allowed Americans to take native land that was originally protected by the British.</a:t>
            </a:r>
          </a:p>
          <a:p>
            <a:pPr marL="174708" indent="-174708">
              <a:buFont typeface="Arial" panose="020B0604020202020204" pitchFamily="34" charset="0"/>
              <a:buChar char="•"/>
            </a:pPr>
            <a:r>
              <a:rPr lang="en-US" baseline="0" dirty="0" smtClean="0"/>
              <a:t>Americans Won, Canadians broke even and the FN lost.</a:t>
            </a:r>
            <a:endParaRPr lang="en-US" dirty="0"/>
          </a:p>
        </p:txBody>
      </p:sp>
      <p:sp>
        <p:nvSpPr>
          <p:cNvPr id="4" name="Slide Number Placeholder 3"/>
          <p:cNvSpPr>
            <a:spLocks noGrp="1"/>
          </p:cNvSpPr>
          <p:nvPr>
            <p:ph type="sldNum" sz="quarter" idx="10"/>
          </p:nvPr>
        </p:nvSpPr>
        <p:spPr/>
        <p:txBody>
          <a:bodyPr/>
          <a:lstStyle/>
          <a:p>
            <a:fld id="{9DC752DA-3893-4F71-A2FA-7130B58A0419}" type="slidenum">
              <a:rPr lang="en-US" smtClean="0"/>
              <a:t>9</a:t>
            </a:fld>
            <a:endParaRPr lang="en-US"/>
          </a:p>
        </p:txBody>
      </p:sp>
    </p:spTree>
    <p:extLst>
      <p:ext uri="{BB962C8B-B14F-4D97-AF65-F5344CB8AC3E}">
        <p14:creationId xmlns:p14="http://schemas.microsoft.com/office/powerpoint/2010/main" val="156429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18A785F-D16E-41E9-9ECB-EAB6832AA626}" type="datetimeFigureOut">
              <a:rPr lang="en-US" smtClean="0"/>
              <a:t>10/15/2019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E9444BC-FBE7-4139-9A72-77BC8462801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88539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785F-D16E-41E9-9ECB-EAB6832AA626}"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212499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785F-D16E-41E9-9ECB-EAB6832AA626}"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41094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785F-D16E-41E9-9ECB-EAB6832AA626}"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339968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8A785F-D16E-41E9-9ECB-EAB6832AA626}"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444BC-FBE7-4139-9A72-77BC8462801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34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8A785F-D16E-41E9-9ECB-EAB6832AA626}"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129597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8A785F-D16E-41E9-9ECB-EAB6832AA626}"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29506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A785F-D16E-41E9-9ECB-EAB6832AA626}"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74551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A785F-D16E-41E9-9ECB-EAB6832AA626}"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140443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8A785F-D16E-41E9-9ECB-EAB6832AA626}"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40082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8A785F-D16E-41E9-9ECB-EAB6832AA626}"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9444BC-FBE7-4139-9A72-77BC8462801F}" type="slidenum">
              <a:rPr lang="en-US" smtClean="0"/>
              <a:t>‹#›</a:t>
            </a:fld>
            <a:endParaRPr lang="en-US"/>
          </a:p>
        </p:txBody>
      </p:sp>
    </p:spTree>
    <p:extLst>
      <p:ext uri="{BB962C8B-B14F-4D97-AF65-F5344CB8AC3E}">
        <p14:creationId xmlns:p14="http://schemas.microsoft.com/office/powerpoint/2010/main" val="23455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218A785F-D16E-41E9-9ECB-EAB6832AA626}" type="datetimeFigureOut">
              <a:rPr lang="en-US" smtClean="0"/>
              <a:t>10/15/2019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E9444BC-FBE7-4139-9A72-77BC8462801F}" type="slidenum">
              <a:rPr lang="en-US" smtClean="0"/>
              <a:t>‹#›</a:t>
            </a:fld>
            <a:endParaRPr lang="en-US"/>
          </a:p>
        </p:txBody>
      </p:sp>
    </p:spTree>
    <p:extLst>
      <p:ext uri="{BB962C8B-B14F-4D97-AF65-F5344CB8AC3E}">
        <p14:creationId xmlns:p14="http://schemas.microsoft.com/office/powerpoint/2010/main" val="2441718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Becoming Canadians </a:t>
            </a:r>
            <a:br>
              <a:rPr lang="en-US" dirty="0" smtClean="0"/>
            </a:br>
            <a:r>
              <a:rPr lang="en-US" dirty="0" smtClean="0"/>
              <a:t>(1783-1837)</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497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Thoughts</a:t>
            </a:r>
            <a:endParaRPr lang="en-US" dirty="0"/>
          </a:p>
        </p:txBody>
      </p:sp>
      <p:sp>
        <p:nvSpPr>
          <p:cNvPr id="3" name="Content Placeholder 2"/>
          <p:cNvSpPr>
            <a:spLocks noGrp="1"/>
          </p:cNvSpPr>
          <p:nvPr>
            <p:ph idx="1"/>
          </p:nvPr>
        </p:nvSpPr>
        <p:spPr>
          <a:xfrm>
            <a:off x="1261871" y="1828800"/>
            <a:ext cx="9328543" cy="4351337"/>
          </a:xfrm>
        </p:spPr>
        <p:txBody>
          <a:bodyPr>
            <a:normAutofit/>
          </a:bodyPr>
          <a:lstStyle/>
          <a:p>
            <a:r>
              <a:rPr lang="en-US" sz="2000" dirty="0" smtClean="0"/>
              <a:t>Pierre </a:t>
            </a:r>
            <a:r>
              <a:rPr lang="en-US" sz="2000" dirty="0" err="1" smtClean="0"/>
              <a:t>Berton</a:t>
            </a:r>
            <a:r>
              <a:rPr lang="en-US" sz="2000" dirty="0" smtClean="0"/>
              <a:t> wrote this quote about the war of 1812…</a:t>
            </a:r>
          </a:p>
          <a:p>
            <a:pPr marL="0" indent="0">
              <a:buNone/>
            </a:pPr>
            <a:r>
              <a:rPr lang="en-US" sz="2000" dirty="0" smtClean="0"/>
              <a:t>” It was as if no war had been fought, or to put it more bluntly, as if the war that was fought was fought for no good reason. For nothing has changed; everything is as it was in the beginning save for the graves of those who, it now appears, have fought for a trifle:...Lake Erie and Fort McHenry will go into the American history books, </a:t>
            </a:r>
            <a:r>
              <a:rPr lang="en-US" sz="2000" dirty="0" err="1" smtClean="0"/>
              <a:t>Queenston</a:t>
            </a:r>
            <a:r>
              <a:rPr lang="en-US" sz="2000" dirty="0" smtClean="0"/>
              <a:t> Heights and </a:t>
            </a:r>
            <a:r>
              <a:rPr lang="en-US" sz="2000" dirty="0" err="1" smtClean="0"/>
              <a:t>Crysler's</a:t>
            </a:r>
            <a:r>
              <a:rPr lang="en-US" sz="2000" dirty="0" smtClean="0"/>
              <a:t> Farm into the Canadian, but without the gore, the stench, the disease, the terror, the conniving, and the imbecilities that march with every army.“ </a:t>
            </a:r>
          </a:p>
          <a:p>
            <a:r>
              <a:rPr lang="en-US" sz="2000" dirty="0" smtClean="0"/>
              <a:t>Does this quote really accurately describe the war? Was anyone really victorious?</a:t>
            </a:r>
          </a:p>
          <a:p>
            <a:pPr marL="0" indent="0">
              <a:buNone/>
            </a:pPr>
            <a:r>
              <a:rPr lang="en-US" sz="2000" dirty="0" smtClean="0"/>
              <a:t>    </a:t>
            </a:r>
          </a:p>
        </p:txBody>
      </p:sp>
    </p:spTree>
    <p:extLst>
      <p:ext uri="{BB962C8B-B14F-4D97-AF65-F5344CB8AC3E}">
        <p14:creationId xmlns:p14="http://schemas.microsoft.com/office/powerpoint/2010/main" val="270582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2400" dirty="0" smtClean="0"/>
              <a:t>Did the War of 1812 really help solidify a Canadian identity? If so, how?</a:t>
            </a:r>
          </a:p>
          <a:p>
            <a:endParaRPr lang="en-US" sz="2400" dirty="0"/>
          </a:p>
          <a:p>
            <a:endParaRPr lang="en-US" sz="2400" dirty="0"/>
          </a:p>
        </p:txBody>
      </p:sp>
    </p:spTree>
    <p:extLst>
      <p:ext uri="{BB962C8B-B14F-4D97-AF65-F5344CB8AC3E}">
        <p14:creationId xmlns:p14="http://schemas.microsoft.com/office/powerpoint/2010/main" val="16080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of the American Revolution </a:t>
            </a:r>
            <a:endParaRPr lang="en-US" dirty="0"/>
          </a:p>
        </p:txBody>
      </p:sp>
      <p:sp>
        <p:nvSpPr>
          <p:cNvPr id="3" name="Content Placeholder 2"/>
          <p:cNvSpPr>
            <a:spLocks noGrp="1"/>
          </p:cNvSpPr>
          <p:nvPr>
            <p:ph idx="1"/>
          </p:nvPr>
        </p:nvSpPr>
        <p:spPr/>
        <p:txBody>
          <a:bodyPr>
            <a:normAutofit/>
          </a:bodyPr>
          <a:lstStyle/>
          <a:p>
            <a:r>
              <a:rPr lang="en-US" sz="2800" dirty="0" smtClean="0"/>
              <a:t>Not everyone in the 13 Colonies wanted revolution. </a:t>
            </a:r>
          </a:p>
          <a:p>
            <a:r>
              <a:rPr lang="en-US" sz="2800" dirty="0" smtClean="0"/>
              <a:t>Tens of thousands of Loyalists fled from the States to Canada.</a:t>
            </a:r>
          </a:p>
          <a:p>
            <a:r>
              <a:rPr lang="en-US" sz="2800" dirty="0" smtClean="0"/>
              <a:t>The British and the Americans failed to fulfill the terms of the Treaty of Versailles(not that one).</a:t>
            </a:r>
          </a:p>
          <a:p>
            <a:pPr lvl="1">
              <a:buFont typeface="Wingdings" panose="05000000000000000000" pitchFamily="2" charset="2"/>
              <a:buChar char="Ø"/>
            </a:pPr>
            <a:r>
              <a:rPr lang="en-US" sz="2600" dirty="0" smtClean="0"/>
              <a:t>Brits to vacate forts in the west</a:t>
            </a:r>
          </a:p>
          <a:p>
            <a:pPr lvl="1">
              <a:buFont typeface="Wingdings" panose="05000000000000000000" pitchFamily="2" charset="2"/>
              <a:buChar char="Ø"/>
            </a:pPr>
            <a:r>
              <a:rPr lang="en-US" sz="2600" dirty="0" smtClean="0"/>
              <a:t>Yanks to compensate the Loyalists for last land</a:t>
            </a:r>
          </a:p>
          <a:p>
            <a:endParaRPr lang="en-US" sz="2800" dirty="0"/>
          </a:p>
        </p:txBody>
      </p:sp>
    </p:spTree>
    <p:extLst>
      <p:ext uri="{BB962C8B-B14F-4D97-AF65-F5344CB8AC3E}">
        <p14:creationId xmlns:p14="http://schemas.microsoft.com/office/powerpoint/2010/main" val="93893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Act of 1791</a:t>
            </a:r>
            <a:endParaRPr lang="en-US" dirty="0"/>
          </a:p>
        </p:txBody>
      </p:sp>
      <p:sp>
        <p:nvSpPr>
          <p:cNvPr id="3" name="Content Placeholder 2"/>
          <p:cNvSpPr>
            <a:spLocks noGrp="1"/>
          </p:cNvSpPr>
          <p:nvPr>
            <p:ph idx="1"/>
          </p:nvPr>
        </p:nvSpPr>
        <p:spPr>
          <a:xfrm>
            <a:off x="677334" y="2121408"/>
            <a:ext cx="6299200" cy="4050792"/>
          </a:xfrm>
        </p:spPr>
        <p:txBody>
          <a:bodyPr>
            <a:normAutofit/>
          </a:bodyPr>
          <a:lstStyle/>
          <a:p>
            <a:r>
              <a:rPr lang="en-US" sz="2400" dirty="0" smtClean="0"/>
              <a:t>Due to the effects on Canada from the American Revolutionary war the constitutional act of 1791 was passed </a:t>
            </a:r>
          </a:p>
          <a:p>
            <a:r>
              <a:rPr lang="en-US" sz="2400" dirty="0" smtClean="0"/>
              <a:t>Split the colony of Quebec into Upper and Lower Canada. </a:t>
            </a:r>
          </a:p>
          <a:p>
            <a:r>
              <a:rPr lang="en-US" sz="2400" dirty="0" smtClean="0"/>
              <a:t>North America then had 5 colonies under British Control; Upper and lower Canada, New Brunswick, Nova Scotia, and Newfoundland. </a:t>
            </a:r>
            <a:endParaRPr lang="en-US" sz="2400" dirty="0"/>
          </a:p>
        </p:txBody>
      </p:sp>
      <p:pic>
        <p:nvPicPr>
          <p:cNvPr id="2050" name="Picture 2" descr="Image result for constitutional act of 17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866" y="2093976"/>
            <a:ext cx="4649456" cy="330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4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of </a:t>
            </a:r>
            <a:r>
              <a:rPr lang="en-US" dirty="0" smtClean="0"/>
              <a:t>1812 – </a:t>
            </a:r>
            <a:r>
              <a:rPr lang="en-US" sz="3600" dirty="0" smtClean="0"/>
              <a:t>Join Us (pt2) </a:t>
            </a:r>
            <a:endParaRPr lang="en-US" sz="3600" dirty="0"/>
          </a:p>
        </p:txBody>
      </p:sp>
      <p:sp>
        <p:nvSpPr>
          <p:cNvPr id="3" name="Content Placeholder 2"/>
          <p:cNvSpPr>
            <a:spLocks noGrp="1"/>
          </p:cNvSpPr>
          <p:nvPr>
            <p:ph idx="1"/>
          </p:nvPr>
        </p:nvSpPr>
        <p:spPr>
          <a:xfrm>
            <a:off x="354583" y="1691322"/>
            <a:ext cx="7636477" cy="4963478"/>
          </a:xfrm>
        </p:spPr>
        <p:txBody>
          <a:bodyPr>
            <a:noAutofit/>
          </a:bodyPr>
          <a:lstStyle/>
          <a:p>
            <a:pPr>
              <a:buFontTx/>
              <a:buChar char="-"/>
            </a:pPr>
            <a:r>
              <a:rPr lang="en-US" sz="2400" dirty="0" smtClean="0"/>
              <a:t>The second war between the newly formed U.S.A and Great Britain. </a:t>
            </a:r>
          </a:p>
          <a:p>
            <a:pPr>
              <a:buFontTx/>
              <a:buChar char="-"/>
            </a:pPr>
            <a:r>
              <a:rPr lang="en-US" sz="2400" dirty="0" smtClean="0"/>
              <a:t>Canadian soldiers primarily were the ones repelling the American Attack. </a:t>
            </a:r>
          </a:p>
          <a:p>
            <a:pPr>
              <a:buFontTx/>
              <a:buChar char="-"/>
            </a:pPr>
            <a:r>
              <a:rPr lang="en-US" sz="2400" dirty="0" smtClean="0"/>
              <a:t>The war was largely started because Britain put forth a naval blockade on America, blocking their trade with Europe during the Napoleonic Wars. </a:t>
            </a:r>
          </a:p>
          <a:p>
            <a:pPr>
              <a:buFontTx/>
              <a:buChar char="-"/>
            </a:pPr>
            <a:r>
              <a:rPr lang="en-US" sz="2400" dirty="0" smtClean="0"/>
              <a:t>Alliances were made with the Indigenous peoples to fight for the British. </a:t>
            </a:r>
          </a:p>
        </p:txBody>
      </p:sp>
      <p:pic>
        <p:nvPicPr>
          <p:cNvPr id="4" name="Picture 3"/>
          <p:cNvPicPr>
            <a:picLocks noChangeAspect="1"/>
          </p:cNvPicPr>
          <p:nvPr/>
        </p:nvPicPr>
        <p:blipFill>
          <a:blip r:embed="rId3"/>
          <a:stretch>
            <a:fillRect/>
          </a:stretch>
        </p:blipFill>
        <p:spPr>
          <a:xfrm>
            <a:off x="7991060" y="1607184"/>
            <a:ext cx="3810000" cy="2819400"/>
          </a:xfrm>
          <a:prstGeom prst="rect">
            <a:avLst/>
          </a:prstGeom>
        </p:spPr>
      </p:pic>
    </p:spTree>
    <p:extLst>
      <p:ext uri="{BB962C8B-B14F-4D97-AF65-F5344CB8AC3E}">
        <p14:creationId xmlns:p14="http://schemas.microsoft.com/office/powerpoint/2010/main" val="158359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Tecumseh</a:t>
            </a:r>
            <a:endParaRPr lang="en-US" dirty="0"/>
          </a:p>
        </p:txBody>
      </p:sp>
      <p:sp>
        <p:nvSpPr>
          <p:cNvPr id="3" name="Content Placeholder 2"/>
          <p:cNvSpPr>
            <a:spLocks noGrp="1"/>
          </p:cNvSpPr>
          <p:nvPr>
            <p:ph idx="1"/>
          </p:nvPr>
        </p:nvSpPr>
        <p:spPr>
          <a:xfrm>
            <a:off x="448236" y="1828800"/>
            <a:ext cx="7189694" cy="4351337"/>
          </a:xfrm>
        </p:spPr>
        <p:txBody>
          <a:bodyPr>
            <a:normAutofit/>
          </a:bodyPr>
          <a:lstStyle/>
          <a:p>
            <a:r>
              <a:rPr lang="en-US" sz="2400" dirty="0" smtClean="0"/>
              <a:t>Tecumseh, Chief of the Shawnee, had united many(12) Indigenous nations together in an attempt to prevent Americans from taking more land from his people.</a:t>
            </a:r>
          </a:p>
          <a:p>
            <a:r>
              <a:rPr lang="en-US" sz="2400" dirty="0" smtClean="0"/>
              <a:t>Tecumseh proved to be a difficult adversary for the Americans and served as another catalyst to why the War of 1812 started.</a:t>
            </a:r>
          </a:p>
          <a:p>
            <a:r>
              <a:rPr lang="en-US" sz="2400" dirty="0" smtClean="0"/>
              <a:t>These First Nations fought </a:t>
            </a:r>
            <a:r>
              <a:rPr lang="en-US" sz="2400" dirty="0" smtClean="0"/>
              <a:t>alongside </a:t>
            </a:r>
            <a:r>
              <a:rPr lang="en-US" sz="2400" dirty="0" smtClean="0"/>
              <a:t>the British, not for loyalty, but for tactical reasons. Tecumseh and Brock would save Upper Canada when the fighting came north.</a:t>
            </a:r>
            <a:endParaRPr lang="en-US" sz="2400" dirty="0"/>
          </a:p>
        </p:txBody>
      </p:sp>
      <p:pic>
        <p:nvPicPr>
          <p:cNvPr id="4" name="Picture 3"/>
          <p:cNvPicPr>
            <a:picLocks noChangeAspect="1"/>
          </p:cNvPicPr>
          <p:nvPr/>
        </p:nvPicPr>
        <p:blipFill>
          <a:blip r:embed="rId3"/>
          <a:stretch>
            <a:fillRect/>
          </a:stretch>
        </p:blipFill>
        <p:spPr>
          <a:xfrm>
            <a:off x="8067455" y="1691322"/>
            <a:ext cx="3191857" cy="4227625"/>
          </a:xfrm>
          <a:prstGeom prst="rect">
            <a:avLst/>
          </a:prstGeom>
        </p:spPr>
      </p:pic>
    </p:spTree>
    <p:extLst>
      <p:ext uri="{BB962C8B-B14F-4D97-AF65-F5344CB8AC3E}">
        <p14:creationId xmlns:p14="http://schemas.microsoft.com/office/powerpoint/2010/main" val="180671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24" y="365760"/>
            <a:ext cx="9692640" cy="1325562"/>
          </a:xfrm>
        </p:spPr>
        <p:txBody>
          <a:bodyPr/>
          <a:lstStyle/>
          <a:p>
            <a:r>
              <a:rPr lang="en-US" dirty="0" smtClean="0"/>
              <a:t>Course of the war</a:t>
            </a:r>
            <a:endParaRPr lang="en-US" dirty="0"/>
          </a:p>
        </p:txBody>
      </p:sp>
      <p:sp>
        <p:nvSpPr>
          <p:cNvPr id="3" name="Content Placeholder 2"/>
          <p:cNvSpPr>
            <a:spLocks noGrp="1"/>
          </p:cNvSpPr>
          <p:nvPr>
            <p:ph idx="1"/>
          </p:nvPr>
        </p:nvSpPr>
        <p:spPr>
          <a:xfrm>
            <a:off x="567824" y="1691322"/>
            <a:ext cx="10058400" cy="4050792"/>
          </a:xfrm>
        </p:spPr>
        <p:txBody>
          <a:bodyPr>
            <a:normAutofit/>
          </a:bodyPr>
          <a:lstStyle/>
          <a:p>
            <a:r>
              <a:rPr lang="en-US" sz="2400" dirty="0" smtClean="0"/>
              <a:t>After many battles around the Detroit- York area the </a:t>
            </a:r>
            <a:r>
              <a:rPr lang="en-US" sz="2400" dirty="0"/>
              <a:t>A</a:t>
            </a:r>
            <a:r>
              <a:rPr lang="en-US" sz="2400" dirty="0" smtClean="0"/>
              <a:t>mericans surrendered Michigan and upper Mississippi to the British.</a:t>
            </a:r>
          </a:p>
          <a:p>
            <a:r>
              <a:rPr lang="en-US" sz="2400" dirty="0" smtClean="0"/>
              <a:t>After losing two armies at Detroit and </a:t>
            </a:r>
            <a:r>
              <a:rPr lang="en-US" sz="2400" dirty="0" err="1" smtClean="0"/>
              <a:t>Queenston</a:t>
            </a:r>
            <a:r>
              <a:rPr lang="en-US" sz="2400" dirty="0" smtClean="0"/>
              <a:t> Heights their militia refused to cross into Canada and after the loss of another at Frenchtown the invasions of Canada in winter were abandoned. </a:t>
            </a:r>
          </a:p>
          <a:p>
            <a:r>
              <a:rPr lang="en-US" sz="2400" dirty="0" smtClean="0"/>
              <a:t>On leaving the American militia burned down the town of Newark, in response the British burned Buffalo. </a:t>
            </a:r>
          </a:p>
        </p:txBody>
      </p:sp>
      <p:pic>
        <p:nvPicPr>
          <p:cNvPr id="4" name="Picture 3"/>
          <p:cNvPicPr>
            <a:picLocks noChangeAspect="1"/>
          </p:cNvPicPr>
          <p:nvPr/>
        </p:nvPicPr>
        <p:blipFill>
          <a:blip r:embed="rId3"/>
          <a:stretch>
            <a:fillRect/>
          </a:stretch>
        </p:blipFill>
        <p:spPr>
          <a:xfrm>
            <a:off x="7512424" y="4294415"/>
            <a:ext cx="3588356" cy="2481621"/>
          </a:xfrm>
          <a:prstGeom prst="rect">
            <a:avLst/>
          </a:prstGeom>
        </p:spPr>
      </p:pic>
    </p:spTree>
    <p:extLst>
      <p:ext uri="{BB962C8B-B14F-4D97-AF65-F5344CB8AC3E}">
        <p14:creationId xmlns:p14="http://schemas.microsoft.com/office/powerpoint/2010/main" val="152625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Laura Secord</a:t>
            </a:r>
            <a:endParaRPr lang="en-US" dirty="0"/>
          </a:p>
        </p:txBody>
      </p:sp>
      <p:sp>
        <p:nvSpPr>
          <p:cNvPr id="3" name="Content Placeholder 2"/>
          <p:cNvSpPr>
            <a:spLocks noGrp="1"/>
          </p:cNvSpPr>
          <p:nvPr>
            <p:ph idx="1"/>
          </p:nvPr>
        </p:nvSpPr>
        <p:spPr>
          <a:xfrm>
            <a:off x="498764" y="1828800"/>
            <a:ext cx="7409104" cy="4671753"/>
          </a:xfrm>
        </p:spPr>
        <p:txBody>
          <a:bodyPr>
            <a:normAutofit/>
          </a:bodyPr>
          <a:lstStyle/>
          <a:p>
            <a:r>
              <a:rPr lang="en-US" sz="2400" dirty="0" smtClean="0"/>
              <a:t>It was during this fight for Upper Canada that Laura Secord made a name for herself.</a:t>
            </a:r>
          </a:p>
          <a:p>
            <a:r>
              <a:rPr lang="en-US" sz="2400" dirty="0" smtClean="0"/>
              <a:t>She was a pioneer and mother of 5 who, while nursing her wounded husband back to health overheard invading Americans planning a surprise attack at a Upper Canadian village.</a:t>
            </a:r>
          </a:p>
          <a:p>
            <a:r>
              <a:rPr lang="en-US" sz="2400" dirty="0" smtClean="0"/>
              <a:t>She set off on a 32-km trek across the war zone to warn the British. Mohawk sentries found her and took her to Lieutenant James </a:t>
            </a:r>
            <a:r>
              <a:rPr lang="en-US" sz="2400" dirty="0" err="1" smtClean="0"/>
              <a:t>FitzGibbon</a:t>
            </a:r>
            <a:r>
              <a:rPr lang="en-US" sz="2400" dirty="0" smtClean="0"/>
              <a:t>. He set up an ambush and captured over 500 Americans without a single shot fired.</a:t>
            </a:r>
            <a:endParaRPr lang="en-US" sz="2400" dirty="0"/>
          </a:p>
        </p:txBody>
      </p:sp>
      <p:pic>
        <p:nvPicPr>
          <p:cNvPr id="4" name="Picture 3"/>
          <p:cNvPicPr>
            <a:picLocks noChangeAspect="1"/>
          </p:cNvPicPr>
          <p:nvPr/>
        </p:nvPicPr>
        <p:blipFill>
          <a:blip r:embed="rId3"/>
          <a:stretch>
            <a:fillRect/>
          </a:stretch>
        </p:blipFill>
        <p:spPr>
          <a:xfrm>
            <a:off x="8260686" y="1224742"/>
            <a:ext cx="2886075" cy="3810000"/>
          </a:xfrm>
          <a:prstGeom prst="rect">
            <a:avLst/>
          </a:prstGeom>
        </p:spPr>
      </p:pic>
    </p:spTree>
    <p:extLst>
      <p:ext uri="{BB962C8B-B14F-4D97-AF65-F5344CB8AC3E}">
        <p14:creationId xmlns:p14="http://schemas.microsoft.com/office/powerpoint/2010/main" val="166002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Lower Canada</a:t>
            </a:r>
            <a:endParaRPr lang="en-US" dirty="0"/>
          </a:p>
        </p:txBody>
      </p:sp>
      <p:sp>
        <p:nvSpPr>
          <p:cNvPr id="3" name="Content Placeholder 2"/>
          <p:cNvSpPr>
            <a:spLocks noGrp="1"/>
          </p:cNvSpPr>
          <p:nvPr>
            <p:ph idx="1"/>
          </p:nvPr>
        </p:nvSpPr>
        <p:spPr>
          <a:xfrm>
            <a:off x="448887" y="1828800"/>
            <a:ext cx="7730837" cy="4621876"/>
          </a:xfrm>
        </p:spPr>
        <p:txBody>
          <a:bodyPr>
            <a:noAutofit/>
          </a:bodyPr>
          <a:lstStyle/>
          <a:p>
            <a:r>
              <a:rPr lang="en-US" sz="2400" dirty="0" smtClean="0"/>
              <a:t>Although the majority of fighting happened in Upper Canada there was an invasion in Lower Canada in autumn of 1813.</a:t>
            </a:r>
          </a:p>
          <a:p>
            <a:r>
              <a:rPr lang="en-US" sz="2400" dirty="0" smtClean="0"/>
              <a:t>The first strike was from New York along the Chateauguay River and the second was along the Great Lakes and the St. Lawrence.</a:t>
            </a:r>
          </a:p>
          <a:p>
            <a:r>
              <a:rPr lang="en-US" sz="2400" dirty="0" smtClean="0"/>
              <a:t>Both attacks failed and French Canada was saved from American invaders.</a:t>
            </a:r>
          </a:p>
          <a:p>
            <a:r>
              <a:rPr lang="en-US" sz="2400" dirty="0" smtClean="0"/>
              <a:t>Chateauguay was a true </a:t>
            </a:r>
            <a:r>
              <a:rPr lang="en-US" sz="2400" i="1" dirty="0" smtClean="0"/>
              <a:t>Canadian</a:t>
            </a:r>
            <a:r>
              <a:rPr lang="en-US" sz="2400" dirty="0" smtClean="0"/>
              <a:t> victory as no British troops were involved. A small band of French Canadians with English-Canadian and Mohawk allies held off 4000 Americans. </a:t>
            </a:r>
            <a:endParaRPr lang="en-US" sz="2400" dirty="0"/>
          </a:p>
        </p:txBody>
      </p:sp>
      <p:pic>
        <p:nvPicPr>
          <p:cNvPr id="4" name="Picture 3"/>
          <p:cNvPicPr>
            <a:picLocks noChangeAspect="1"/>
          </p:cNvPicPr>
          <p:nvPr/>
        </p:nvPicPr>
        <p:blipFill>
          <a:blip r:embed="rId3"/>
          <a:stretch>
            <a:fillRect/>
          </a:stretch>
        </p:blipFill>
        <p:spPr>
          <a:xfrm>
            <a:off x="8430387" y="1828800"/>
            <a:ext cx="2524125" cy="3333750"/>
          </a:xfrm>
          <a:prstGeom prst="rect">
            <a:avLst/>
          </a:prstGeom>
        </p:spPr>
      </p:pic>
    </p:spTree>
    <p:extLst>
      <p:ext uri="{BB962C8B-B14F-4D97-AF65-F5344CB8AC3E}">
        <p14:creationId xmlns:p14="http://schemas.microsoft.com/office/powerpoint/2010/main" val="62846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Won?</a:t>
            </a:r>
            <a:endParaRPr lang="en-US" dirty="0"/>
          </a:p>
        </p:txBody>
      </p:sp>
      <p:sp>
        <p:nvSpPr>
          <p:cNvPr id="3" name="Content Placeholder 2"/>
          <p:cNvSpPr>
            <a:spLocks noGrp="1"/>
          </p:cNvSpPr>
          <p:nvPr>
            <p:ph idx="1"/>
          </p:nvPr>
        </p:nvSpPr>
        <p:spPr>
          <a:xfrm>
            <a:off x="615142" y="1828800"/>
            <a:ext cx="10339370" cy="4804756"/>
          </a:xfrm>
        </p:spPr>
        <p:txBody>
          <a:bodyPr>
            <a:normAutofit/>
          </a:bodyPr>
          <a:lstStyle/>
          <a:p>
            <a:r>
              <a:rPr lang="en-US" sz="2400" dirty="0" smtClean="0"/>
              <a:t>On the battlefield the Americans were handed lose after lose but…</a:t>
            </a:r>
          </a:p>
          <a:p>
            <a:pPr marL="0" indent="0">
              <a:buNone/>
            </a:pPr>
            <a:r>
              <a:rPr lang="en-US" sz="2400" dirty="0" smtClean="0"/>
              <a:t>…this war was more political than military.</a:t>
            </a:r>
          </a:p>
          <a:p>
            <a:r>
              <a:rPr lang="en-US" sz="2400" dirty="0" smtClean="0"/>
              <a:t>In the Treaty of Ghent, signed on Christmas eve of 1814, the British and Americans agreed to end the war.</a:t>
            </a:r>
          </a:p>
          <a:p>
            <a:r>
              <a:rPr lang="en-US" sz="2400" dirty="0" smtClean="0"/>
              <a:t>The Treaty reestablished the territories to </a:t>
            </a:r>
            <a:r>
              <a:rPr lang="en-US" sz="2400" dirty="0" smtClean="0"/>
              <a:t>their </a:t>
            </a:r>
            <a:r>
              <a:rPr lang="en-US" sz="2400" dirty="0" smtClean="0"/>
              <a:t>original position but the Americans were given free reign of the west and maintained their sovereignty.</a:t>
            </a:r>
          </a:p>
          <a:p>
            <a:r>
              <a:rPr lang="en-US" sz="2400" dirty="0" smtClean="0"/>
              <a:t>This “victory” by the Americans led to the widespread war of extermination, displacement and assimilation against the First Nations.</a:t>
            </a:r>
          </a:p>
          <a:p>
            <a:endParaRPr lang="en-US" sz="2400" dirty="0"/>
          </a:p>
        </p:txBody>
      </p:sp>
    </p:spTree>
    <p:extLst>
      <p:ext uri="{BB962C8B-B14F-4D97-AF65-F5344CB8AC3E}">
        <p14:creationId xmlns:p14="http://schemas.microsoft.com/office/powerpoint/2010/main" val="166475297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473</TotalTime>
  <Words>1349</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Schoolbook</vt:lpstr>
      <vt:lpstr>Wingdings</vt:lpstr>
      <vt:lpstr>Wingdings 2</vt:lpstr>
      <vt:lpstr>View</vt:lpstr>
      <vt:lpstr>Becoming Canadians  (1783-1837)</vt:lpstr>
      <vt:lpstr>Aftermath of the American Revolution </vt:lpstr>
      <vt:lpstr>Constitutional Act of 1791</vt:lpstr>
      <vt:lpstr>War of 1812 – Join Us (pt2) </vt:lpstr>
      <vt:lpstr>Tecumseh</vt:lpstr>
      <vt:lpstr>Course of the war</vt:lpstr>
      <vt:lpstr>Laura Secord</vt:lpstr>
      <vt:lpstr>War in Lower Canada</vt:lpstr>
      <vt:lpstr>So Who Won?</vt:lpstr>
      <vt:lpstr>Final Thoughts</vt:lpstr>
      <vt:lpstr>Questions</vt:lpstr>
    </vt:vector>
  </TitlesOfParts>
  <Company>Province of New Brunswick -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Canadians  (1783-1837)</dc:title>
  <dc:creator>Howe, Aaron</dc:creator>
  <cp:lastModifiedBy>Champion, Andrew    (ASD-W)</cp:lastModifiedBy>
  <cp:revision>39</cp:revision>
  <cp:lastPrinted>2019-10-15T11:04:28Z</cp:lastPrinted>
  <dcterms:created xsi:type="dcterms:W3CDTF">2017-10-13T17:44:24Z</dcterms:created>
  <dcterms:modified xsi:type="dcterms:W3CDTF">2019-10-15T15:17:03Z</dcterms:modified>
</cp:coreProperties>
</file>