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24" r:id="rId1"/>
  </p:sldMasterIdLst>
  <p:notesMasterIdLst>
    <p:notesMasterId r:id="rId26"/>
  </p:notesMasterIdLst>
  <p:sldIdLst>
    <p:sldId id="256" r:id="rId2"/>
    <p:sldId id="257" r:id="rId3"/>
    <p:sldId id="258" r:id="rId4"/>
    <p:sldId id="259" r:id="rId5"/>
    <p:sldId id="260" r:id="rId6"/>
    <p:sldId id="261" r:id="rId7"/>
    <p:sldId id="262" r:id="rId8"/>
    <p:sldId id="263" r:id="rId9"/>
    <p:sldId id="265" r:id="rId10"/>
    <p:sldId id="264" r:id="rId11"/>
    <p:sldId id="266" r:id="rId12"/>
    <p:sldId id="267" r:id="rId13"/>
    <p:sldId id="268" r:id="rId14"/>
    <p:sldId id="269" r:id="rId15"/>
    <p:sldId id="270" r:id="rId16"/>
    <p:sldId id="271" r:id="rId17"/>
    <p:sldId id="272" r:id="rId18"/>
    <p:sldId id="274" r:id="rId19"/>
    <p:sldId id="275" r:id="rId20"/>
    <p:sldId id="276" r:id="rId21"/>
    <p:sldId id="277" r:id="rId22"/>
    <p:sldId id="278" r:id="rId23"/>
    <p:sldId id="279" r:id="rId24"/>
    <p:sldId id="273" r:id="rId2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77372" autoAdjust="0"/>
  </p:normalViewPr>
  <p:slideViewPr>
    <p:cSldViewPr snapToGrid="0">
      <p:cViewPr varScale="1">
        <p:scale>
          <a:sx n="56" d="100"/>
          <a:sy n="56" d="100"/>
        </p:scale>
        <p:origin x="12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2D62582-5F18-411B-92E4-AE54728D37C5}" type="datetimeFigureOut">
              <a:rPr lang="en-US" smtClean="0"/>
              <a:t>11/4/2019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D01C54A-C89E-4990-B540-A81221E7BAE7}" type="slidenum">
              <a:rPr lang="en-US" smtClean="0"/>
              <a:t>‹#›</a:t>
            </a:fld>
            <a:endParaRPr lang="en-US"/>
          </a:p>
        </p:txBody>
      </p:sp>
    </p:spTree>
    <p:extLst>
      <p:ext uri="{BB962C8B-B14F-4D97-AF65-F5344CB8AC3E}">
        <p14:creationId xmlns:p14="http://schemas.microsoft.com/office/powerpoint/2010/main" val="3057746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thecanadianencyclopedia.ca/en/article/sir-robert-borden/" TargetMode="External"/><Relationship Id="rId3" Type="http://schemas.openxmlformats.org/officeDocument/2006/relationships/hyperlink" Target="https://www.thecanadianencyclopedia.ca/en/article/parliament/" TargetMode="External"/><Relationship Id="rId7" Type="http://schemas.openxmlformats.org/officeDocument/2006/relationships/hyperlink" Target="https://www.thecanadianencyclopedia.ca/en/article/prime-minister/"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thecanadianencyclopedia.ca/en/article/indian-act/" TargetMode="External"/><Relationship Id="rId5" Type="http://schemas.openxmlformats.org/officeDocument/2006/relationships/hyperlink" Target="https://www.thecanadianencyclopedia.ca/article/wartime-elections-act/" TargetMode="External"/><Relationship Id="rId4" Type="http://schemas.openxmlformats.org/officeDocument/2006/relationships/hyperlink" Target="https://www.thecanadianencyclopedia.ca/en/article/first-world-war-wwi/" TargetMode="External"/><Relationship Id="rId9" Type="http://schemas.openxmlformats.org/officeDocument/2006/relationships/hyperlink" Target="https://www.thecanadianencyclopedia.ca/en/article/election-of-1917/"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hecanadianencyclopedia.ca/en/article/industrial-workers-of-the-world"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thecanadianencyclopedia.ca/en/article/federal-government" TargetMode="External"/><Relationship Id="rId5" Type="http://schemas.openxmlformats.org/officeDocument/2006/relationships/hyperlink" Target="https://thecanadianencyclopedia.ca/en/article/industry" TargetMode="External"/><Relationship Id="rId4" Type="http://schemas.openxmlformats.org/officeDocument/2006/relationships/hyperlink" Target="https://thecanadianencyclopedia.ca/en/article/labour-organizatio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1C54A-C89E-4990-B540-A81221E7BAE7}" type="slidenum">
              <a:rPr lang="en-US" smtClean="0"/>
              <a:t>1</a:t>
            </a:fld>
            <a:endParaRPr lang="en-US"/>
          </a:p>
        </p:txBody>
      </p:sp>
    </p:spTree>
    <p:extLst>
      <p:ext uri="{BB962C8B-B14F-4D97-AF65-F5344CB8AC3E}">
        <p14:creationId xmlns:p14="http://schemas.microsoft.com/office/powerpoint/2010/main" val="1233787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1C54A-C89E-4990-B540-A81221E7BAE7}" type="slidenum">
              <a:rPr lang="en-US" smtClean="0"/>
              <a:t>10</a:t>
            </a:fld>
            <a:endParaRPr lang="en-US"/>
          </a:p>
        </p:txBody>
      </p:sp>
    </p:spTree>
    <p:extLst>
      <p:ext uri="{BB962C8B-B14F-4D97-AF65-F5344CB8AC3E}">
        <p14:creationId xmlns:p14="http://schemas.microsoft.com/office/powerpoint/2010/main" val="4286183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1C54A-C89E-4990-B540-A81221E7BAE7}" type="slidenum">
              <a:rPr lang="en-US" smtClean="0"/>
              <a:t>11</a:t>
            </a:fld>
            <a:endParaRPr lang="en-US"/>
          </a:p>
        </p:txBody>
      </p:sp>
    </p:spTree>
    <p:extLst>
      <p:ext uri="{BB962C8B-B14F-4D97-AF65-F5344CB8AC3E}">
        <p14:creationId xmlns:p14="http://schemas.microsoft.com/office/powerpoint/2010/main" val="3104524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monument was unveiled on the 100</a:t>
            </a:r>
            <a:r>
              <a:rPr lang="en-US" baseline="30000" dirty="0" smtClean="0"/>
              <a:t>th</a:t>
            </a:r>
            <a:r>
              <a:rPr lang="en-US" dirty="0" smtClean="0"/>
              <a:t> anniversary of the strike as a reminded of this momentous turning</a:t>
            </a:r>
            <a:r>
              <a:rPr lang="en-US" baseline="0" dirty="0" smtClean="0"/>
              <a:t> point in Canadian Union history as due to the outcome many union shrunk and non-union companies gained the upper hand in most strikes across Canada.</a:t>
            </a:r>
            <a:endParaRPr lang="en-US" dirty="0"/>
          </a:p>
        </p:txBody>
      </p:sp>
      <p:sp>
        <p:nvSpPr>
          <p:cNvPr id="4" name="Slide Number Placeholder 3"/>
          <p:cNvSpPr>
            <a:spLocks noGrp="1"/>
          </p:cNvSpPr>
          <p:nvPr>
            <p:ph type="sldNum" sz="quarter" idx="10"/>
          </p:nvPr>
        </p:nvSpPr>
        <p:spPr/>
        <p:txBody>
          <a:bodyPr/>
          <a:lstStyle/>
          <a:p>
            <a:fld id="{7D01C54A-C89E-4990-B540-A81221E7BAE7}" type="slidenum">
              <a:rPr lang="en-US" smtClean="0"/>
              <a:t>12</a:t>
            </a:fld>
            <a:endParaRPr lang="en-US"/>
          </a:p>
        </p:txBody>
      </p:sp>
    </p:spTree>
    <p:extLst>
      <p:ext uri="{BB962C8B-B14F-4D97-AF65-F5344CB8AC3E}">
        <p14:creationId xmlns:p14="http://schemas.microsoft.com/office/powerpoint/2010/main" val="129709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Only PEI chose to continue to prohibit alcohol up until 1948. </a:t>
            </a:r>
          </a:p>
          <a:p>
            <a:endParaRPr lang="en-US" dirty="0"/>
          </a:p>
        </p:txBody>
      </p:sp>
      <p:sp>
        <p:nvSpPr>
          <p:cNvPr id="4" name="Slide Number Placeholder 3"/>
          <p:cNvSpPr>
            <a:spLocks noGrp="1"/>
          </p:cNvSpPr>
          <p:nvPr>
            <p:ph type="sldNum" sz="quarter" idx="10"/>
          </p:nvPr>
        </p:nvSpPr>
        <p:spPr/>
        <p:txBody>
          <a:bodyPr/>
          <a:lstStyle/>
          <a:p>
            <a:fld id="{7D01C54A-C89E-4990-B540-A81221E7BAE7}" type="slidenum">
              <a:rPr lang="en-US" smtClean="0"/>
              <a:t>13</a:t>
            </a:fld>
            <a:endParaRPr lang="en-US"/>
          </a:p>
        </p:txBody>
      </p:sp>
    </p:spTree>
    <p:extLst>
      <p:ext uri="{BB962C8B-B14F-4D97-AF65-F5344CB8AC3E}">
        <p14:creationId xmlns:p14="http://schemas.microsoft.com/office/powerpoint/2010/main" val="142267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John A Macdonald attempted to extend the vote to women and Native Canadians in the 1880s but he was rejected.</a:t>
            </a:r>
          </a:p>
          <a:p>
            <a:endParaRPr lang="en-US" dirty="0"/>
          </a:p>
        </p:txBody>
      </p:sp>
      <p:sp>
        <p:nvSpPr>
          <p:cNvPr id="4" name="Slide Number Placeholder 3"/>
          <p:cNvSpPr>
            <a:spLocks noGrp="1"/>
          </p:cNvSpPr>
          <p:nvPr>
            <p:ph type="sldNum" sz="quarter" idx="10"/>
          </p:nvPr>
        </p:nvSpPr>
        <p:spPr/>
        <p:txBody>
          <a:bodyPr/>
          <a:lstStyle/>
          <a:p>
            <a:fld id="{7D01C54A-C89E-4990-B540-A81221E7BAE7}" type="slidenum">
              <a:rPr lang="en-US" smtClean="0"/>
              <a:t>14</a:t>
            </a:fld>
            <a:endParaRPr lang="en-US"/>
          </a:p>
        </p:txBody>
      </p:sp>
    </p:spTree>
    <p:extLst>
      <p:ext uri="{BB962C8B-B14F-4D97-AF65-F5344CB8AC3E}">
        <p14:creationId xmlns:p14="http://schemas.microsoft.com/office/powerpoint/2010/main" val="1405090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Canada's most controversial franchise legislation was adopted by </a:t>
            </a:r>
            <a:r>
              <a:rPr lang="en-US" dirty="0">
                <a:hlinkClick r:id="rId3"/>
              </a:rPr>
              <a:t>Parliament</a:t>
            </a:r>
            <a:r>
              <a:rPr lang="en-US" dirty="0"/>
              <a:t> during the </a:t>
            </a:r>
            <a:r>
              <a:rPr lang="en-US" dirty="0">
                <a:hlinkClick r:id="rId4"/>
              </a:rPr>
              <a:t>First World War</a:t>
            </a:r>
            <a:r>
              <a:rPr lang="en-US" dirty="0"/>
              <a:t>. The </a:t>
            </a:r>
            <a:r>
              <a:rPr lang="en-US" i="1" dirty="0">
                <a:hlinkClick r:id="rId5"/>
              </a:rPr>
              <a:t>Wartime Elections Act</a:t>
            </a:r>
            <a:r>
              <a:rPr lang="en-US" dirty="0"/>
              <a:t> and the </a:t>
            </a:r>
            <a:r>
              <a:rPr lang="en-US" i="1" dirty="0"/>
              <a:t>Military Voters Act</a:t>
            </a:r>
            <a:r>
              <a:rPr lang="en-US" dirty="0"/>
              <a:t> of 1917 enfranchised female relatives of men serving with the Canadian or British armed forces as well as all servicemen (including those under 21 and </a:t>
            </a:r>
            <a:r>
              <a:rPr lang="en-US" dirty="0">
                <a:hlinkClick r:id="rId6"/>
              </a:rPr>
              <a:t>status Indians</a:t>
            </a:r>
            <a:r>
              <a:rPr lang="en-US" dirty="0"/>
              <a:t>); it disenfranchised conscientious objectors and British subjects naturalized after 1902 who were born in an enemy country or who habitually spoke an enemy language. </a:t>
            </a:r>
            <a:r>
              <a:rPr lang="en-US" dirty="0">
                <a:hlinkClick r:id="rId7"/>
              </a:rPr>
              <a:t>Prime Minister</a:t>
            </a:r>
            <a:r>
              <a:rPr lang="en-US" dirty="0"/>
              <a:t> </a:t>
            </a:r>
            <a:r>
              <a:rPr lang="en-US" dirty="0">
                <a:hlinkClick r:id="rId8"/>
              </a:rPr>
              <a:t>Robert Borden</a:t>
            </a:r>
            <a:r>
              <a:rPr lang="en-US" dirty="0"/>
              <a:t>'s Conservative government openly admitted that the legislation was biased in its </a:t>
            </a:r>
            <a:r>
              <a:rPr lang="en-US" dirty="0" err="1"/>
              <a:t>favour</a:t>
            </a:r>
            <a:r>
              <a:rPr lang="en-US" dirty="0"/>
              <a:t>. </a:t>
            </a:r>
          </a:p>
          <a:p>
            <a:r>
              <a:rPr lang="en-US" dirty="0"/>
              <a:t>The </a:t>
            </a:r>
            <a:r>
              <a:rPr lang="en-US" dirty="0">
                <a:hlinkClick r:id="rId9"/>
              </a:rPr>
              <a:t>1917 election</a:t>
            </a:r>
            <a:r>
              <a:rPr lang="en-US" dirty="0"/>
              <a:t> results proved that they were right. Such abuses and shifts in the policies governing the right to vote ended in 1920 with the adoption of the </a:t>
            </a:r>
            <a:r>
              <a:rPr lang="en-US" i="1" dirty="0"/>
              <a:t>Dominion Elections Act</a:t>
            </a:r>
            <a:r>
              <a:rPr lang="en-US" dirty="0"/>
              <a:t>, which established a standard Dominion-wide franchise.</a:t>
            </a:r>
            <a:endParaRPr lang="en-US" dirty="0"/>
          </a:p>
        </p:txBody>
      </p:sp>
      <p:sp>
        <p:nvSpPr>
          <p:cNvPr id="4" name="Slide Number Placeholder 3"/>
          <p:cNvSpPr>
            <a:spLocks noGrp="1"/>
          </p:cNvSpPr>
          <p:nvPr>
            <p:ph type="sldNum" sz="quarter" idx="10"/>
          </p:nvPr>
        </p:nvSpPr>
        <p:spPr/>
        <p:txBody>
          <a:bodyPr/>
          <a:lstStyle/>
          <a:p>
            <a:fld id="{7D01C54A-C89E-4990-B540-A81221E7BAE7}" type="slidenum">
              <a:rPr lang="en-US" smtClean="0"/>
              <a:t>15</a:t>
            </a:fld>
            <a:endParaRPr lang="en-US"/>
          </a:p>
        </p:txBody>
      </p:sp>
    </p:spTree>
    <p:extLst>
      <p:ext uri="{BB962C8B-B14F-4D97-AF65-F5344CB8AC3E}">
        <p14:creationId xmlns:p14="http://schemas.microsoft.com/office/powerpoint/2010/main" val="3078668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page 297</a:t>
            </a:r>
            <a:r>
              <a:rPr lang="en-US" baseline="0" dirty="0" smtClean="0"/>
              <a:t> of Canadian History for Dummies</a:t>
            </a:r>
            <a:endParaRPr lang="en-US" dirty="0"/>
          </a:p>
        </p:txBody>
      </p:sp>
      <p:sp>
        <p:nvSpPr>
          <p:cNvPr id="4" name="Slide Number Placeholder 3"/>
          <p:cNvSpPr>
            <a:spLocks noGrp="1"/>
          </p:cNvSpPr>
          <p:nvPr>
            <p:ph type="sldNum" sz="quarter" idx="10"/>
          </p:nvPr>
        </p:nvSpPr>
        <p:spPr/>
        <p:txBody>
          <a:bodyPr/>
          <a:lstStyle/>
          <a:p>
            <a:fld id="{7D01C54A-C89E-4990-B540-A81221E7BAE7}" type="slidenum">
              <a:rPr lang="en-US" smtClean="0"/>
              <a:t>16</a:t>
            </a:fld>
            <a:endParaRPr lang="en-US"/>
          </a:p>
        </p:txBody>
      </p:sp>
    </p:spTree>
    <p:extLst>
      <p:ext uri="{BB962C8B-B14F-4D97-AF65-F5344CB8AC3E}">
        <p14:creationId xmlns:p14="http://schemas.microsoft.com/office/powerpoint/2010/main" val="3503956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April</a:t>
            </a:r>
            <a:r>
              <a:rPr lang="en-US" baseline="0" dirty="0" smtClean="0"/>
              <a:t> 24</a:t>
            </a:r>
            <a:r>
              <a:rPr lang="en-US" baseline="30000" dirty="0" smtClean="0"/>
              <a:t>th</a:t>
            </a:r>
            <a:r>
              <a:rPr lang="en-US" baseline="0" dirty="0" smtClean="0"/>
              <a:t>, 1928 the supreme court of Canada announced that women were not legally persons. Canada had overruled the Alberta decision made back in 1917. The Famous 5 went over the heads of the Supreme Court and pursued the issue with the British Privy Council in London. In the following year they won. On Oct 18, 1929 Britain ruled against Canada and women were now recognized as persons.</a:t>
            </a:r>
            <a:endParaRPr lang="en-US" dirty="0"/>
          </a:p>
        </p:txBody>
      </p:sp>
      <p:sp>
        <p:nvSpPr>
          <p:cNvPr id="4" name="Slide Number Placeholder 3"/>
          <p:cNvSpPr>
            <a:spLocks noGrp="1"/>
          </p:cNvSpPr>
          <p:nvPr>
            <p:ph type="sldNum" sz="quarter" idx="10"/>
          </p:nvPr>
        </p:nvSpPr>
        <p:spPr/>
        <p:txBody>
          <a:bodyPr/>
          <a:lstStyle/>
          <a:p>
            <a:fld id="{7D01C54A-C89E-4990-B540-A81221E7BAE7}" type="slidenum">
              <a:rPr lang="en-US" smtClean="0"/>
              <a:t>17</a:t>
            </a:fld>
            <a:endParaRPr lang="en-US"/>
          </a:p>
        </p:txBody>
      </p:sp>
    </p:spTree>
    <p:extLst>
      <p:ext uri="{BB962C8B-B14F-4D97-AF65-F5344CB8AC3E}">
        <p14:creationId xmlns:p14="http://schemas.microsoft.com/office/powerpoint/2010/main" val="455168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1C54A-C89E-4990-B540-A81221E7BAE7}" type="slidenum">
              <a:rPr lang="en-US" smtClean="0"/>
              <a:t>18</a:t>
            </a:fld>
            <a:endParaRPr lang="en-US"/>
          </a:p>
        </p:txBody>
      </p:sp>
    </p:spTree>
    <p:extLst>
      <p:ext uri="{BB962C8B-B14F-4D97-AF65-F5344CB8AC3E}">
        <p14:creationId xmlns:p14="http://schemas.microsoft.com/office/powerpoint/2010/main" val="1271632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1C54A-C89E-4990-B540-A81221E7BAE7}" type="slidenum">
              <a:rPr lang="en-US" smtClean="0"/>
              <a:t>19</a:t>
            </a:fld>
            <a:endParaRPr lang="en-US"/>
          </a:p>
        </p:txBody>
      </p:sp>
    </p:spTree>
    <p:extLst>
      <p:ext uri="{BB962C8B-B14F-4D97-AF65-F5344CB8AC3E}">
        <p14:creationId xmlns:p14="http://schemas.microsoft.com/office/powerpoint/2010/main" val="1134785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1C54A-C89E-4990-B540-A81221E7BAE7}" type="slidenum">
              <a:rPr lang="en-US" smtClean="0"/>
              <a:t>2</a:t>
            </a:fld>
            <a:endParaRPr lang="en-US"/>
          </a:p>
        </p:txBody>
      </p:sp>
    </p:spTree>
    <p:extLst>
      <p:ext uri="{BB962C8B-B14F-4D97-AF65-F5344CB8AC3E}">
        <p14:creationId xmlns:p14="http://schemas.microsoft.com/office/powerpoint/2010/main" val="2464566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1C54A-C89E-4990-B540-A81221E7BAE7}" type="slidenum">
              <a:rPr lang="en-US" smtClean="0"/>
              <a:t>20</a:t>
            </a:fld>
            <a:endParaRPr lang="en-US"/>
          </a:p>
        </p:txBody>
      </p:sp>
    </p:spTree>
    <p:extLst>
      <p:ext uri="{BB962C8B-B14F-4D97-AF65-F5344CB8AC3E}">
        <p14:creationId xmlns:p14="http://schemas.microsoft.com/office/powerpoint/2010/main" val="879653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1C54A-C89E-4990-B540-A81221E7BAE7}" type="slidenum">
              <a:rPr lang="en-US" smtClean="0"/>
              <a:t>21</a:t>
            </a:fld>
            <a:endParaRPr lang="en-US"/>
          </a:p>
        </p:txBody>
      </p:sp>
    </p:spTree>
    <p:extLst>
      <p:ext uri="{BB962C8B-B14F-4D97-AF65-F5344CB8AC3E}">
        <p14:creationId xmlns:p14="http://schemas.microsoft.com/office/powerpoint/2010/main" val="386203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1C54A-C89E-4990-B540-A81221E7BAE7}" type="slidenum">
              <a:rPr lang="en-US" smtClean="0"/>
              <a:t>22</a:t>
            </a:fld>
            <a:endParaRPr lang="en-US"/>
          </a:p>
        </p:txBody>
      </p:sp>
    </p:spTree>
    <p:extLst>
      <p:ext uri="{BB962C8B-B14F-4D97-AF65-F5344CB8AC3E}">
        <p14:creationId xmlns:p14="http://schemas.microsoft.com/office/powerpoint/2010/main" val="575159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1C54A-C89E-4990-B540-A81221E7BAE7}" type="slidenum">
              <a:rPr lang="en-US" smtClean="0"/>
              <a:t>23</a:t>
            </a:fld>
            <a:endParaRPr lang="en-US"/>
          </a:p>
        </p:txBody>
      </p:sp>
    </p:spTree>
    <p:extLst>
      <p:ext uri="{BB962C8B-B14F-4D97-AF65-F5344CB8AC3E}">
        <p14:creationId xmlns:p14="http://schemas.microsoft.com/office/powerpoint/2010/main" val="902654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01C54A-C89E-4990-B540-A81221E7BAE7}" type="slidenum">
              <a:rPr lang="en-US" smtClean="0"/>
              <a:t>24</a:t>
            </a:fld>
            <a:endParaRPr lang="en-US"/>
          </a:p>
        </p:txBody>
      </p:sp>
    </p:spTree>
    <p:extLst>
      <p:ext uri="{BB962C8B-B14F-4D97-AF65-F5344CB8AC3E}">
        <p14:creationId xmlns:p14="http://schemas.microsoft.com/office/powerpoint/2010/main" val="2549330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the young men returning</a:t>
            </a:r>
            <a:r>
              <a:rPr lang="en-US" baseline="0" dirty="0" smtClean="0"/>
              <a:t> from overseas became frustrated with the lack of employment and found themselves caught up in the revolutionary theories of Marx and Engels and found themselves joining unions. Many of these unions became fairly radical with demands in comparison to more moderate unions.</a:t>
            </a:r>
          </a:p>
          <a:p>
            <a:r>
              <a:rPr lang="en-US" baseline="0" dirty="0" smtClean="0"/>
              <a:t>The radicalization of many unions, predominately in the west, led to threats of strikes that seemed more of a political weapon and less of a bargaining tool.</a:t>
            </a:r>
            <a:endParaRPr lang="en-US" dirty="0"/>
          </a:p>
        </p:txBody>
      </p:sp>
      <p:sp>
        <p:nvSpPr>
          <p:cNvPr id="4" name="Slide Number Placeholder 3"/>
          <p:cNvSpPr>
            <a:spLocks noGrp="1"/>
          </p:cNvSpPr>
          <p:nvPr>
            <p:ph type="sldNum" sz="quarter" idx="10"/>
          </p:nvPr>
        </p:nvSpPr>
        <p:spPr/>
        <p:txBody>
          <a:bodyPr/>
          <a:lstStyle/>
          <a:p>
            <a:fld id="{7D01C54A-C89E-4990-B540-A81221E7BAE7}" type="slidenum">
              <a:rPr lang="en-US" smtClean="0"/>
              <a:t>3</a:t>
            </a:fld>
            <a:endParaRPr lang="en-US"/>
          </a:p>
        </p:txBody>
      </p:sp>
    </p:spTree>
    <p:extLst>
      <p:ext uri="{BB962C8B-B14F-4D97-AF65-F5344CB8AC3E}">
        <p14:creationId xmlns:p14="http://schemas.microsoft.com/office/powerpoint/2010/main" val="1064591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 notable syndicalist union was the </a:t>
            </a:r>
            <a:r>
              <a:rPr lang="en-US" dirty="0">
                <a:hlinkClick r:id="rId3"/>
              </a:rPr>
              <a:t>Industrial Workers of the World</a:t>
            </a:r>
            <a:r>
              <a:rPr lang="en-US" dirty="0"/>
              <a:t> (IWW). It was based in the United States and had chapters in the Canadian West. In 1911, the IWW outlined its philosophy in a pamphlet titled </a:t>
            </a:r>
            <a:r>
              <a:rPr lang="en-US" i="1" dirty="0"/>
              <a:t>One Big Union</a:t>
            </a:r>
            <a:r>
              <a:rPr lang="en-US" dirty="0"/>
              <a:t>. That phrase also became the IWW’s slogan.</a:t>
            </a:r>
          </a:p>
          <a:p>
            <a:pPr marL="174708" indent="-174708">
              <a:buFont typeface="Arial" panose="020B0604020202020204" pitchFamily="34" charset="0"/>
              <a:buChar char="•"/>
            </a:pPr>
            <a:r>
              <a:rPr lang="en-US" dirty="0"/>
              <a:t>The One Big Union (OBU) was a radical </a:t>
            </a:r>
            <a:r>
              <a:rPr lang="en-US" dirty="0" err="1">
                <a:hlinkClick r:id="rId4"/>
              </a:rPr>
              <a:t>labour</a:t>
            </a:r>
            <a:r>
              <a:rPr lang="en-US" dirty="0">
                <a:hlinkClick r:id="rId4"/>
              </a:rPr>
              <a:t> union</a:t>
            </a:r>
            <a:r>
              <a:rPr lang="en-US" dirty="0"/>
              <a:t> formed in Western Canada in 1919. It aimed to empower workers through mass organization along </a:t>
            </a:r>
            <a:r>
              <a:rPr lang="en-US" dirty="0">
                <a:hlinkClick r:id="rId5"/>
              </a:rPr>
              <a:t>industrial</a:t>
            </a:r>
            <a:r>
              <a:rPr lang="en-US" dirty="0"/>
              <a:t> lines. The OBU met fierce opposition from other parts of the </a:t>
            </a:r>
            <a:r>
              <a:rPr lang="en-US" dirty="0" err="1"/>
              <a:t>labour</a:t>
            </a:r>
            <a:r>
              <a:rPr lang="en-US" dirty="0"/>
              <a:t> movement, the </a:t>
            </a:r>
            <a:r>
              <a:rPr lang="en-US" dirty="0">
                <a:hlinkClick r:id="rId6"/>
              </a:rPr>
              <a:t>federal government</a:t>
            </a:r>
            <a:r>
              <a:rPr lang="en-US" dirty="0"/>
              <a:t>, employers and the press. Nevertheless, it helped transform the role of unions in Canada.</a:t>
            </a:r>
          </a:p>
          <a:p>
            <a:pPr marL="174708" indent="-174708">
              <a:buFont typeface="Arial" panose="020B0604020202020204" pitchFamily="34" charset="0"/>
              <a:buChar char="•"/>
            </a:pPr>
            <a:r>
              <a:rPr lang="en-US" dirty="0"/>
              <a:t>OBU were a self-declared “revolutionary industrial union”.</a:t>
            </a:r>
            <a:endParaRPr lang="en-US" dirty="0"/>
          </a:p>
        </p:txBody>
      </p:sp>
      <p:sp>
        <p:nvSpPr>
          <p:cNvPr id="4" name="Slide Number Placeholder 3"/>
          <p:cNvSpPr>
            <a:spLocks noGrp="1"/>
          </p:cNvSpPr>
          <p:nvPr>
            <p:ph type="sldNum" sz="quarter" idx="10"/>
          </p:nvPr>
        </p:nvSpPr>
        <p:spPr/>
        <p:txBody>
          <a:bodyPr/>
          <a:lstStyle/>
          <a:p>
            <a:fld id="{7D01C54A-C89E-4990-B540-A81221E7BAE7}" type="slidenum">
              <a:rPr lang="en-US" smtClean="0"/>
              <a:t>4</a:t>
            </a:fld>
            <a:endParaRPr lang="en-US"/>
          </a:p>
        </p:txBody>
      </p:sp>
    </p:spTree>
    <p:extLst>
      <p:ext uri="{BB962C8B-B14F-4D97-AF65-F5344CB8AC3E}">
        <p14:creationId xmlns:p14="http://schemas.microsoft.com/office/powerpoint/2010/main" val="2335203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Excerpt from the One Big Union charter</a:t>
            </a:r>
            <a:br>
              <a:rPr lang="en-US" b="1" dirty="0"/>
            </a:br>
            <a:r>
              <a:rPr lang="en-US" dirty="0"/>
              <a:t>The One Big Union . . . seeks to organize the wage worker not according to craft but according to industry; according to class and class needs; and calls upon all workers irrespective of nationality, sex, or craft to organize into a workers’ organization, so that they may be enabled to more successfully carry on the everyday fight over wages, hours of work, etc. and prepare themselves for the day when production for profit shall be replaced by production for use.</a:t>
            </a:r>
            <a:endParaRPr lang="en-US" dirty="0"/>
          </a:p>
        </p:txBody>
      </p:sp>
      <p:sp>
        <p:nvSpPr>
          <p:cNvPr id="4" name="Slide Number Placeholder 3"/>
          <p:cNvSpPr>
            <a:spLocks noGrp="1"/>
          </p:cNvSpPr>
          <p:nvPr>
            <p:ph type="sldNum" sz="quarter" idx="10"/>
          </p:nvPr>
        </p:nvSpPr>
        <p:spPr/>
        <p:txBody>
          <a:bodyPr/>
          <a:lstStyle/>
          <a:p>
            <a:fld id="{7D01C54A-C89E-4990-B540-A81221E7BAE7}" type="slidenum">
              <a:rPr lang="en-US" smtClean="0"/>
              <a:t>5</a:t>
            </a:fld>
            <a:endParaRPr lang="en-US"/>
          </a:p>
        </p:txBody>
      </p:sp>
    </p:spTree>
    <p:extLst>
      <p:ext uri="{BB962C8B-B14F-4D97-AF65-F5344CB8AC3E}">
        <p14:creationId xmlns:p14="http://schemas.microsoft.com/office/powerpoint/2010/main" val="2619501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Western Canada</a:t>
            </a:r>
            <a:r>
              <a:rPr lang="en-US" baseline="0" dirty="0" smtClean="0"/>
              <a:t> is often the epicenter of Union action it was in Amherst, NS that had an earlier movement of workers. Perhaps it might be related to the fact that Leon Trotsky,</a:t>
            </a:r>
            <a:r>
              <a:rPr lang="en-US" dirty="0"/>
              <a:t> a Soviet revolutionary, Marxist theorist, and Soviet politician was briefly detained at an internment camp in Amherst in 1917. </a:t>
            </a:r>
            <a:endParaRPr lang="en-US" dirty="0"/>
          </a:p>
        </p:txBody>
      </p:sp>
      <p:sp>
        <p:nvSpPr>
          <p:cNvPr id="4" name="Slide Number Placeholder 3"/>
          <p:cNvSpPr>
            <a:spLocks noGrp="1"/>
          </p:cNvSpPr>
          <p:nvPr>
            <p:ph type="sldNum" sz="quarter" idx="10"/>
          </p:nvPr>
        </p:nvSpPr>
        <p:spPr/>
        <p:txBody>
          <a:bodyPr/>
          <a:lstStyle/>
          <a:p>
            <a:fld id="{7D01C54A-C89E-4990-B540-A81221E7BAE7}" type="slidenum">
              <a:rPr lang="en-US" smtClean="0"/>
              <a:t>6</a:t>
            </a:fld>
            <a:endParaRPr lang="en-US"/>
          </a:p>
        </p:txBody>
      </p:sp>
    </p:spTree>
    <p:extLst>
      <p:ext uri="{BB962C8B-B14F-4D97-AF65-F5344CB8AC3E}">
        <p14:creationId xmlns:p14="http://schemas.microsoft.com/office/powerpoint/2010/main" val="4151565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Arthur</a:t>
            </a:r>
            <a:r>
              <a:rPr lang="en-US" baseline="0" dirty="0" smtClean="0"/>
              <a:t> Meighen, Minister of the Interior and acting Minister of Justice, believed that the strike was inspired by Bolsheviks bent on violent revolution and that this strike needed to be terminated before it spread to other cities.</a:t>
            </a:r>
            <a:endParaRPr lang="en-US" dirty="0"/>
          </a:p>
        </p:txBody>
      </p:sp>
      <p:sp>
        <p:nvSpPr>
          <p:cNvPr id="4" name="Slide Number Placeholder 3"/>
          <p:cNvSpPr>
            <a:spLocks noGrp="1"/>
          </p:cNvSpPr>
          <p:nvPr>
            <p:ph type="sldNum" sz="quarter" idx="10"/>
          </p:nvPr>
        </p:nvSpPr>
        <p:spPr/>
        <p:txBody>
          <a:bodyPr/>
          <a:lstStyle/>
          <a:p>
            <a:fld id="{7D01C54A-C89E-4990-B540-A81221E7BAE7}" type="slidenum">
              <a:rPr lang="en-US" smtClean="0"/>
              <a:t>7</a:t>
            </a:fld>
            <a:endParaRPr lang="en-US"/>
          </a:p>
        </p:txBody>
      </p:sp>
    </p:spTree>
    <p:extLst>
      <p:ext uri="{BB962C8B-B14F-4D97-AF65-F5344CB8AC3E}">
        <p14:creationId xmlns:p14="http://schemas.microsoft.com/office/powerpoint/2010/main" val="2046096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 Winnipeg General Strike of 1919 was the largest strike in Canadian history. Between 15 May and 25 June 1919, more than 30,000 workers left their jobs. Factories, shops, transit and city services shut down. The strike resulted in arrests, injuries and the deaths of two protestors. </a:t>
            </a:r>
          </a:p>
          <a:p>
            <a:pPr defTabSz="931774">
              <a:defRPr/>
            </a:pPr>
            <a:r>
              <a:rPr lang="en-US" dirty="0" smtClean="0"/>
              <a:t>A</a:t>
            </a:r>
            <a:r>
              <a:rPr lang="en-US" baseline="0" dirty="0" smtClean="0"/>
              <a:t>n ad hoc Citizens Committee of 1000 made up of manufactures, politicians, and bankers spearheaded an anti-union opposition and they consulted with Ottawa and advised them on actions to take.</a:t>
            </a:r>
          </a:p>
          <a:p>
            <a:pPr defTabSz="931774">
              <a:defRPr/>
            </a:pPr>
            <a:r>
              <a:rPr lang="en-US" baseline="0" dirty="0" smtClean="0"/>
              <a:t>94 of 96 unions joined the strike.</a:t>
            </a:r>
            <a:endParaRPr lang="en-US" dirty="0" smtClean="0"/>
          </a:p>
          <a:p>
            <a:endParaRPr lang="en-US" dirty="0"/>
          </a:p>
        </p:txBody>
      </p:sp>
      <p:sp>
        <p:nvSpPr>
          <p:cNvPr id="4" name="Slide Number Placeholder 3"/>
          <p:cNvSpPr>
            <a:spLocks noGrp="1"/>
          </p:cNvSpPr>
          <p:nvPr>
            <p:ph type="sldNum" sz="quarter" idx="10"/>
          </p:nvPr>
        </p:nvSpPr>
        <p:spPr/>
        <p:txBody>
          <a:bodyPr/>
          <a:lstStyle/>
          <a:p>
            <a:fld id="{7D01C54A-C89E-4990-B540-A81221E7BAE7}" type="slidenum">
              <a:rPr lang="en-US" smtClean="0"/>
              <a:t>8</a:t>
            </a:fld>
            <a:endParaRPr lang="en-US"/>
          </a:p>
        </p:txBody>
      </p:sp>
    </p:spTree>
    <p:extLst>
      <p:ext uri="{BB962C8B-B14F-4D97-AF65-F5344CB8AC3E}">
        <p14:creationId xmlns:p14="http://schemas.microsoft.com/office/powerpoint/2010/main" val="555133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Citizens Committee of 1000</a:t>
            </a:r>
            <a:endParaRPr lang="en-US" dirty="0"/>
          </a:p>
        </p:txBody>
      </p:sp>
      <p:sp>
        <p:nvSpPr>
          <p:cNvPr id="4" name="Slide Number Placeholder 3"/>
          <p:cNvSpPr>
            <a:spLocks noGrp="1"/>
          </p:cNvSpPr>
          <p:nvPr>
            <p:ph type="sldNum" sz="quarter" idx="10"/>
          </p:nvPr>
        </p:nvSpPr>
        <p:spPr/>
        <p:txBody>
          <a:bodyPr/>
          <a:lstStyle/>
          <a:p>
            <a:fld id="{7D01C54A-C89E-4990-B540-A81221E7BAE7}" type="slidenum">
              <a:rPr lang="en-US" smtClean="0"/>
              <a:t>9</a:t>
            </a:fld>
            <a:endParaRPr lang="en-US"/>
          </a:p>
        </p:txBody>
      </p:sp>
    </p:spTree>
    <p:extLst>
      <p:ext uri="{BB962C8B-B14F-4D97-AF65-F5344CB8AC3E}">
        <p14:creationId xmlns:p14="http://schemas.microsoft.com/office/powerpoint/2010/main" val="4202126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smtClean="0"/>
              <a:t>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73963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EF52CC-F3D9-41D4-BCE4-C208E61A3F31}" type="datetimeFigureOut">
              <a:rPr lang="en-US" smtClean="0"/>
              <a:t>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3409673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EF52CC-F3D9-41D4-BCE4-C208E61A3F31}" type="datetimeFigureOut">
              <a:rPr lang="en-US" smtClean="0"/>
              <a:t>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8245305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EF52CC-F3D9-41D4-BCE4-C208E61A3F31}" type="datetimeFigureOut">
              <a:rPr lang="en-US" smtClean="0"/>
              <a:t>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0738316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A00F7B-89C5-4DF7-A309-6263220147D4}" type="datetimeFigureOut">
              <a:rPr lang="en-US" smtClean="0"/>
              <a:t>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0487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0EF52CC-F3D9-41D4-BCE4-C208E61A3F31}" type="datetimeFigureOut">
              <a:rPr lang="en-US" smtClean="0"/>
              <a:t>11/4/2019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2590703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0EF52CC-F3D9-41D4-BCE4-C208E61A3F31}" type="datetimeFigureOut">
              <a:rPr lang="en-US" smtClean="0"/>
              <a:t>11/4/2019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1223714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smtClean="0"/>
              <a:t>11/4/2019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58422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77ECC86-1672-4627-AEFE-EC5485C73905}" type="datetimeFigureOut">
              <a:rPr lang="en-US" smtClean="0"/>
              <a:t>11/4/2019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6818425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0EF52CC-F3D9-41D4-BCE4-C208E61A3F31}" type="datetimeFigureOut">
              <a:rPr lang="en-US" smtClean="0"/>
              <a:t>11/4/2019</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7502475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0EF52CC-F3D9-41D4-BCE4-C208E61A3F31}" type="datetimeFigureOut">
              <a:rPr lang="en-US" smtClean="0"/>
              <a:t>11/4/2019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2220206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0EF52CC-F3D9-41D4-BCE4-C208E61A3F31}" type="datetimeFigureOut">
              <a:rPr lang="en-US" smtClean="0"/>
              <a:t>11/4/2019</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107974"/>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Canada 1919-1929</a:t>
            </a:r>
            <a:endParaRPr lang="en-US" dirty="0"/>
          </a:p>
        </p:txBody>
      </p:sp>
      <p:sp>
        <p:nvSpPr>
          <p:cNvPr id="3" name="Subtitle 2"/>
          <p:cNvSpPr>
            <a:spLocks noGrp="1"/>
          </p:cNvSpPr>
          <p:nvPr>
            <p:ph type="subTitle" idx="1"/>
          </p:nvPr>
        </p:nvSpPr>
        <p:spPr/>
        <p:txBody>
          <a:bodyPr/>
          <a:lstStyle/>
          <a:p>
            <a:r>
              <a:rPr lang="en-US" dirty="0" smtClean="0"/>
              <a:t>A Quest for Change and Stability in an Era of Ambiguity</a:t>
            </a:r>
            <a:endParaRPr lang="en-US" dirty="0"/>
          </a:p>
        </p:txBody>
      </p:sp>
    </p:spTree>
    <p:extLst>
      <p:ext uri="{BB962C8B-B14F-4D97-AF65-F5344CB8AC3E}">
        <p14:creationId xmlns:p14="http://schemas.microsoft.com/office/powerpoint/2010/main" val="2719656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675923"/>
          </a:xfrm>
        </p:spPr>
        <p:txBody>
          <a:bodyPr>
            <a:normAutofit fontScale="90000"/>
          </a:bodyPr>
          <a:lstStyle/>
          <a:p>
            <a:r>
              <a:rPr lang="en-US" dirty="0" smtClean="0"/>
              <a:t>“Bloody Saturday”</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44379" y="1159845"/>
            <a:ext cx="5715000" cy="4572000"/>
          </a:xfrm>
          <a:prstGeom prst="rect">
            <a:avLst/>
          </a:prstGeom>
        </p:spPr>
      </p:pic>
      <p:pic>
        <p:nvPicPr>
          <p:cNvPr id="5" name="Picture 4"/>
          <p:cNvPicPr>
            <a:picLocks noChangeAspect="1"/>
          </p:cNvPicPr>
          <p:nvPr/>
        </p:nvPicPr>
        <p:blipFill>
          <a:blip r:embed="rId4"/>
          <a:stretch>
            <a:fillRect/>
          </a:stretch>
        </p:blipFill>
        <p:spPr>
          <a:xfrm>
            <a:off x="6052906" y="1648415"/>
            <a:ext cx="6139094" cy="3455208"/>
          </a:xfrm>
          <a:prstGeom prst="rect">
            <a:avLst/>
          </a:prstGeom>
        </p:spPr>
      </p:pic>
    </p:spTree>
    <p:extLst>
      <p:ext uri="{BB962C8B-B14F-4D97-AF65-F5344CB8AC3E}">
        <p14:creationId xmlns:p14="http://schemas.microsoft.com/office/powerpoint/2010/main" val="32158942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92029" y="725594"/>
            <a:ext cx="6905035" cy="3966722"/>
          </a:xfrm>
          <a:prstGeom prst="rect">
            <a:avLst/>
          </a:prstGeom>
        </p:spPr>
      </p:pic>
      <p:pic>
        <p:nvPicPr>
          <p:cNvPr id="5" name="Picture 4"/>
          <p:cNvPicPr>
            <a:picLocks noChangeAspect="1"/>
          </p:cNvPicPr>
          <p:nvPr/>
        </p:nvPicPr>
        <p:blipFill>
          <a:blip r:embed="rId4"/>
          <a:stretch>
            <a:fillRect/>
          </a:stretch>
        </p:blipFill>
        <p:spPr>
          <a:xfrm>
            <a:off x="3993481" y="1239944"/>
            <a:ext cx="7429500" cy="4629150"/>
          </a:xfrm>
          <a:prstGeom prst="rect">
            <a:avLst/>
          </a:prstGeom>
        </p:spPr>
      </p:pic>
    </p:spTree>
    <p:extLst>
      <p:ext uri="{BB962C8B-B14F-4D97-AF65-F5344CB8AC3E}">
        <p14:creationId xmlns:p14="http://schemas.microsoft.com/office/powerpoint/2010/main" val="242640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2081463" y="698081"/>
            <a:ext cx="7620000" cy="5076825"/>
          </a:xfrm>
          <a:prstGeom prst="rect">
            <a:avLst/>
          </a:prstGeom>
        </p:spPr>
      </p:pic>
    </p:spTree>
    <p:extLst>
      <p:ext uri="{BB962C8B-B14F-4D97-AF65-F5344CB8AC3E}">
        <p14:creationId xmlns:p14="http://schemas.microsoft.com/office/powerpoint/2010/main" val="5456105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Women’s Movement</a:t>
            </a:r>
            <a:endParaRPr lang="en-US" dirty="0"/>
          </a:p>
        </p:txBody>
      </p:sp>
      <p:sp>
        <p:nvSpPr>
          <p:cNvPr id="3" name="Content Placeholder 2"/>
          <p:cNvSpPr>
            <a:spLocks noGrp="1"/>
          </p:cNvSpPr>
          <p:nvPr>
            <p:ph idx="1"/>
          </p:nvPr>
        </p:nvSpPr>
        <p:spPr>
          <a:xfrm>
            <a:off x="255069" y="1821670"/>
            <a:ext cx="7530615" cy="4023360"/>
          </a:xfrm>
        </p:spPr>
        <p:txBody>
          <a:bodyPr/>
          <a:lstStyle/>
          <a:p>
            <a:r>
              <a:rPr lang="en-US" dirty="0" smtClean="0"/>
              <a:t>“</a:t>
            </a:r>
            <a:r>
              <a:rPr lang="en-US" i="1" dirty="0" smtClean="0"/>
              <a:t>Never retract, never explain, never apologize – just get the job done and let them howl</a:t>
            </a:r>
            <a:r>
              <a:rPr lang="en-US" dirty="0" smtClean="0"/>
              <a:t>.”                    									 - Nellie McClung</a:t>
            </a:r>
          </a:p>
          <a:p>
            <a:pPr>
              <a:buFont typeface="Arial" panose="020B0604020202020204" pitchFamily="34" charset="0"/>
              <a:buChar char="•"/>
            </a:pPr>
            <a:r>
              <a:rPr lang="en-US" dirty="0" smtClean="0"/>
              <a:t> Women had been involved in many events in Canadian history. In post-Confederation times the two most evident places were in the prohibition of alcohol movement and the fight for voting rights.</a:t>
            </a:r>
          </a:p>
          <a:p>
            <a:pPr>
              <a:buFont typeface="Arial" panose="020B0604020202020204" pitchFamily="34" charset="0"/>
              <a:buChar char="•"/>
            </a:pPr>
            <a:r>
              <a:rPr lang="en-US" dirty="0" smtClean="0"/>
              <a:t>The federal temperance movement of 1898 was overwhelmingly rejected but some provinces chose to prohibit alcohol and in 1918 PM Robert Borden brought in measures to prohibit “the manufacture, importation and sale” of alcohol…it was quickly rejected by most provinces in the next two years. </a:t>
            </a:r>
            <a:endParaRPr lang="en-US" dirty="0"/>
          </a:p>
        </p:txBody>
      </p:sp>
      <p:pic>
        <p:nvPicPr>
          <p:cNvPr id="4" name="Picture 3"/>
          <p:cNvPicPr>
            <a:picLocks noChangeAspect="1"/>
          </p:cNvPicPr>
          <p:nvPr/>
        </p:nvPicPr>
        <p:blipFill>
          <a:blip r:embed="rId3"/>
          <a:stretch>
            <a:fillRect/>
          </a:stretch>
        </p:blipFill>
        <p:spPr>
          <a:xfrm>
            <a:off x="7760539" y="2548868"/>
            <a:ext cx="4431461" cy="2568963"/>
          </a:xfrm>
          <a:prstGeom prst="rect">
            <a:avLst/>
          </a:prstGeom>
        </p:spPr>
      </p:pic>
    </p:spTree>
    <p:extLst>
      <p:ext uri="{BB962C8B-B14F-4D97-AF65-F5344CB8AC3E}">
        <p14:creationId xmlns:p14="http://schemas.microsoft.com/office/powerpoint/2010/main" val="83639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“Hyenas in petticoats” </a:t>
            </a:r>
            <a:r>
              <a:rPr lang="en-US" sz="2400" dirty="0" smtClean="0"/>
              <a:t>– Premier R. Roblin (</a:t>
            </a:r>
            <a:r>
              <a:rPr lang="en-US" sz="2400" dirty="0" smtClean="0">
                <a:solidFill>
                  <a:srgbClr val="FF0000"/>
                </a:solidFill>
              </a:rPr>
              <a:t>Man</a:t>
            </a:r>
            <a:r>
              <a:rPr lang="en-US" sz="2400" dirty="0" smtClean="0"/>
              <a:t>itoba)</a:t>
            </a:r>
            <a:endParaRPr lang="en-US" sz="2400" dirty="0"/>
          </a:p>
        </p:txBody>
      </p:sp>
      <p:sp>
        <p:nvSpPr>
          <p:cNvPr id="3" name="Content Placeholder 2"/>
          <p:cNvSpPr>
            <a:spLocks noGrp="1"/>
          </p:cNvSpPr>
          <p:nvPr>
            <p:ph idx="1"/>
          </p:nvPr>
        </p:nvSpPr>
        <p:spPr>
          <a:xfrm>
            <a:off x="252664" y="1845734"/>
            <a:ext cx="9035716" cy="4023360"/>
          </a:xfrm>
        </p:spPr>
        <p:txBody>
          <a:bodyPr>
            <a:noAutofit/>
          </a:bodyPr>
          <a:lstStyle/>
          <a:p>
            <a:pPr>
              <a:buFont typeface="Arial" panose="020B0604020202020204" pitchFamily="34" charset="0"/>
              <a:buChar char="•"/>
            </a:pPr>
            <a:r>
              <a:rPr lang="en-US" sz="2200" dirty="0" smtClean="0"/>
              <a:t>Great strides in women’s education were witnessed in great detail in the Maritimes but it was in Western Canada that the biggest breakthroughs would happen.</a:t>
            </a:r>
          </a:p>
          <a:p>
            <a:pPr>
              <a:buFont typeface="Arial" panose="020B0604020202020204" pitchFamily="34" charset="0"/>
              <a:buChar char="•"/>
            </a:pPr>
            <a:r>
              <a:rPr lang="en-US" sz="2200" dirty="0" smtClean="0"/>
              <a:t>Best selling novelist and a leading member in the Woman’s Christian Temperance Union (WCTU), Nellie McClung, clashed with political leaders including Premier Roblin who would lose an election in 1915 partly due to the satirical attacks of suffragists including McClung.</a:t>
            </a:r>
          </a:p>
          <a:p>
            <a:pPr>
              <a:buFont typeface="Arial" panose="020B0604020202020204" pitchFamily="34" charset="0"/>
              <a:buChar char="•"/>
            </a:pPr>
            <a:r>
              <a:rPr lang="en-US" sz="2200" dirty="0" smtClean="0"/>
              <a:t>Manitoba’s next ruling party, the Liberals, granted the right to vote in provincial elections in 1916 along with </a:t>
            </a:r>
            <a:r>
              <a:rPr lang="en-US" sz="2200" dirty="0" err="1" smtClean="0"/>
              <a:t>Sask</a:t>
            </a:r>
            <a:r>
              <a:rPr lang="en-US" sz="2200" dirty="0" smtClean="0"/>
              <a:t> and Alberta. In 1917, BC and Ontario added women’s right to vote followed by NB(‘19), PEI(‘22) and Newfoundland(‘25) over the next few years. Quebec was the last to follow suit in 1940.</a:t>
            </a:r>
          </a:p>
        </p:txBody>
      </p:sp>
      <p:pic>
        <p:nvPicPr>
          <p:cNvPr id="4" name="Picture 3"/>
          <p:cNvPicPr>
            <a:picLocks noChangeAspect="1"/>
          </p:cNvPicPr>
          <p:nvPr/>
        </p:nvPicPr>
        <p:blipFill>
          <a:blip r:embed="rId3"/>
          <a:stretch>
            <a:fillRect/>
          </a:stretch>
        </p:blipFill>
        <p:spPr>
          <a:xfrm>
            <a:off x="9548812" y="2007770"/>
            <a:ext cx="2238375" cy="3371850"/>
          </a:xfrm>
          <a:prstGeom prst="rect">
            <a:avLst/>
          </a:prstGeom>
        </p:spPr>
      </p:pic>
    </p:spTree>
    <p:extLst>
      <p:ext uri="{BB962C8B-B14F-4D97-AF65-F5344CB8AC3E}">
        <p14:creationId xmlns:p14="http://schemas.microsoft.com/office/powerpoint/2010/main" val="142595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Federal Voting Rights for Women</a:t>
            </a:r>
            <a:endParaRPr lang="en-US" dirty="0"/>
          </a:p>
        </p:txBody>
      </p:sp>
      <p:sp>
        <p:nvSpPr>
          <p:cNvPr id="3" name="Content Placeholder 2"/>
          <p:cNvSpPr>
            <a:spLocks noGrp="1"/>
          </p:cNvSpPr>
          <p:nvPr>
            <p:ph idx="1"/>
          </p:nvPr>
        </p:nvSpPr>
        <p:spPr>
          <a:xfrm>
            <a:off x="498764" y="1845734"/>
            <a:ext cx="6691745" cy="4023360"/>
          </a:xfrm>
        </p:spPr>
        <p:txBody>
          <a:bodyPr>
            <a:noAutofit/>
          </a:bodyPr>
          <a:lstStyle/>
          <a:p>
            <a:pPr>
              <a:buFont typeface="Arial" panose="020B0604020202020204" pitchFamily="34" charset="0"/>
              <a:buChar char="•"/>
            </a:pPr>
            <a:r>
              <a:rPr lang="en-US" sz="2200" dirty="0" smtClean="0"/>
              <a:t>In 1917, PM Robert Borden granted women a limited vote under the </a:t>
            </a:r>
            <a:r>
              <a:rPr lang="en-US" sz="2200" dirty="0"/>
              <a:t>W</a:t>
            </a:r>
            <a:r>
              <a:rPr lang="en-US" sz="2200" dirty="0" smtClean="0"/>
              <a:t>artime Elections Act. This act was very contentious as it was biased towards Borden and linked to extending military involvement in the Great War.</a:t>
            </a:r>
          </a:p>
          <a:p>
            <a:pPr>
              <a:buFont typeface="Arial" panose="020B0604020202020204" pitchFamily="34" charset="0"/>
              <a:buChar char="•"/>
            </a:pPr>
            <a:r>
              <a:rPr lang="en-US" sz="2200" dirty="0"/>
              <a:t>The </a:t>
            </a:r>
            <a:r>
              <a:rPr lang="en-US" sz="2200" i="1" dirty="0"/>
              <a:t>Wartime Elections Act</a:t>
            </a:r>
            <a:r>
              <a:rPr lang="en-US" sz="2200" dirty="0"/>
              <a:t> of 1917 gave the vote to female relatives of Canadian soldiers serving overseas in the First World War. It also took the vote away from many Canadians who had immigrated from "enemy" countries. The </a:t>
            </a:r>
            <a:r>
              <a:rPr lang="en-US" sz="2200" i="1" dirty="0"/>
              <a:t>Act </a:t>
            </a:r>
            <a:r>
              <a:rPr lang="en-US" sz="2200" dirty="0"/>
              <a:t>was passed by Prime Minister Robert Borden’s Conservative government in an attempt to gain votes in the 1917 election.</a:t>
            </a:r>
          </a:p>
        </p:txBody>
      </p:sp>
      <p:pic>
        <p:nvPicPr>
          <p:cNvPr id="4" name="Picture 3"/>
          <p:cNvPicPr>
            <a:picLocks noChangeAspect="1"/>
          </p:cNvPicPr>
          <p:nvPr/>
        </p:nvPicPr>
        <p:blipFill>
          <a:blip r:embed="rId3"/>
          <a:stretch>
            <a:fillRect/>
          </a:stretch>
        </p:blipFill>
        <p:spPr>
          <a:xfrm>
            <a:off x="7475198" y="2076672"/>
            <a:ext cx="4526301" cy="3561484"/>
          </a:xfrm>
          <a:prstGeom prst="rect">
            <a:avLst/>
          </a:prstGeom>
        </p:spPr>
      </p:pic>
    </p:spTree>
    <p:extLst>
      <p:ext uri="{BB962C8B-B14F-4D97-AF65-F5344CB8AC3E}">
        <p14:creationId xmlns:p14="http://schemas.microsoft.com/office/powerpoint/2010/main" val="184438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Lizzie Cyr</a:t>
            </a:r>
            <a:endParaRPr lang="en-US" dirty="0"/>
          </a:p>
        </p:txBody>
      </p:sp>
      <p:sp>
        <p:nvSpPr>
          <p:cNvPr id="3" name="Content Placeholder 2"/>
          <p:cNvSpPr>
            <a:spLocks noGrp="1"/>
          </p:cNvSpPr>
          <p:nvPr>
            <p:ph idx="1"/>
          </p:nvPr>
        </p:nvSpPr>
        <p:spPr>
          <a:xfrm>
            <a:off x="665018" y="1845734"/>
            <a:ext cx="5985164" cy="3878358"/>
          </a:xfrm>
        </p:spPr>
        <p:txBody>
          <a:bodyPr>
            <a:normAutofit/>
          </a:bodyPr>
          <a:lstStyle/>
          <a:p>
            <a:pPr>
              <a:buFont typeface="Arial" panose="020B0604020202020204" pitchFamily="34" charset="0"/>
              <a:buChar char="•"/>
            </a:pPr>
            <a:r>
              <a:rPr lang="en-US" sz="2200" dirty="0" smtClean="0"/>
              <a:t>Nellie McClung, first female MP Agnes </a:t>
            </a:r>
            <a:r>
              <a:rPr lang="en-US" sz="2200" dirty="0" err="1" smtClean="0"/>
              <a:t>Macphail</a:t>
            </a:r>
            <a:r>
              <a:rPr lang="en-US" sz="2200" dirty="0" smtClean="0"/>
              <a:t>, Emily Murphy, Henrietta Edwards, Louise McKinney and Irene </a:t>
            </a:r>
            <a:r>
              <a:rPr lang="en-US" sz="2200" dirty="0" err="1" smtClean="0"/>
              <a:t>Parlby</a:t>
            </a:r>
            <a:r>
              <a:rPr lang="en-US" sz="2200" dirty="0" smtClean="0"/>
              <a:t> were all significant women in the fight for equality and voting rights but it was another women that served as the catalyst for true change in Women’s Rights in Canada. </a:t>
            </a:r>
          </a:p>
          <a:p>
            <a:pPr>
              <a:buFont typeface="Arial" panose="020B0604020202020204" pitchFamily="34" charset="0"/>
              <a:buChar char="•"/>
            </a:pPr>
            <a:r>
              <a:rPr lang="en-US" sz="2200" dirty="0" smtClean="0"/>
              <a:t>It was a Metis prostitute named Lizzie Cyr and her lawyer, John McKinley Cameron, who finalized the push for equality in the eyes of the law. </a:t>
            </a:r>
          </a:p>
          <a:p>
            <a:pPr>
              <a:buFont typeface="Arial" panose="020B0604020202020204" pitchFamily="34" charset="0"/>
              <a:buChar char="•"/>
            </a:pPr>
            <a:endParaRPr lang="en-US" sz="2200" dirty="0"/>
          </a:p>
        </p:txBody>
      </p:sp>
      <p:pic>
        <p:nvPicPr>
          <p:cNvPr id="4" name="Picture 3"/>
          <p:cNvPicPr>
            <a:picLocks noChangeAspect="1"/>
          </p:cNvPicPr>
          <p:nvPr/>
        </p:nvPicPr>
        <p:blipFill>
          <a:blip r:embed="rId3"/>
          <a:stretch>
            <a:fillRect/>
          </a:stretch>
        </p:blipFill>
        <p:spPr>
          <a:xfrm>
            <a:off x="7135090" y="2044844"/>
            <a:ext cx="4655127" cy="3097357"/>
          </a:xfrm>
          <a:prstGeom prst="rect">
            <a:avLst/>
          </a:prstGeom>
        </p:spPr>
      </p:pic>
    </p:spTree>
    <p:extLst>
      <p:ext uri="{BB962C8B-B14F-4D97-AF65-F5344CB8AC3E}">
        <p14:creationId xmlns:p14="http://schemas.microsoft.com/office/powerpoint/2010/main" val="6218516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Famous Five</a:t>
            </a:r>
            <a:endParaRPr lang="en-US" dirty="0"/>
          </a:p>
        </p:txBody>
      </p:sp>
      <p:sp>
        <p:nvSpPr>
          <p:cNvPr id="3" name="Content Placeholder 2"/>
          <p:cNvSpPr>
            <a:spLocks noGrp="1"/>
          </p:cNvSpPr>
          <p:nvPr>
            <p:ph idx="1"/>
          </p:nvPr>
        </p:nvSpPr>
        <p:spPr>
          <a:xfrm>
            <a:off x="360218" y="1845734"/>
            <a:ext cx="5766262" cy="1309687"/>
          </a:xfrm>
        </p:spPr>
        <p:txBody>
          <a:bodyPr/>
          <a:lstStyle/>
          <a:p>
            <a:r>
              <a:rPr lang="en-US" i="1" dirty="0" smtClean="0"/>
              <a:t>“The exclusion of women from all public offices is a relic of days more barbarous than ours.”</a:t>
            </a:r>
            <a:r>
              <a:rPr lang="en-US" dirty="0" smtClean="0"/>
              <a:t>			-Lord Chancellor Sankey of the Privy Council</a:t>
            </a:r>
            <a:endParaRPr lang="en-US" dirty="0"/>
          </a:p>
        </p:txBody>
      </p:sp>
      <p:pic>
        <p:nvPicPr>
          <p:cNvPr id="4" name="Picture 3"/>
          <p:cNvPicPr>
            <a:picLocks noChangeAspect="1"/>
          </p:cNvPicPr>
          <p:nvPr/>
        </p:nvPicPr>
        <p:blipFill>
          <a:blip r:embed="rId3"/>
          <a:stretch>
            <a:fillRect/>
          </a:stretch>
        </p:blipFill>
        <p:spPr>
          <a:xfrm>
            <a:off x="724505" y="3221836"/>
            <a:ext cx="9058275" cy="2933700"/>
          </a:xfrm>
          <a:prstGeom prst="rect">
            <a:avLst/>
          </a:prstGeom>
        </p:spPr>
      </p:pic>
      <p:pic>
        <p:nvPicPr>
          <p:cNvPr id="5" name="Picture 4"/>
          <p:cNvPicPr>
            <a:picLocks noChangeAspect="1"/>
          </p:cNvPicPr>
          <p:nvPr/>
        </p:nvPicPr>
        <p:blipFill>
          <a:blip r:embed="rId4"/>
          <a:stretch>
            <a:fillRect/>
          </a:stretch>
        </p:blipFill>
        <p:spPr>
          <a:xfrm>
            <a:off x="6126480" y="536046"/>
            <a:ext cx="5695950" cy="2619375"/>
          </a:xfrm>
          <a:prstGeom prst="rect">
            <a:avLst/>
          </a:prstGeom>
        </p:spPr>
      </p:pic>
    </p:spTree>
    <p:extLst>
      <p:ext uri="{BB962C8B-B14F-4D97-AF65-F5344CB8AC3E}">
        <p14:creationId xmlns:p14="http://schemas.microsoft.com/office/powerpoint/2010/main" val="5772711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Roaring 20s</a:t>
            </a:r>
            <a:endParaRPr lang="en-CA" dirty="0"/>
          </a:p>
        </p:txBody>
      </p:sp>
      <p:sp>
        <p:nvSpPr>
          <p:cNvPr id="3" name="Subtitle 2"/>
          <p:cNvSpPr>
            <a:spLocks noGrp="1"/>
          </p:cNvSpPr>
          <p:nvPr>
            <p:ph type="subTitle" idx="1"/>
          </p:nvPr>
        </p:nvSpPr>
        <p:spPr/>
        <p:txBody>
          <a:bodyPr/>
          <a:lstStyle/>
          <a:p>
            <a:endParaRPr lang="en-CA"/>
          </a:p>
        </p:txBody>
      </p:sp>
    </p:spTree>
    <p:extLst>
      <p:ext uri="{BB962C8B-B14F-4D97-AF65-F5344CB8AC3E}">
        <p14:creationId xmlns:p14="http://schemas.microsoft.com/office/powerpoint/2010/main" val="38066814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Lead-Up</a:t>
            </a:r>
            <a:endParaRPr lang="en-CA" dirty="0"/>
          </a:p>
        </p:txBody>
      </p:sp>
      <p:sp>
        <p:nvSpPr>
          <p:cNvPr id="3" name="Content Placeholder 2"/>
          <p:cNvSpPr>
            <a:spLocks noGrp="1"/>
          </p:cNvSpPr>
          <p:nvPr>
            <p:ph idx="1"/>
          </p:nvPr>
        </p:nvSpPr>
        <p:spPr>
          <a:xfrm>
            <a:off x="271929" y="2118590"/>
            <a:ext cx="7738117" cy="3416300"/>
          </a:xfrm>
        </p:spPr>
        <p:txBody>
          <a:bodyPr>
            <a:noAutofit/>
          </a:bodyPr>
          <a:lstStyle/>
          <a:p>
            <a:pPr>
              <a:buFont typeface="Arial" panose="020B0604020202020204" pitchFamily="34" charset="0"/>
              <a:buChar char="•"/>
            </a:pPr>
            <a:r>
              <a:rPr lang="en-US" sz="2800" dirty="0" smtClean="0"/>
              <a:t>Remember that prior to the 1920s Canada struggled through a post WW1 slump where international demand for Canadian goods fell and the cost of purchasing items remained high.</a:t>
            </a:r>
          </a:p>
          <a:p>
            <a:pPr>
              <a:buFont typeface="Arial" panose="020B0604020202020204" pitchFamily="34" charset="0"/>
              <a:buChar char="•"/>
            </a:pPr>
            <a:r>
              <a:rPr lang="en-US" sz="2800" dirty="0" smtClean="0"/>
              <a:t>Returning soldiers found difficulty seeking employment and without a war many factories closed down.</a:t>
            </a:r>
          </a:p>
        </p:txBody>
      </p:sp>
      <p:pic>
        <p:nvPicPr>
          <p:cNvPr id="1026" name="Picture 2" descr="Image result for post ww1 ca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0046" y="2964516"/>
            <a:ext cx="3812642" cy="2694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88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is coming…</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smtClean="0"/>
              <a:t>Following WW1 Canada was faced with challenging tasks; confront the trauma of war and look to build a secure future for it citizens.</a:t>
            </a:r>
          </a:p>
          <a:p>
            <a:pPr>
              <a:buFont typeface="Arial" panose="020B0604020202020204" pitchFamily="34" charset="0"/>
              <a:buChar char="•"/>
            </a:pPr>
            <a:r>
              <a:rPr lang="en-US" sz="2400" dirty="0" smtClean="0"/>
              <a:t>Canadians had to confront a series of new political movements that attempted to reform regional grievances, adapt to new technologies that were transformational to society, and learn how to nurture and protect a growing Canadian culture.  </a:t>
            </a:r>
          </a:p>
          <a:p>
            <a:pPr>
              <a:buFont typeface="Arial" panose="020B0604020202020204" pitchFamily="34" charset="0"/>
              <a:buChar char="•"/>
            </a:pPr>
            <a:r>
              <a:rPr lang="en-US" sz="2400" dirty="0" smtClean="0"/>
              <a:t>As Canada become increasingly urban and industrial, reformers sought to improve society on all fronts: education, regional disparity, religion, poverty, health, and government policy.</a:t>
            </a:r>
            <a:endParaRPr lang="en-US" sz="2400" dirty="0"/>
          </a:p>
        </p:txBody>
      </p:sp>
    </p:spTree>
    <p:extLst>
      <p:ext uri="{BB962C8B-B14F-4D97-AF65-F5344CB8AC3E}">
        <p14:creationId xmlns:p14="http://schemas.microsoft.com/office/powerpoint/2010/main" val="364527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WW1</a:t>
            </a:r>
            <a:endParaRPr lang="en-CA" dirty="0"/>
          </a:p>
        </p:txBody>
      </p:sp>
      <p:sp>
        <p:nvSpPr>
          <p:cNvPr id="3" name="Content Placeholder 2"/>
          <p:cNvSpPr>
            <a:spLocks noGrp="1"/>
          </p:cNvSpPr>
          <p:nvPr>
            <p:ph idx="1"/>
          </p:nvPr>
        </p:nvSpPr>
        <p:spPr>
          <a:xfrm>
            <a:off x="252642" y="1977689"/>
            <a:ext cx="9630989" cy="3416300"/>
          </a:xfrm>
        </p:spPr>
        <p:txBody>
          <a:bodyPr>
            <a:noAutofit/>
          </a:bodyPr>
          <a:lstStyle/>
          <a:p>
            <a:pPr>
              <a:buFont typeface="Arial" panose="020B0604020202020204" pitchFamily="34" charset="0"/>
              <a:buChar char="•"/>
            </a:pPr>
            <a:r>
              <a:rPr lang="en-US" sz="2400" dirty="0" smtClean="0"/>
              <a:t>While many families were happy to have their loved ones home from the war others struggles to aid those who were injured and many still had to deal with the loss of loved ones</a:t>
            </a:r>
          </a:p>
          <a:p>
            <a:pPr>
              <a:buFont typeface="Arial" panose="020B0604020202020204" pitchFamily="34" charset="0"/>
              <a:buChar char="•"/>
            </a:pPr>
            <a:endParaRPr lang="en-US" sz="2400" dirty="0"/>
          </a:p>
          <a:p>
            <a:pPr>
              <a:buFont typeface="Arial" panose="020B0604020202020204" pitchFamily="34" charset="0"/>
              <a:buChar char="•"/>
            </a:pPr>
            <a:r>
              <a:rPr lang="en-US" sz="2400" dirty="0" smtClean="0"/>
              <a:t>Morally speaking, many Canadians wondered about what is ‘good” and what is “bad”, especially after experiencing so much death and destruction in Europe.</a:t>
            </a:r>
          </a:p>
          <a:p>
            <a:pPr>
              <a:buFont typeface="Arial" panose="020B0604020202020204" pitchFamily="34" charset="0"/>
              <a:buChar char="•"/>
            </a:pPr>
            <a:endParaRPr lang="en-US" sz="2400" dirty="0"/>
          </a:p>
          <a:p>
            <a:pPr>
              <a:buFont typeface="Arial" panose="020B0604020202020204" pitchFamily="34" charset="0"/>
              <a:buChar char="•"/>
            </a:pPr>
            <a:r>
              <a:rPr lang="en-US" sz="2400" dirty="0" smtClean="0"/>
              <a:t>America had similar struggles but nowhere near what we felt in Canada as the USA were only involved in WW1 for a single year.</a:t>
            </a:r>
            <a:endParaRPr lang="en-CA" sz="2400" dirty="0"/>
          </a:p>
        </p:txBody>
      </p:sp>
      <p:pic>
        <p:nvPicPr>
          <p:cNvPr id="2050" name="Picture 2" descr="Image result for good vs b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2185" y="2322839"/>
            <a:ext cx="1762499" cy="1363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merican fl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5849" y="3999482"/>
            <a:ext cx="1778835" cy="937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4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Hope - 1923</a:t>
            </a:r>
            <a:endParaRPr lang="en-CA" dirty="0"/>
          </a:p>
        </p:txBody>
      </p:sp>
      <p:sp>
        <p:nvSpPr>
          <p:cNvPr id="3" name="Content Placeholder 2"/>
          <p:cNvSpPr>
            <a:spLocks noGrp="1"/>
          </p:cNvSpPr>
          <p:nvPr>
            <p:ph idx="1"/>
          </p:nvPr>
        </p:nvSpPr>
        <p:spPr>
          <a:xfrm>
            <a:off x="402596" y="1944500"/>
            <a:ext cx="7563767" cy="4022110"/>
          </a:xfrm>
        </p:spPr>
        <p:txBody>
          <a:bodyPr>
            <a:normAutofit/>
          </a:bodyPr>
          <a:lstStyle/>
          <a:p>
            <a:pPr>
              <a:buFont typeface="Arial" panose="020B0604020202020204" pitchFamily="34" charset="0"/>
              <a:buChar char="•"/>
            </a:pPr>
            <a:r>
              <a:rPr lang="en-US" sz="2400" dirty="0" smtClean="0"/>
              <a:t>By the early 1920s some hope emerged as agriculture and mining increased. This was good for the Prairies(wheat), BC, Manitoba and Central Canada(mining).</a:t>
            </a:r>
          </a:p>
          <a:p>
            <a:pPr>
              <a:buFont typeface="Arial" panose="020B0604020202020204" pitchFamily="34" charset="0"/>
              <a:buChar char="•"/>
            </a:pPr>
            <a:endParaRPr lang="en-US" sz="2400" dirty="0" smtClean="0"/>
          </a:p>
          <a:p>
            <a:pPr>
              <a:buFont typeface="Arial" panose="020B0604020202020204" pitchFamily="34" charset="0"/>
              <a:buChar char="•"/>
            </a:pPr>
            <a:r>
              <a:rPr lang="en-US" sz="2400" dirty="0" smtClean="0"/>
              <a:t>Demand for pulp and paper in the US also helped boost the economy and car manufactures set up branch plants in Canada to avoid </a:t>
            </a:r>
            <a:r>
              <a:rPr lang="en-US" sz="2400" b="1" dirty="0" smtClean="0"/>
              <a:t>tariffs</a:t>
            </a:r>
            <a:r>
              <a:rPr lang="en-US" sz="2400" dirty="0" smtClean="0"/>
              <a:t> on importing goods to Canada.</a:t>
            </a:r>
            <a:endParaRPr lang="en-CA" sz="2400" dirty="0"/>
          </a:p>
        </p:txBody>
      </p:sp>
      <p:pic>
        <p:nvPicPr>
          <p:cNvPr id="3074" name="Picture 2" descr="Image result for mining in canada 19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4415" y="1737360"/>
            <a:ext cx="3009900" cy="22669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car manufacturing in canada 1920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4415" y="4230330"/>
            <a:ext cx="3009900" cy="1878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45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Times Ahead?</a:t>
            </a:r>
            <a:endParaRPr lang="en-CA" dirty="0"/>
          </a:p>
        </p:txBody>
      </p:sp>
      <p:sp>
        <p:nvSpPr>
          <p:cNvPr id="3" name="Content Placeholder 2"/>
          <p:cNvSpPr>
            <a:spLocks noGrp="1"/>
          </p:cNvSpPr>
          <p:nvPr>
            <p:ph idx="1"/>
          </p:nvPr>
        </p:nvSpPr>
        <p:spPr>
          <a:xfrm>
            <a:off x="228600" y="1962928"/>
            <a:ext cx="11497235" cy="3416300"/>
          </a:xfrm>
        </p:spPr>
        <p:txBody>
          <a:bodyPr>
            <a:normAutofit/>
          </a:bodyPr>
          <a:lstStyle/>
          <a:p>
            <a:r>
              <a:rPr lang="en-US" sz="2400" dirty="0" smtClean="0"/>
              <a:t>The introduction of the assembly line in factories greatly increased the number of products that could be made and new inventions, such as the electric range, improved the quality of life. It appeared that Canada has finally shaken off the post-WW1 slump…or at least some places in Canada did.</a:t>
            </a:r>
            <a:endParaRPr lang="en-CA" sz="2400" dirty="0"/>
          </a:p>
        </p:txBody>
      </p:sp>
      <p:pic>
        <p:nvPicPr>
          <p:cNvPr id="4098" name="Picture 2" descr="Image result for assembly lines 1920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2529" y="3671078"/>
            <a:ext cx="3693413" cy="27307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the electric range 1920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9828" y="3891028"/>
            <a:ext cx="3361764" cy="2510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0708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Early Boom 1925-1929</a:t>
            </a:r>
            <a:endParaRPr lang="en-CA" dirty="0"/>
          </a:p>
        </p:txBody>
      </p:sp>
      <p:sp>
        <p:nvSpPr>
          <p:cNvPr id="3" name="Content Placeholder 2"/>
          <p:cNvSpPr>
            <a:spLocks noGrp="1"/>
          </p:cNvSpPr>
          <p:nvPr>
            <p:ph idx="1"/>
          </p:nvPr>
        </p:nvSpPr>
        <p:spPr>
          <a:xfrm>
            <a:off x="1097280" y="2077026"/>
            <a:ext cx="10106604" cy="3652921"/>
          </a:xfrm>
        </p:spPr>
        <p:txBody>
          <a:bodyPr>
            <a:normAutofit/>
          </a:bodyPr>
          <a:lstStyle/>
          <a:p>
            <a:pPr>
              <a:buFont typeface="Arial" panose="020B0604020202020204" pitchFamily="34" charset="0"/>
              <a:buChar char="•"/>
            </a:pPr>
            <a:r>
              <a:rPr lang="en-US" sz="2400" dirty="0" smtClean="0"/>
              <a:t>During the mid to late 1920s many </a:t>
            </a:r>
            <a:r>
              <a:rPr lang="en-US" sz="2400" u="sng" dirty="0" smtClean="0"/>
              <a:t>factories were redesigned </a:t>
            </a:r>
            <a:r>
              <a:rPr lang="en-US" sz="2400" dirty="0" smtClean="0"/>
              <a:t>to build new products and this created many new jobs.</a:t>
            </a:r>
          </a:p>
          <a:p>
            <a:pPr>
              <a:buFont typeface="Arial" panose="020B0604020202020204" pitchFamily="34" charset="0"/>
              <a:buChar char="•"/>
            </a:pPr>
            <a:r>
              <a:rPr lang="en-US" sz="2400" dirty="0" smtClean="0"/>
              <a:t>The USA were rich from their experience in WW1 and they </a:t>
            </a:r>
            <a:r>
              <a:rPr lang="en-US" sz="2400" u="sng" dirty="0" smtClean="0"/>
              <a:t>invested</a:t>
            </a:r>
            <a:r>
              <a:rPr lang="en-US" sz="2400" dirty="0" smtClean="0"/>
              <a:t> in and </a:t>
            </a:r>
            <a:r>
              <a:rPr lang="en-US" sz="2400" u="sng" dirty="0" smtClean="0"/>
              <a:t>purchased goods </a:t>
            </a:r>
            <a:r>
              <a:rPr lang="en-US" sz="2400" dirty="0" smtClean="0"/>
              <a:t>from Canada.</a:t>
            </a:r>
          </a:p>
          <a:p>
            <a:pPr>
              <a:buFont typeface="Arial" panose="020B0604020202020204" pitchFamily="34" charset="0"/>
              <a:buChar char="•"/>
            </a:pPr>
            <a:r>
              <a:rPr lang="en-US" sz="2400" dirty="0" smtClean="0"/>
              <a:t>People were now not as concerned about the struggle between what is “good” and ‘bad” and they </a:t>
            </a:r>
            <a:r>
              <a:rPr lang="en-US" sz="2400" u="sng" dirty="0" smtClean="0"/>
              <a:t>started to loosen up and relax</a:t>
            </a:r>
            <a:r>
              <a:rPr lang="en-US" sz="2400" dirty="0" smtClean="0"/>
              <a:t>.</a:t>
            </a:r>
          </a:p>
          <a:p>
            <a:pPr>
              <a:buFont typeface="Arial" panose="020B0604020202020204" pitchFamily="34" charset="0"/>
              <a:buChar char="•"/>
            </a:pPr>
            <a:r>
              <a:rPr lang="en-US" sz="2400" dirty="0" smtClean="0"/>
              <a:t>It was generally a happy time for Canadians as they were </a:t>
            </a:r>
            <a:r>
              <a:rPr lang="en-US" sz="2400" u="sng" dirty="0" smtClean="0"/>
              <a:t>not scared </a:t>
            </a:r>
            <a:r>
              <a:rPr lang="en-US" sz="2400" dirty="0" smtClean="0"/>
              <a:t>anymore and the </a:t>
            </a:r>
            <a:r>
              <a:rPr lang="en-US" sz="2400" u="sng" dirty="0" smtClean="0"/>
              <a:t>economy seemed to have rebounded </a:t>
            </a:r>
            <a:r>
              <a:rPr lang="en-US" sz="2400" dirty="0" smtClean="0"/>
              <a:t>for the post-war slump.</a:t>
            </a:r>
          </a:p>
          <a:p>
            <a:pPr>
              <a:buFont typeface="Arial" panose="020B0604020202020204" pitchFamily="34" charset="0"/>
              <a:buChar char="•"/>
            </a:pPr>
            <a:endParaRPr lang="en-CA" sz="2400" dirty="0"/>
          </a:p>
        </p:txBody>
      </p:sp>
    </p:spTree>
    <p:extLst>
      <p:ext uri="{BB962C8B-B14F-4D97-AF65-F5344CB8AC3E}">
        <p14:creationId xmlns:p14="http://schemas.microsoft.com/office/powerpoint/2010/main" val="212203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Thoughts</a:t>
            </a:r>
            <a:endParaRPr lang="en-US" dirty="0"/>
          </a:p>
        </p:txBody>
      </p:sp>
      <p:sp>
        <p:nvSpPr>
          <p:cNvPr id="3" name="Content Placeholder 2"/>
          <p:cNvSpPr>
            <a:spLocks noGrp="1"/>
          </p:cNvSpPr>
          <p:nvPr>
            <p:ph idx="1"/>
          </p:nvPr>
        </p:nvSpPr>
        <p:spPr/>
        <p:txBody>
          <a:bodyPr/>
          <a:lstStyle/>
          <a:p>
            <a:r>
              <a:rPr lang="en-US" b="1" dirty="0" smtClean="0"/>
              <a:t>Possible Reading</a:t>
            </a:r>
            <a:r>
              <a:rPr lang="en-US" dirty="0" smtClean="0"/>
              <a:t>:</a:t>
            </a:r>
          </a:p>
          <a:p>
            <a:r>
              <a:rPr lang="en-US" dirty="0" smtClean="0"/>
              <a:t>Page 384 of the text – </a:t>
            </a:r>
            <a:r>
              <a:rPr lang="en-US" i="1" dirty="0" smtClean="0"/>
              <a:t>Shameful Isolation </a:t>
            </a:r>
            <a:r>
              <a:rPr lang="en-US" dirty="0" smtClean="0"/>
              <a:t>– Q) What responsibilities did Canada have to foreign affairs as it fought for more autonomy?</a:t>
            </a:r>
            <a:endParaRPr lang="en-US" dirty="0"/>
          </a:p>
          <a:p>
            <a:endParaRPr lang="en-US" dirty="0" smtClean="0"/>
          </a:p>
          <a:p>
            <a:r>
              <a:rPr lang="en-US" b="1" dirty="0" smtClean="0"/>
              <a:t>Questions</a:t>
            </a:r>
          </a:p>
          <a:p>
            <a:r>
              <a:rPr lang="en-US" dirty="0"/>
              <a:t>1</a:t>
            </a:r>
            <a:r>
              <a:rPr lang="en-US" dirty="0" smtClean="0"/>
              <a:t>. </a:t>
            </a:r>
            <a:r>
              <a:rPr lang="en-US" dirty="0"/>
              <a:t>Would you have joined the protest in the Winnipeg General Strike</a:t>
            </a:r>
            <a:r>
              <a:rPr lang="en-US" dirty="0" smtClean="0"/>
              <a:t>? Why?</a:t>
            </a:r>
            <a:endParaRPr lang="en-US" dirty="0"/>
          </a:p>
          <a:p>
            <a:r>
              <a:rPr lang="en-US" dirty="0"/>
              <a:t>2</a:t>
            </a:r>
            <a:r>
              <a:rPr lang="en-US" dirty="0" smtClean="0"/>
              <a:t>. What </a:t>
            </a:r>
            <a:r>
              <a:rPr lang="en-US" dirty="0"/>
              <a:t>historical significance did the Winnipeg General Strike have</a:t>
            </a:r>
            <a:r>
              <a:rPr lang="en-US" dirty="0" smtClean="0"/>
              <a:t>?</a:t>
            </a:r>
          </a:p>
          <a:p>
            <a:r>
              <a:rPr lang="en-US" dirty="0" smtClean="0"/>
              <a:t>3. Was Borden a feminist or an opportunist? Explain.</a:t>
            </a:r>
          </a:p>
          <a:p>
            <a:r>
              <a:rPr lang="en-US" dirty="0" smtClean="0"/>
              <a:t>4. The 20s were fairly busy, how did technology </a:t>
            </a:r>
            <a:r>
              <a:rPr lang="en-US" dirty="0"/>
              <a:t>e</a:t>
            </a:r>
            <a:r>
              <a:rPr lang="en-US" dirty="0" smtClean="0"/>
              <a:t>nhance Canadian culture and identity?</a:t>
            </a:r>
            <a:endParaRPr lang="en-US" dirty="0"/>
          </a:p>
        </p:txBody>
      </p:sp>
    </p:spTree>
    <p:extLst>
      <p:ext uri="{BB962C8B-B14F-4D97-AF65-F5344CB8AC3E}">
        <p14:creationId xmlns:p14="http://schemas.microsoft.com/office/powerpoint/2010/main" val="20196309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Labour</a:t>
            </a:r>
            <a:r>
              <a:rPr lang="en-US" dirty="0" smtClean="0"/>
              <a:t> Movement</a:t>
            </a:r>
            <a:endParaRPr lang="en-US" dirty="0"/>
          </a:p>
        </p:txBody>
      </p:sp>
      <p:sp>
        <p:nvSpPr>
          <p:cNvPr id="3" name="Content Placeholder 2"/>
          <p:cNvSpPr>
            <a:spLocks noGrp="1"/>
          </p:cNvSpPr>
          <p:nvPr>
            <p:ph idx="1"/>
          </p:nvPr>
        </p:nvSpPr>
        <p:spPr>
          <a:xfrm>
            <a:off x="397043" y="1845734"/>
            <a:ext cx="6400800" cy="4023360"/>
          </a:xfrm>
        </p:spPr>
        <p:txBody>
          <a:bodyPr>
            <a:noAutofit/>
          </a:bodyPr>
          <a:lstStyle/>
          <a:p>
            <a:pPr>
              <a:buFont typeface="Arial" panose="020B0604020202020204" pitchFamily="34" charset="0"/>
              <a:buChar char="•"/>
            </a:pPr>
            <a:r>
              <a:rPr lang="en-US" sz="2200" dirty="0" smtClean="0"/>
              <a:t>During the Great War </a:t>
            </a:r>
            <a:r>
              <a:rPr lang="en-US" sz="2200" dirty="0" err="1" smtClean="0"/>
              <a:t>labour</a:t>
            </a:r>
            <a:r>
              <a:rPr lang="en-US" sz="2200" dirty="0" smtClean="0"/>
              <a:t> shortages were a constant </a:t>
            </a:r>
            <a:r>
              <a:rPr lang="en-CA" sz="2200" dirty="0" smtClean="0"/>
              <a:t>problem. The shortages helped improve bargaining power for workers and led to soaring wages but so did the cost of living.</a:t>
            </a:r>
          </a:p>
          <a:p>
            <a:pPr>
              <a:buFont typeface="Arial" panose="020B0604020202020204" pitchFamily="34" charset="0"/>
              <a:buChar char="•"/>
            </a:pPr>
            <a:r>
              <a:rPr lang="en-CA" sz="2200" dirty="0" smtClean="0"/>
              <a:t>At</a:t>
            </a:r>
            <a:r>
              <a:rPr lang="en-US" sz="2200" dirty="0" smtClean="0"/>
              <a:t> the end of WW1 500,000 men returned from Europe and faced unemployment and inadequate resources to ease them back into the world of work.</a:t>
            </a:r>
          </a:p>
          <a:p>
            <a:pPr>
              <a:buFont typeface="Arial" panose="020B0604020202020204" pitchFamily="34" charset="0"/>
              <a:buChar char="•"/>
            </a:pPr>
            <a:r>
              <a:rPr lang="en-US" sz="2200" dirty="0" smtClean="0"/>
              <a:t>During this time assembly-line factories were undermining the historical importance of higher-paid skilled workers which led to rapid growth of </a:t>
            </a:r>
            <a:r>
              <a:rPr lang="en-US" sz="2200" dirty="0" err="1" smtClean="0"/>
              <a:t>labour</a:t>
            </a:r>
            <a:r>
              <a:rPr lang="en-US" sz="2200" dirty="0" smtClean="0"/>
              <a:t> unions across Canada. </a:t>
            </a:r>
          </a:p>
          <a:p>
            <a:pPr>
              <a:buFont typeface="Arial" panose="020B0604020202020204" pitchFamily="34" charset="0"/>
              <a:buChar char="•"/>
            </a:pPr>
            <a:endParaRPr lang="en-US" sz="2200" dirty="0"/>
          </a:p>
        </p:txBody>
      </p:sp>
      <p:pic>
        <p:nvPicPr>
          <p:cNvPr id="4" name="Picture 3"/>
          <p:cNvPicPr>
            <a:picLocks noChangeAspect="1"/>
          </p:cNvPicPr>
          <p:nvPr/>
        </p:nvPicPr>
        <p:blipFill>
          <a:blip r:embed="rId3"/>
          <a:stretch>
            <a:fillRect/>
          </a:stretch>
        </p:blipFill>
        <p:spPr>
          <a:xfrm>
            <a:off x="6969868" y="2017740"/>
            <a:ext cx="4931366" cy="3679347"/>
          </a:xfrm>
          <a:prstGeom prst="rect">
            <a:avLst/>
          </a:prstGeom>
        </p:spPr>
      </p:pic>
    </p:spTree>
    <p:extLst>
      <p:ext uri="{BB962C8B-B14F-4D97-AF65-F5344CB8AC3E}">
        <p14:creationId xmlns:p14="http://schemas.microsoft.com/office/powerpoint/2010/main" val="324896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Big Union</a:t>
            </a:r>
            <a:endParaRPr lang="en-US" dirty="0"/>
          </a:p>
        </p:txBody>
      </p:sp>
      <p:sp>
        <p:nvSpPr>
          <p:cNvPr id="3" name="Content Placeholder 2"/>
          <p:cNvSpPr>
            <a:spLocks noGrp="1"/>
          </p:cNvSpPr>
          <p:nvPr>
            <p:ph idx="1"/>
          </p:nvPr>
        </p:nvSpPr>
        <p:spPr>
          <a:xfrm>
            <a:off x="459607" y="1814724"/>
            <a:ext cx="7493267" cy="4023360"/>
          </a:xfrm>
        </p:spPr>
        <p:txBody>
          <a:bodyPr>
            <a:normAutofit/>
          </a:bodyPr>
          <a:lstStyle/>
          <a:p>
            <a:pPr>
              <a:buFont typeface="Arial" panose="020B0604020202020204" pitchFamily="34" charset="0"/>
              <a:buChar char="•"/>
            </a:pPr>
            <a:r>
              <a:rPr lang="en-US" sz="2200" dirty="0" smtClean="0"/>
              <a:t>Government, under the near constant threat of strikes, clamped down on workers’ groups, banning several organizations altogether and prohibited newsletters and pamphlets in an attempt to de-radicalize this first “Red Scare”.</a:t>
            </a:r>
          </a:p>
          <a:p>
            <a:pPr>
              <a:buFont typeface="Arial" panose="020B0604020202020204" pitchFamily="34" charset="0"/>
              <a:buChar char="•"/>
            </a:pPr>
            <a:r>
              <a:rPr lang="en-US" sz="2200" dirty="0" smtClean="0"/>
              <a:t>Led mostly by British emigrants fresh from the socialist hotbed that was Europe a radicalized and increasingly militant group of members of the Trades and </a:t>
            </a:r>
            <a:r>
              <a:rPr lang="en-US" sz="2200" dirty="0" err="1" smtClean="0"/>
              <a:t>Labour</a:t>
            </a:r>
            <a:r>
              <a:rPr lang="en-US" sz="2200" dirty="0" smtClean="0"/>
              <a:t> Congress(TLC) broke off and created One Big Union(OBU) in 1919.</a:t>
            </a:r>
          </a:p>
          <a:p>
            <a:pPr>
              <a:buFont typeface="Arial" panose="020B0604020202020204" pitchFamily="34" charset="0"/>
              <a:buChar char="•"/>
            </a:pPr>
            <a:r>
              <a:rPr lang="en-US" sz="2200" dirty="0" smtClean="0"/>
              <a:t>This Marxist union </a:t>
            </a:r>
            <a:r>
              <a:rPr lang="en-US" sz="2200" dirty="0" err="1" smtClean="0"/>
              <a:t>favoured</a:t>
            </a:r>
            <a:r>
              <a:rPr lang="en-US" sz="2200" dirty="0" smtClean="0"/>
              <a:t> general strikes that would shut down entire towns and cities in a show of worker solidarity. </a:t>
            </a:r>
            <a:endParaRPr lang="en-US" sz="2200" dirty="0"/>
          </a:p>
        </p:txBody>
      </p:sp>
      <p:pic>
        <p:nvPicPr>
          <p:cNvPr id="4" name="Picture 3"/>
          <p:cNvPicPr>
            <a:picLocks noChangeAspect="1"/>
          </p:cNvPicPr>
          <p:nvPr/>
        </p:nvPicPr>
        <p:blipFill>
          <a:blip r:embed="rId3"/>
          <a:stretch>
            <a:fillRect/>
          </a:stretch>
        </p:blipFill>
        <p:spPr>
          <a:xfrm>
            <a:off x="8194716" y="830178"/>
            <a:ext cx="3862931" cy="5292215"/>
          </a:xfrm>
          <a:prstGeom prst="rect">
            <a:avLst/>
          </a:prstGeom>
        </p:spPr>
      </p:pic>
    </p:spTree>
    <p:extLst>
      <p:ext uri="{BB962C8B-B14F-4D97-AF65-F5344CB8AC3E}">
        <p14:creationId xmlns:p14="http://schemas.microsoft.com/office/powerpoint/2010/main" val="198235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9988" y="286604"/>
            <a:ext cx="5825691" cy="724050"/>
          </a:xfrm>
        </p:spPr>
        <p:txBody>
          <a:bodyPr/>
          <a:lstStyle/>
          <a:p>
            <a:r>
              <a:rPr lang="en-US" dirty="0" smtClean="0"/>
              <a:t>Primary Source Doc</a:t>
            </a:r>
            <a:endParaRPr lang="en-US" dirty="0"/>
          </a:p>
        </p:txBody>
      </p:sp>
      <p:sp>
        <p:nvSpPr>
          <p:cNvPr id="3" name="Content Placeholder 2"/>
          <p:cNvSpPr>
            <a:spLocks noGrp="1"/>
          </p:cNvSpPr>
          <p:nvPr>
            <p:ph idx="1"/>
          </p:nvPr>
        </p:nvSpPr>
        <p:spPr>
          <a:xfrm>
            <a:off x="5161547" y="1845734"/>
            <a:ext cx="6436895" cy="4023360"/>
          </a:xfrm>
        </p:spPr>
        <p:txBody>
          <a:bodyPr>
            <a:noAutofit/>
          </a:bodyPr>
          <a:lstStyle/>
          <a:p>
            <a:r>
              <a:rPr lang="en-US" sz="2400" b="1" dirty="0">
                <a:solidFill>
                  <a:schemeClr val="tx1"/>
                </a:solidFill>
              </a:rPr>
              <a:t>Excerpt from the One Big Union charter</a:t>
            </a:r>
            <a:br>
              <a:rPr lang="en-US" sz="2400" b="1" dirty="0">
                <a:solidFill>
                  <a:schemeClr val="tx1"/>
                </a:solidFill>
              </a:rPr>
            </a:br>
            <a:r>
              <a:rPr lang="en-US" sz="2400" dirty="0">
                <a:solidFill>
                  <a:schemeClr val="tx1"/>
                </a:solidFill>
              </a:rPr>
              <a:t>The One Big Union . . . seeks to organize the wage worker not according to craft but according to industry; according to class and class needs; and calls upon all workers irrespective of nationality, sex, or craft to organize into a workers’ organization, so that they may be enabled to more successfully carry on the everyday fight over wages, hours of work, etc. and prepare themselves for the day when production for profit shall be replaced by production for use.</a:t>
            </a:r>
            <a:endParaRPr lang="en-US" sz="2400" dirty="0"/>
          </a:p>
          <a:p>
            <a:endParaRPr lang="en-US" sz="2400" dirty="0"/>
          </a:p>
        </p:txBody>
      </p:sp>
      <p:pic>
        <p:nvPicPr>
          <p:cNvPr id="4" name="Picture 3"/>
          <p:cNvPicPr>
            <a:picLocks noChangeAspect="1"/>
          </p:cNvPicPr>
          <p:nvPr/>
        </p:nvPicPr>
        <p:blipFill>
          <a:blip r:embed="rId3"/>
          <a:stretch>
            <a:fillRect/>
          </a:stretch>
        </p:blipFill>
        <p:spPr>
          <a:xfrm>
            <a:off x="300086" y="134504"/>
            <a:ext cx="4524577" cy="6723496"/>
          </a:xfrm>
          <a:prstGeom prst="rect">
            <a:avLst/>
          </a:prstGeom>
        </p:spPr>
      </p:pic>
    </p:spTree>
    <p:extLst>
      <p:ext uri="{BB962C8B-B14F-4D97-AF65-F5344CB8AC3E}">
        <p14:creationId xmlns:p14="http://schemas.microsoft.com/office/powerpoint/2010/main" val="35209079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Big Union Objectives</a:t>
            </a:r>
            <a:endParaRPr lang="en-US" dirty="0"/>
          </a:p>
        </p:txBody>
      </p:sp>
      <p:sp>
        <p:nvSpPr>
          <p:cNvPr id="3" name="Content Placeholder 2"/>
          <p:cNvSpPr>
            <a:spLocks noGrp="1"/>
          </p:cNvSpPr>
          <p:nvPr>
            <p:ph idx="1"/>
          </p:nvPr>
        </p:nvSpPr>
        <p:spPr>
          <a:xfrm>
            <a:off x="264696" y="1845734"/>
            <a:ext cx="6509084" cy="4023360"/>
          </a:xfrm>
        </p:spPr>
        <p:txBody>
          <a:bodyPr>
            <a:normAutofit lnSpcReduction="10000"/>
          </a:bodyPr>
          <a:lstStyle/>
          <a:p>
            <a:r>
              <a:rPr lang="en-US" sz="2200" dirty="0" smtClean="0"/>
              <a:t>The objectives of this Union included but were not limited to:</a:t>
            </a:r>
          </a:p>
          <a:p>
            <a:pPr>
              <a:buFont typeface="Wingdings" panose="05000000000000000000" pitchFamily="2" charset="2"/>
              <a:buChar char="q"/>
            </a:pPr>
            <a:r>
              <a:rPr lang="en-US" sz="2200" dirty="0" smtClean="0"/>
              <a:t>Better wages</a:t>
            </a:r>
          </a:p>
          <a:p>
            <a:pPr>
              <a:buFont typeface="Wingdings" panose="05000000000000000000" pitchFamily="2" charset="2"/>
              <a:buChar char="q"/>
            </a:pPr>
            <a:r>
              <a:rPr lang="en-US" sz="2200" dirty="0" smtClean="0"/>
              <a:t>Legal recognition of the union</a:t>
            </a:r>
          </a:p>
          <a:p>
            <a:pPr>
              <a:buFont typeface="Wingdings" panose="05000000000000000000" pitchFamily="2" charset="2"/>
              <a:buChar char="q"/>
            </a:pPr>
            <a:r>
              <a:rPr lang="en-US" sz="2200" dirty="0" smtClean="0"/>
              <a:t>A six-hour workday and a five-day workweek</a:t>
            </a:r>
          </a:p>
          <a:p>
            <a:pPr>
              <a:buFont typeface="Wingdings" panose="05000000000000000000" pitchFamily="2" charset="2"/>
              <a:buChar char="q"/>
            </a:pPr>
            <a:r>
              <a:rPr lang="en-US" sz="2200" dirty="0" smtClean="0"/>
              <a:t>A repeal of earlier government restrictions on </a:t>
            </a:r>
            <a:r>
              <a:rPr lang="en-US" sz="2200" dirty="0" err="1" smtClean="0"/>
              <a:t>labour</a:t>
            </a:r>
            <a:endParaRPr lang="en-US" sz="2200" dirty="0" smtClean="0"/>
          </a:p>
          <a:p>
            <a:pPr>
              <a:buFont typeface="Wingdings" panose="05000000000000000000" pitchFamily="2" charset="2"/>
              <a:buChar char="q"/>
            </a:pPr>
            <a:endParaRPr lang="en-US" sz="2200" dirty="0"/>
          </a:p>
          <a:p>
            <a:pPr>
              <a:buFont typeface="Arial" panose="020B0604020202020204" pitchFamily="34" charset="0"/>
              <a:buChar char="•"/>
            </a:pPr>
            <a:r>
              <a:rPr lang="en-US" sz="2200" dirty="0" smtClean="0"/>
              <a:t>At the height of its glory in 1920, the One Big Union movement counted nearly 50,000 Canadians among its ranks. </a:t>
            </a:r>
            <a:endParaRPr lang="en-US" sz="2200" dirty="0"/>
          </a:p>
        </p:txBody>
      </p:sp>
      <p:pic>
        <p:nvPicPr>
          <p:cNvPr id="4" name="Picture 3"/>
          <p:cNvPicPr>
            <a:picLocks noChangeAspect="1"/>
          </p:cNvPicPr>
          <p:nvPr/>
        </p:nvPicPr>
        <p:blipFill>
          <a:blip r:embed="rId3"/>
          <a:stretch>
            <a:fillRect/>
          </a:stretch>
        </p:blipFill>
        <p:spPr>
          <a:xfrm>
            <a:off x="6922969" y="1931068"/>
            <a:ext cx="4952450" cy="4024564"/>
          </a:xfrm>
          <a:prstGeom prst="rect">
            <a:avLst/>
          </a:prstGeom>
        </p:spPr>
      </p:pic>
    </p:spTree>
    <p:extLst>
      <p:ext uri="{BB962C8B-B14F-4D97-AF65-F5344CB8AC3E}">
        <p14:creationId xmlns:p14="http://schemas.microsoft.com/office/powerpoint/2010/main" val="35070390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784207"/>
          </a:xfrm>
        </p:spPr>
        <p:txBody>
          <a:bodyPr/>
          <a:lstStyle/>
          <a:p>
            <a:r>
              <a:rPr lang="en-US" dirty="0" smtClean="0"/>
              <a:t>The Winnipeg General Strike</a:t>
            </a:r>
            <a:endParaRPr lang="en-US" dirty="0"/>
          </a:p>
        </p:txBody>
      </p:sp>
      <p:sp>
        <p:nvSpPr>
          <p:cNvPr id="3" name="Content Placeholder 2"/>
          <p:cNvSpPr>
            <a:spLocks noGrp="1"/>
          </p:cNvSpPr>
          <p:nvPr>
            <p:ph idx="1"/>
          </p:nvPr>
        </p:nvSpPr>
        <p:spPr>
          <a:xfrm>
            <a:off x="541421" y="1845734"/>
            <a:ext cx="11129211" cy="2774392"/>
          </a:xfrm>
        </p:spPr>
        <p:txBody>
          <a:bodyPr>
            <a:normAutofit/>
          </a:bodyPr>
          <a:lstStyle/>
          <a:p>
            <a:pPr>
              <a:buFont typeface="Arial" panose="020B0604020202020204" pitchFamily="34" charset="0"/>
              <a:buChar char="•"/>
            </a:pPr>
            <a:r>
              <a:rPr lang="en-US" sz="2200" dirty="0" smtClean="0"/>
              <a:t>By 1911, Winnipeg was the 3</a:t>
            </a:r>
            <a:r>
              <a:rPr lang="en-US" sz="2200" baseline="30000" dirty="0" smtClean="0"/>
              <a:t>rd</a:t>
            </a:r>
            <a:r>
              <a:rPr lang="en-US" sz="2200" dirty="0" smtClean="0"/>
              <a:t> largest city in Canada and it was one of the most unionized. </a:t>
            </a:r>
          </a:p>
          <a:p>
            <a:pPr>
              <a:buFont typeface="Arial" panose="020B0604020202020204" pitchFamily="34" charset="0"/>
              <a:buChar char="•"/>
            </a:pPr>
            <a:r>
              <a:rPr lang="en-US" sz="2200" dirty="0" smtClean="0"/>
              <a:t>During the Conscription Crisis of 1917 many union leaders were talking about a general strike as many union leaders opposed conscription into a war overseas.</a:t>
            </a:r>
          </a:p>
          <a:p>
            <a:pPr>
              <a:buFont typeface="Arial" panose="020B0604020202020204" pitchFamily="34" charset="0"/>
              <a:buChar char="•"/>
            </a:pPr>
            <a:r>
              <a:rPr lang="en-US" sz="2200" dirty="0" smtClean="0"/>
              <a:t>In 1918, when the city council outlawed the right </a:t>
            </a:r>
            <a:r>
              <a:rPr lang="en-US" sz="2200" smtClean="0"/>
              <a:t>to </a:t>
            </a:r>
            <a:r>
              <a:rPr lang="en-US" sz="2200" smtClean="0"/>
              <a:t>strike</a:t>
            </a:r>
            <a:r>
              <a:rPr lang="en-US" sz="2200" smtClean="0"/>
              <a:t> </a:t>
            </a:r>
            <a:r>
              <a:rPr lang="en-US" sz="2200" dirty="0" smtClean="0"/>
              <a:t>for civil employees, municipal workers walked off the job in protest and other unions joined in in support.</a:t>
            </a:r>
          </a:p>
          <a:p>
            <a:pPr>
              <a:buFont typeface="Arial" panose="020B0604020202020204" pitchFamily="34" charset="0"/>
              <a:buChar char="•"/>
            </a:pPr>
            <a:r>
              <a:rPr lang="en-US" sz="2200" dirty="0" smtClean="0"/>
              <a:t>The city quickly reversed its decision as city services of every type had been disrupted. The city caved and the workers were granted their demands.</a:t>
            </a:r>
          </a:p>
        </p:txBody>
      </p:sp>
      <p:pic>
        <p:nvPicPr>
          <p:cNvPr id="4" name="Picture 3"/>
          <p:cNvPicPr>
            <a:picLocks noChangeAspect="1"/>
          </p:cNvPicPr>
          <p:nvPr/>
        </p:nvPicPr>
        <p:blipFill>
          <a:blip r:embed="rId3"/>
          <a:stretch>
            <a:fillRect/>
          </a:stretch>
        </p:blipFill>
        <p:spPr>
          <a:xfrm>
            <a:off x="7952874" y="4272853"/>
            <a:ext cx="4107780" cy="2311943"/>
          </a:xfrm>
          <a:prstGeom prst="rect">
            <a:avLst/>
          </a:prstGeom>
        </p:spPr>
      </p:pic>
    </p:spTree>
    <p:extLst>
      <p:ext uri="{BB962C8B-B14F-4D97-AF65-F5344CB8AC3E}">
        <p14:creationId xmlns:p14="http://schemas.microsoft.com/office/powerpoint/2010/main" val="395712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Winnipeg General Strike</a:t>
            </a:r>
            <a:endParaRPr lang="en-US" dirty="0"/>
          </a:p>
        </p:txBody>
      </p:sp>
      <p:sp>
        <p:nvSpPr>
          <p:cNvPr id="3" name="Content Placeholder 2"/>
          <p:cNvSpPr>
            <a:spLocks noGrp="1"/>
          </p:cNvSpPr>
          <p:nvPr>
            <p:ph idx="1"/>
          </p:nvPr>
        </p:nvSpPr>
        <p:spPr>
          <a:xfrm>
            <a:off x="1097280" y="1845733"/>
            <a:ext cx="10058400" cy="4158251"/>
          </a:xfrm>
        </p:spPr>
        <p:txBody>
          <a:bodyPr>
            <a:noAutofit/>
          </a:bodyPr>
          <a:lstStyle/>
          <a:p>
            <a:r>
              <a:rPr lang="en-US" sz="2200" dirty="0" smtClean="0"/>
              <a:t>In 1919 the Federal </a:t>
            </a:r>
            <a:r>
              <a:rPr lang="en-US" sz="2200" dirty="0" err="1" smtClean="0"/>
              <a:t>govt</a:t>
            </a:r>
            <a:r>
              <a:rPr lang="en-US" sz="2200" dirty="0" smtClean="0"/>
              <a:t> decided to get involved and it </a:t>
            </a:r>
            <a:r>
              <a:rPr lang="en-US" sz="2200" dirty="0"/>
              <a:t>threatened to fire federal workers unless they returned to work immediately. Parliament changed the </a:t>
            </a:r>
            <a:r>
              <a:rPr lang="en-US" sz="2200" i="1" dirty="0"/>
              <a:t>Immigration Act</a:t>
            </a:r>
            <a:r>
              <a:rPr lang="en-US" sz="2200" dirty="0"/>
              <a:t> so that British-born immigrants could be deported. It also broadened the Criminal Code’s definition of </a:t>
            </a:r>
            <a:r>
              <a:rPr lang="en-US" sz="2200" dirty="0" smtClean="0"/>
              <a:t>sedition.</a:t>
            </a:r>
          </a:p>
          <a:p>
            <a:r>
              <a:rPr lang="en-US" sz="2200" dirty="0" smtClean="0"/>
              <a:t>Police strikebreakers were brought into Winnipeg and the detachment grew from 27 to 272, machine guns were brought in and an assault tank was put on alert. Under Meighan the police swept the city and arrested a dozen men without any formal charges.</a:t>
            </a:r>
          </a:p>
          <a:p>
            <a:r>
              <a:rPr lang="en-US" sz="2200" dirty="0" smtClean="0"/>
              <a:t>On Saturday, June 21, a riot broke out and police fired on the crowd, killing one striker and injuring at least 20 others(one other man died of his wounds).</a:t>
            </a:r>
          </a:p>
          <a:p>
            <a:r>
              <a:rPr lang="en-US" sz="2200" dirty="0" smtClean="0"/>
              <a:t>In the end more than 80 demonstrators were arrested and at dusk the army ruled the streets of Winnipeg.</a:t>
            </a:r>
          </a:p>
          <a:p>
            <a:r>
              <a:rPr lang="en-US" sz="2200" dirty="0" smtClean="0"/>
              <a:t> </a:t>
            </a:r>
            <a:endParaRPr lang="en-US" sz="2200" dirty="0"/>
          </a:p>
        </p:txBody>
      </p:sp>
    </p:spTree>
    <p:extLst>
      <p:ext uri="{BB962C8B-B14F-4D97-AF65-F5344CB8AC3E}">
        <p14:creationId xmlns:p14="http://schemas.microsoft.com/office/powerpoint/2010/main" val="142988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900990" y="198815"/>
            <a:ext cx="7293142" cy="5785893"/>
          </a:xfrm>
          <a:prstGeom prst="rect">
            <a:avLst/>
          </a:prstGeom>
        </p:spPr>
      </p:pic>
    </p:spTree>
    <p:extLst>
      <p:ext uri="{BB962C8B-B14F-4D97-AF65-F5344CB8AC3E}">
        <p14:creationId xmlns:p14="http://schemas.microsoft.com/office/powerpoint/2010/main" val="396707815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396</TotalTime>
  <Words>1652</Words>
  <Application>Microsoft Office PowerPoint</Application>
  <PresentationFormat>Widescreen</PresentationFormat>
  <Paragraphs>125</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Wingdings</vt:lpstr>
      <vt:lpstr>Retrospect</vt:lpstr>
      <vt:lpstr>Canada 1919-1929</vt:lpstr>
      <vt:lpstr>Change is coming…</vt:lpstr>
      <vt:lpstr>The Labour Movement</vt:lpstr>
      <vt:lpstr>One Big Union</vt:lpstr>
      <vt:lpstr>Primary Source Doc</vt:lpstr>
      <vt:lpstr>One Big Union Objectives</vt:lpstr>
      <vt:lpstr>The Winnipeg General Strike</vt:lpstr>
      <vt:lpstr>The Winnipeg General Strike</vt:lpstr>
      <vt:lpstr>PowerPoint Presentation</vt:lpstr>
      <vt:lpstr>“Bloody Saturday”</vt:lpstr>
      <vt:lpstr>PowerPoint Presentation</vt:lpstr>
      <vt:lpstr>PowerPoint Presentation</vt:lpstr>
      <vt:lpstr>Women’s Movement</vt:lpstr>
      <vt:lpstr>“Hyenas in petticoats” – Premier R. Roblin (Manitoba)</vt:lpstr>
      <vt:lpstr>Federal Voting Rights for Women</vt:lpstr>
      <vt:lpstr>Lizzie Cyr</vt:lpstr>
      <vt:lpstr>The Famous Five</vt:lpstr>
      <vt:lpstr>The Roaring 20s</vt:lpstr>
      <vt:lpstr>The Lead-Up</vt:lpstr>
      <vt:lpstr>Post WW1</vt:lpstr>
      <vt:lpstr>Some Hope - 1923</vt:lpstr>
      <vt:lpstr>Good Times Ahead?</vt:lpstr>
      <vt:lpstr>The Early Boom 1925-1929</vt:lpstr>
      <vt:lpstr>Questions and Thoughts</vt:lpstr>
    </vt:vector>
  </TitlesOfParts>
  <Company>Anglophone School Districts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Canada 1919-1929</dc:title>
  <dc:creator>Champion, Andrew    (ASD-W)</dc:creator>
  <cp:lastModifiedBy>Champion, Andrew    (ASD-W)</cp:lastModifiedBy>
  <cp:revision>32</cp:revision>
  <cp:lastPrinted>2019-11-04T12:57:08Z</cp:lastPrinted>
  <dcterms:created xsi:type="dcterms:W3CDTF">2019-11-03T23:46:46Z</dcterms:created>
  <dcterms:modified xsi:type="dcterms:W3CDTF">2019-11-04T14:59:49Z</dcterms:modified>
</cp:coreProperties>
</file>