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7" r:id="rId5"/>
    <p:sldId id="265" r:id="rId6"/>
    <p:sldId id="276" r:id="rId7"/>
    <p:sldId id="273" r:id="rId8"/>
    <p:sldId id="268" r:id="rId9"/>
    <p:sldId id="270" r:id="rId10"/>
    <p:sldId id="271" r:id="rId11"/>
    <p:sldId id="275" r:id="rId12"/>
    <p:sldId id="262" r:id="rId13"/>
    <p:sldId id="266" r:id="rId14"/>
    <p:sldId id="280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E3AD1-FB93-4C51-844B-2B33943AD313}" v="218" dt="2019-12-13T12:24:4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32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9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2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31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92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12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98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68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3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67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9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4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59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0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35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6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000A7D-63FC-4B54-931A-42DF6F62917D}" type="datetimeFigureOut">
              <a:rPr lang="en-CA" smtClean="0"/>
              <a:t>2019-12-13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11A600-A245-44A8-B2A9-53C359A2EB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422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ZE0TuKTpo4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c.ca/news/canada/how-canada-is-perceived-around-the-world-1.3132343" TargetMode="External"/><Relationship Id="rId3" Type="http://schemas.openxmlformats.org/officeDocument/2006/relationships/hyperlink" Target="https://www.theglobeandmail.com/news/national/canada-150/canadian-expats-what-people-think-of-canada150/article35487638/" TargetMode="External"/><Relationship Id="rId7" Type="http://schemas.openxmlformats.org/officeDocument/2006/relationships/hyperlink" Target="https://www.thecanadianencyclopedia.ca/en/article/official-languages-act-1969" TargetMode="External"/><Relationship Id="rId2" Type="http://schemas.openxmlformats.org/officeDocument/2006/relationships/hyperlink" Target="http://option.canada.pagesperso-orange.fr/geography-identit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2.statcan.gc.ca/census-recensement/2016/as-sa/98-200-x/2016016/98-200-x2016016-eng.cfm" TargetMode="External"/><Relationship Id="rId5" Type="http://schemas.openxmlformats.org/officeDocument/2006/relationships/hyperlink" Target="https://www.culturalsurvival.org/publications/cultural-survival-quarterly/being-indigenous-21st-century" TargetMode="External"/><Relationship Id="rId4" Type="http://schemas.openxmlformats.org/officeDocument/2006/relationships/hyperlink" Target="https://www.researchgate.net/publication/283311600_Indigenous_Peoples_and_Identity_in_the_21st_Century_Remembering_Reclaiming_and_Regenerating" TargetMode="External"/><Relationship Id="rId9" Type="http://schemas.openxmlformats.org/officeDocument/2006/relationships/hyperlink" Target="https://www.international.gc.ca/trade-agreements-accords-commerciaux/topics-domaines/ip-pi/canculture.aspx?lang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0462CB-E6B9-4FE0-B92E-F93FDDF988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5CA94-BC6E-490A-B5F4-2875D577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769540"/>
            <a:ext cx="11033760" cy="2091260"/>
          </a:xfrm>
        </p:spPr>
        <p:txBody>
          <a:bodyPr anchor="ctr"/>
          <a:lstStyle/>
          <a:p>
            <a:r>
              <a:rPr lang="en-CA" dirty="0">
                <a:solidFill>
                  <a:schemeClr val="tx1"/>
                </a:solidFill>
              </a:rPr>
              <a:t>Canadian Identity in the 21</a:t>
            </a:r>
            <a:r>
              <a:rPr lang="en-CA" baseline="30000" dirty="0">
                <a:solidFill>
                  <a:schemeClr val="tx1"/>
                </a:solidFill>
              </a:rPr>
              <a:t>st</a:t>
            </a:r>
            <a:r>
              <a:rPr lang="en-CA" dirty="0">
                <a:solidFill>
                  <a:schemeClr val="tx1"/>
                </a:solidFill>
              </a:rPr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A2398-6BC1-4578-9CC3-9CFA76C8C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860800"/>
            <a:ext cx="9440034" cy="787406"/>
          </a:xfrm>
        </p:spPr>
        <p:txBody>
          <a:bodyPr/>
          <a:lstStyle/>
          <a:p>
            <a:r>
              <a:rPr lang="en-CA" dirty="0"/>
              <a:t>Emma Nicholson</a:t>
            </a:r>
          </a:p>
        </p:txBody>
      </p:sp>
    </p:spTree>
    <p:extLst>
      <p:ext uri="{BB962C8B-B14F-4D97-AF65-F5344CB8AC3E}">
        <p14:creationId xmlns:p14="http://schemas.microsoft.com/office/powerpoint/2010/main" val="309653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818131-0EF4-4AB3-9D1B-73D7698DF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12FC-487C-44D4-BEF7-945E5393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C443-1DCC-44D7-A085-DB14A0BD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CA" sz="1600"/>
              <a:t>Same-sex marriage</a:t>
            </a:r>
          </a:p>
          <a:p>
            <a:r>
              <a:rPr lang="en-CA" sz="1600"/>
              <a:t>Assisted suicide</a:t>
            </a:r>
          </a:p>
          <a:p>
            <a:r>
              <a:rPr lang="en-CA" sz="1600"/>
              <a:t>Health care</a:t>
            </a:r>
          </a:p>
          <a:p>
            <a:r>
              <a:rPr lang="en-CA" sz="1600"/>
              <a:t>Capital punishment</a:t>
            </a:r>
          </a:p>
          <a:p>
            <a:r>
              <a:rPr lang="en-CA" sz="1600"/>
              <a:t>Cannabis</a:t>
            </a:r>
          </a:p>
          <a:p>
            <a:r>
              <a:rPr lang="en-CA" sz="1600"/>
              <a:t>Gun control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umbrella, sunset, looking, sitting&#10;&#10;Description automatically generated">
            <a:extLst>
              <a:ext uri="{FF2B5EF4-FFF2-40B4-BE49-F238E27FC236}">
                <a16:creationId xmlns:a16="http://schemas.microsoft.com/office/drawing/2014/main" id="{FB817AC1-957D-496F-AD7B-0EB4D3173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26154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6A3A-6FEF-416F-9B06-1AC67C0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Geography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Content Placeholder 4" descr="An orange sunset in the background&#10;&#10;Description automatically generated">
            <a:extLst>
              <a:ext uri="{FF2B5EF4-FFF2-40B4-BE49-F238E27FC236}">
                <a16:creationId xmlns:a16="http://schemas.microsoft.com/office/drawing/2014/main" id="{C7C71E3D-5345-4F7C-996F-63592A02E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0" b="17181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ng colorful kite&#10;&#10;Description automatically generated">
            <a:extLst>
              <a:ext uri="{FF2B5EF4-FFF2-40B4-BE49-F238E27FC236}">
                <a16:creationId xmlns:a16="http://schemas.microsoft.com/office/drawing/2014/main" id="{DABAC13C-4E0C-4677-8358-A3C449AE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b="22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5499E-3CEA-412C-BDF2-8EF6BDF4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Outside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1647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ick Mercer - Talking To Americans!!">
            <a:hlinkClick r:id="" action="ppaction://media"/>
            <a:extLst>
              <a:ext uri="{FF2B5EF4-FFF2-40B4-BE49-F238E27FC236}">
                <a16:creationId xmlns:a16="http://schemas.microsoft.com/office/drawing/2014/main" id="{EA93523B-1A87-4107-B33E-2084F263D8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5376" y="340948"/>
            <a:ext cx="8241248" cy="61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3608-C5DC-4964-8289-7B8DFDBE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it correct to say that there is no distinct Canadian culture or identity? Why or why not?</a:t>
            </a:r>
          </a:p>
          <a:p>
            <a:endParaRPr lang="en-CA" dirty="0"/>
          </a:p>
          <a:p>
            <a:r>
              <a:rPr lang="en-CA" dirty="0"/>
              <a:t>Do you think Canada will begin to develop more of an identity as it ages, or will it remain unclear?</a:t>
            </a:r>
          </a:p>
          <a:p>
            <a:endParaRPr lang="en-CA" dirty="0"/>
          </a:p>
          <a:p>
            <a:r>
              <a:rPr lang="en-CA" dirty="0"/>
              <a:t>Is there a problem in lacking a distinct identity?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74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2CC9-3ADA-4C66-B7D5-EDE5ABF7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76463"/>
            <a:ext cx="10353762" cy="970450"/>
          </a:xfrm>
        </p:spPr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8C84-ACC3-441E-9460-7C77E6BF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146913"/>
            <a:ext cx="10353762" cy="5273138"/>
          </a:xfrm>
        </p:spPr>
        <p:txBody>
          <a:bodyPr>
            <a:normAutofit lnSpcReduction="10000"/>
          </a:bodyPr>
          <a:lstStyle/>
          <a:p>
            <a:r>
              <a:rPr lang="en-CA" dirty="0">
                <a:hlinkClick r:id="rId2"/>
              </a:rPr>
              <a:t>http://option.canada.pagesperso-orange.fr/geography-identity.htm</a:t>
            </a:r>
            <a:endParaRPr lang="en-CA" dirty="0"/>
          </a:p>
          <a:p>
            <a:r>
              <a:rPr lang="en-CA" dirty="0">
                <a:hlinkClick r:id="rId3"/>
              </a:rPr>
              <a:t>https://www.theglobeandmail.com/news/national/canada-150/canadian-expats-what-people-think-of-canada150/article35487638/</a:t>
            </a:r>
            <a:endParaRPr lang="en-CA" dirty="0"/>
          </a:p>
          <a:p>
            <a:r>
              <a:rPr lang="en-CA" dirty="0">
                <a:hlinkClick r:id="rId4"/>
              </a:rPr>
              <a:t>https://www.researchgate.net/publication/283311600_Indigenous_Peoples_and_Identity_in_the_21st_Century_Remembering_Reclaiming_and_Regenerating</a:t>
            </a:r>
            <a:endParaRPr lang="en-CA" dirty="0"/>
          </a:p>
          <a:p>
            <a:r>
              <a:rPr lang="en-CA" dirty="0">
                <a:hlinkClick r:id="rId5"/>
              </a:rPr>
              <a:t>https://www.culturalsurvival.org/publications/cultural-survival-quarterly/being-indigenous-21st-century</a:t>
            </a:r>
            <a:endParaRPr lang="en-CA" dirty="0"/>
          </a:p>
          <a:p>
            <a:r>
              <a:rPr lang="en-CA" dirty="0">
                <a:hlinkClick r:id="rId6"/>
              </a:rPr>
              <a:t>https://www12.statcan.gc.ca/census-recensement/2016/as-sa/98-200-x/2016016/98-200-x2016016-eng.cfm</a:t>
            </a:r>
            <a:endParaRPr lang="en-CA" dirty="0"/>
          </a:p>
          <a:p>
            <a:r>
              <a:rPr lang="en-CA" dirty="0">
                <a:hlinkClick r:id="rId7"/>
              </a:rPr>
              <a:t>https://www.thecanadianencyclopedia.ca/en/article/official-languages-act-1969</a:t>
            </a:r>
            <a:endParaRPr lang="en-CA" dirty="0"/>
          </a:p>
          <a:p>
            <a:r>
              <a:rPr lang="en-CA" dirty="0">
                <a:hlinkClick r:id="rId8"/>
              </a:rPr>
              <a:t>https://www.cbc.ca/news/canada/how-canada-is-perceived-around-the-world-1.3132343</a:t>
            </a:r>
            <a:endParaRPr lang="en-CA" dirty="0"/>
          </a:p>
          <a:p>
            <a:r>
              <a:rPr lang="en-CA" dirty="0">
                <a:hlinkClick r:id="rId7"/>
              </a:rPr>
              <a:t>https://www.thecanadianencyclopedia.ca/en/article/official-languages-act-1969</a:t>
            </a:r>
            <a:endParaRPr lang="en-CA" dirty="0"/>
          </a:p>
          <a:p>
            <a:r>
              <a:rPr lang="en-CA" dirty="0">
                <a:hlinkClick r:id="rId9"/>
              </a:rPr>
              <a:t>https://www.international.gc.ca/trade-agreements-accords-commerciaux/topics-domaines/ip-pi/canculture.aspx?lang=en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63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3B13116C-1383-4086-841C-7A81A7DD0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3EC80-3EB2-4EE1-9443-0F6B8E21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The Early Beginnings of the Canadian Identity</a:t>
            </a:r>
          </a:p>
        </p:txBody>
      </p:sp>
    </p:spTree>
    <p:extLst>
      <p:ext uri="{BB962C8B-B14F-4D97-AF65-F5344CB8AC3E}">
        <p14:creationId xmlns:p14="http://schemas.microsoft.com/office/powerpoint/2010/main" val="32766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FF890-7E42-4764-8C8E-AC993C7A3D64}"/>
              </a:ext>
            </a:extLst>
          </p:cNvPr>
          <p:cNvSpPr/>
          <p:nvPr/>
        </p:nvSpPr>
        <p:spPr>
          <a:xfrm>
            <a:off x="-81280" y="0"/>
            <a:ext cx="12273280" cy="699008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9195B1-4FD3-4C6E-9F74-CDBD4F9C3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53" y="770659"/>
            <a:ext cx="5680214" cy="53166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82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2C34-2C5C-4F85-89E8-ADCE5F7C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 dirty="0"/>
              <a:t>Conflict in Early Identity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AA4F65-5ECE-43B2-9871-8292C82A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/>
              <a:t>Acadian Expulsion (1755-1764)</a:t>
            </a:r>
          </a:p>
          <a:p>
            <a:r>
              <a:rPr lang="en-US" sz="1600" dirty="0"/>
              <a:t>Indigenous assimilation</a:t>
            </a:r>
          </a:p>
          <a:p>
            <a:r>
              <a:rPr lang="en-US" sz="1600" dirty="0"/>
              <a:t>French and English conflicts</a:t>
            </a:r>
          </a:p>
          <a:p>
            <a:r>
              <a:rPr lang="en-US" sz="1600" dirty="0"/>
              <a:t>Canadian and American disputes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Content Placeholder 4" descr="A picture containing outdoor, sheep, grass, field&#10;&#10;Description automatically generated">
            <a:extLst>
              <a:ext uri="{FF2B5EF4-FFF2-40B4-BE49-F238E27FC236}">
                <a16:creationId xmlns:a16="http://schemas.microsoft.com/office/drawing/2014/main" id="{772C1148-B652-4E94-B748-CEC87D677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15387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lane&#10;&#10;Description automatically generated">
            <a:extLst>
              <a:ext uri="{FF2B5EF4-FFF2-40B4-BE49-F238E27FC236}">
                <a16:creationId xmlns:a16="http://schemas.microsoft.com/office/drawing/2014/main" id="{D97F7958-DE70-4FB8-8740-CD5BBC674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9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A90A1-2E01-4939-A942-03922C64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Going into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4023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1469-0D68-4DF8-AE51-A45929A7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/>
          <a:lstStyle/>
          <a:p>
            <a:r>
              <a:rPr lang="en-CA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288066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D1293-A280-4653-9A22-431571451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6410E-485E-4DA1-A2FE-E735FCDA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CA" sz="3200" dirty="0"/>
              <a:t>French Canadians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B1F49B8-CD5C-4D4F-9922-DD5D1885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1800" dirty="0"/>
              <a:t>Official Languages Act (1969)</a:t>
            </a:r>
          </a:p>
          <a:p>
            <a:r>
              <a:rPr lang="en-US" sz="1800" dirty="0"/>
              <a:t>Quebec separatism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022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E4241CF-C68F-41D3-B016-3444AF012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755D2-7F53-437A-9FC0-313B166E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CA"/>
              <a:t>Multiculturalism</a:t>
            </a:r>
            <a:endParaRPr lang="en-CA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1C150917-32E3-4FF8-8BA4-8F9EACCD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r>
              <a:rPr lang="en-US" dirty="0"/>
              <a:t>Canadian Multiculturalism Act (1988)</a:t>
            </a:r>
            <a:br>
              <a:rPr lang="en-US" dirty="0"/>
            </a:br>
            <a:r>
              <a:rPr lang="en-US" dirty="0"/>
              <a:t>&gt; Promoting the idea of multiculturalism</a:t>
            </a:r>
            <a:br>
              <a:rPr lang="en-US" dirty="0"/>
            </a:br>
            <a:r>
              <a:rPr lang="en-US" dirty="0"/>
              <a:t>&gt; Equality rights</a:t>
            </a:r>
            <a:br>
              <a:rPr lang="en-US" dirty="0"/>
            </a:br>
            <a:r>
              <a:rPr lang="en-US" dirty="0"/>
              <a:t>&gt; Protection of heritage</a:t>
            </a:r>
            <a:br>
              <a:rPr lang="en-US" dirty="0"/>
            </a:br>
            <a:r>
              <a:rPr lang="en-US" dirty="0"/>
              <a:t>&gt; Protection and preservation of cultures</a:t>
            </a:r>
          </a:p>
          <a:p>
            <a:r>
              <a:rPr lang="en-US" dirty="0"/>
              <a:t>More than 200 ethnic groups in 2001, more than 250 in 2016</a:t>
            </a:r>
            <a:endParaRPr lang="en-US" i="1" dirty="0"/>
          </a:p>
          <a:p>
            <a:r>
              <a:rPr lang="en-US" dirty="0"/>
              <a:t>By the 21</a:t>
            </a:r>
            <a:r>
              <a:rPr lang="en-US" baseline="30000" dirty="0"/>
              <a:t>st</a:t>
            </a:r>
            <a:r>
              <a:rPr lang="en-US" dirty="0"/>
              <a:t> Century, more ethnic people in Canada than those of English or French heritage</a:t>
            </a:r>
          </a:p>
        </p:txBody>
      </p:sp>
    </p:spTree>
    <p:extLst>
      <p:ext uri="{BB962C8B-B14F-4D97-AF65-F5344CB8AC3E}">
        <p14:creationId xmlns:p14="http://schemas.microsoft.com/office/powerpoint/2010/main" val="153643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FBE2-39B0-4398-8755-08CB17D4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100" dirty="0"/>
              <a:t>Indigenous People in the 21</a:t>
            </a:r>
            <a:r>
              <a:rPr lang="en-CA" sz="3100" baseline="30000" dirty="0"/>
              <a:t>st</a:t>
            </a:r>
            <a:r>
              <a:rPr lang="en-CA" sz="3100" dirty="0"/>
              <a:t> Century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Content Placeholder 4" descr="A picture containing indoor, table, sitting, laying&#10;&#10;Description automatically generated">
            <a:extLst>
              <a:ext uri="{FF2B5EF4-FFF2-40B4-BE49-F238E27FC236}">
                <a16:creationId xmlns:a16="http://schemas.microsoft.com/office/drawing/2014/main" id="{6AA28F43-8F2C-473C-B2DF-430133BC6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" b="4"/>
          <a:stretch/>
        </p:blipFill>
        <p:spPr>
          <a:xfrm>
            <a:off x="643339" y="643464"/>
            <a:ext cx="3551912" cy="2706796"/>
          </a:xfrm>
          <a:prstGeom prst="rect">
            <a:avLst/>
          </a:prstGeom>
        </p:spPr>
      </p:pic>
      <p:pic>
        <p:nvPicPr>
          <p:cNvPr id="7" name="Picture 6" descr="A picture containing table, covered, cake, sitting&#10;&#10;Description automatically generated">
            <a:extLst>
              <a:ext uri="{FF2B5EF4-FFF2-40B4-BE49-F238E27FC236}">
                <a16:creationId xmlns:a16="http://schemas.microsoft.com/office/drawing/2014/main" id="{7FCCF39B-74EB-442B-8929-976955791E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2426" b="5"/>
          <a:stretch/>
        </p:blipFill>
        <p:spPr>
          <a:xfrm>
            <a:off x="643339" y="3511127"/>
            <a:ext cx="3551912" cy="2706794"/>
          </a:xfrm>
          <a:prstGeom prst="rect">
            <a:avLst/>
          </a:prstGeom>
        </p:spPr>
      </p:pic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2BEC0FA-A961-420E-BE3E-F091F2A5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1828801"/>
            <a:ext cx="5978072" cy="3866048"/>
          </a:xfrm>
        </p:spPr>
        <p:txBody>
          <a:bodyPr anchor="ctr">
            <a:normAutofit/>
          </a:bodyPr>
          <a:lstStyle/>
          <a:p>
            <a:pPr>
              <a:buClr>
                <a:srgbClr val="B1B464"/>
              </a:buClr>
            </a:pPr>
            <a:r>
              <a:rPr lang="en-US" dirty="0"/>
              <a:t>1 in 4 Indigenous people live in poverty</a:t>
            </a:r>
          </a:p>
          <a:p>
            <a:pPr>
              <a:buClr>
                <a:srgbClr val="B1B464"/>
              </a:buClr>
            </a:pPr>
            <a:r>
              <a:rPr lang="en-US" dirty="0"/>
              <a:t>Half of Indigenous children living on reserve in poverty</a:t>
            </a:r>
          </a:p>
        </p:txBody>
      </p:sp>
    </p:spTree>
    <p:extLst>
      <p:ext uri="{BB962C8B-B14F-4D97-AF65-F5344CB8AC3E}">
        <p14:creationId xmlns:p14="http://schemas.microsoft.com/office/powerpoint/2010/main" val="3596167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7030A0"/>
      </a:hlink>
      <a:folHlink>
        <a:srgbClr val="D80AE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363</Words>
  <Application>Microsoft Office PowerPoint</Application>
  <PresentationFormat>Widescreen</PresentationFormat>
  <Paragraphs>44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Calisto MT</vt:lpstr>
      <vt:lpstr>Wingdings 2</vt:lpstr>
      <vt:lpstr>Slate</vt:lpstr>
      <vt:lpstr>Canadian Identity in the 21st Century</vt:lpstr>
      <vt:lpstr>The Early Beginnings of the Canadian Identity</vt:lpstr>
      <vt:lpstr>PowerPoint Presentation</vt:lpstr>
      <vt:lpstr>Conflict in Early Identity</vt:lpstr>
      <vt:lpstr>Going into the 21st Century</vt:lpstr>
      <vt:lpstr>Uncertainty</vt:lpstr>
      <vt:lpstr>French Canadians</vt:lpstr>
      <vt:lpstr>Multiculturalism</vt:lpstr>
      <vt:lpstr>Indigenous People in the 21st Century</vt:lpstr>
      <vt:lpstr>PowerPoint Presentation</vt:lpstr>
      <vt:lpstr>Values</vt:lpstr>
      <vt:lpstr>Geography</vt:lpstr>
      <vt:lpstr>Outside Perspectives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Identity in the 21st Century</dc:title>
  <dc:creator>Emma Nicholson</dc:creator>
  <cp:lastModifiedBy>Emma Nicholson</cp:lastModifiedBy>
  <cp:revision>1</cp:revision>
  <dcterms:created xsi:type="dcterms:W3CDTF">2019-12-13T11:09:14Z</dcterms:created>
  <dcterms:modified xsi:type="dcterms:W3CDTF">2019-12-13T12:28:00Z</dcterms:modified>
</cp:coreProperties>
</file>