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3" r:id="rId8"/>
    <p:sldId id="267" r:id="rId9"/>
    <p:sldId id="262" r:id="rId10"/>
    <p:sldId id="264" r:id="rId11"/>
    <p:sldId id="265" r:id="rId12"/>
    <p:sldId id="266" r:id="rId13"/>
    <p:sldId id="276" r:id="rId14"/>
    <p:sldId id="268" r:id="rId15"/>
    <p:sldId id="269" r:id="rId16"/>
    <p:sldId id="270" r:id="rId17"/>
    <p:sldId id="271" r:id="rId18"/>
    <p:sldId id="272" r:id="rId19"/>
    <p:sldId id="277" r:id="rId20"/>
    <p:sldId id="273" r:id="rId21"/>
    <p:sldId id="278" r:id="rId22"/>
    <p:sldId id="275" r:id="rId23"/>
    <p:sldId id="274"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044"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3A386F-B57D-464C-B1D4-DAB88D6C1523}" type="datetimeFigureOut">
              <a:rPr lang="en-US" smtClean="0"/>
              <a:t>10/30/2019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DE56C8-3CBD-4496-AB18-FC06F1806D59}" type="slidenum">
              <a:rPr lang="en-US" smtClean="0"/>
              <a:t>‹#›</a:t>
            </a:fld>
            <a:endParaRPr lang="en-US"/>
          </a:p>
        </p:txBody>
      </p:sp>
    </p:spTree>
    <p:extLst>
      <p:ext uri="{BB962C8B-B14F-4D97-AF65-F5344CB8AC3E}">
        <p14:creationId xmlns:p14="http://schemas.microsoft.com/office/powerpoint/2010/main" val="119134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thecanadianencyclopedia.ca/en/article/oshawa" TargetMode="External"/><Relationship Id="rId13" Type="http://schemas.openxmlformats.org/officeDocument/2006/relationships/hyperlink" Target="https://www.thecanadianencyclopedia.ca/en/article/vancouver-16" TargetMode="External"/><Relationship Id="rId3" Type="http://schemas.openxmlformats.org/officeDocument/2006/relationships/hyperlink" Target="https://www.thecanadianencyclopedia.ca/en/article/labour-organization" TargetMode="External"/><Relationship Id="rId7" Type="http://schemas.openxmlformats.org/officeDocument/2006/relationships/hyperlink" Target="https://www.thecanadianencyclopedia.ca/en/article/hamilton-10" TargetMode="External"/><Relationship Id="rId12" Type="http://schemas.openxmlformats.org/officeDocument/2006/relationships/hyperlink" Target="https://www.thecanadianencyclopedia.ca/en/article/ottawa-on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thecanadianencyclopedia.ca/en/article/toronto-7" TargetMode="External"/><Relationship Id="rId11" Type="http://schemas.openxmlformats.org/officeDocument/2006/relationships/hyperlink" Target="https://www.thecanadianencyclopedia.ca/en/article/halifax" TargetMode="External"/><Relationship Id="rId5" Type="http://schemas.openxmlformats.org/officeDocument/2006/relationships/hyperlink" Target="https://www.thecanadianencyclopedia.ca/en/article/chevaliers-du-travail" TargetMode="External"/><Relationship Id="rId10" Type="http://schemas.openxmlformats.org/officeDocument/2006/relationships/hyperlink" Target="https://www.thecanadianencyclopedia.ca/en/article/st-catharines" TargetMode="External"/><Relationship Id="rId4" Type="http://schemas.openxmlformats.org/officeDocument/2006/relationships/hyperlink" Target="https://www.thecanadianencyclopedia.ca/en/article/afl-cio" TargetMode="External"/><Relationship Id="rId9" Type="http://schemas.openxmlformats.org/officeDocument/2006/relationships/hyperlink" Target="https://www.thecanadianencyclopedia.ca/en/article/montreal-1" TargetMode="External"/><Relationship Id="rId14" Type="http://schemas.openxmlformats.org/officeDocument/2006/relationships/hyperlink" Target="https://www.thecanadianencyclopedia.ca/en/article/lond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thecanadianencyclopedia.ca/articles/sir-georgeetienne-cartier" TargetMode="External"/><Relationship Id="rId13" Type="http://schemas.openxmlformats.org/officeDocument/2006/relationships/hyperlink" Target="https://www.thecanadianencyclopedia.ca/articles/emc/le-drapeau-de-carillon-legende-canadienne" TargetMode="External"/><Relationship Id="rId18" Type="http://schemas.openxmlformats.org/officeDocument/2006/relationships/hyperlink" Target="https://www.thecanadianencyclopedia.ca/articles/montreal" TargetMode="External"/><Relationship Id="rId3" Type="http://schemas.openxmlformats.org/officeDocument/2006/relationships/hyperlink" Target="https://www.thecanadianencyclopedia.ca/articles/the-maple-leaf-for-ever" TargetMode="External"/><Relationship Id="rId7" Type="http://schemas.openxmlformats.org/officeDocument/2006/relationships/hyperlink" Target="https://www.thecanadianencyclopedia.ca/articles/emc/o-canada-mon-pays-mes-amours" TargetMode="External"/><Relationship Id="rId12" Type="http://schemas.openxmlformats.org/officeDocument/2006/relationships/hyperlink" Target="https://www.thecanadianencyclopedia.ca/articles/emc/celestin-lavigueur" TargetMode="External"/><Relationship Id="rId17" Type="http://schemas.openxmlformats.org/officeDocument/2006/relationships/hyperlink" Target="https://www.thecanadianencyclopedia.ca/articles/emc/vive-la-canadienne" TargetMode="External"/><Relationship Id="rId2" Type="http://schemas.openxmlformats.org/officeDocument/2006/relationships/slide" Target="../slides/slide20.xml"/><Relationship Id="rId16" Type="http://schemas.openxmlformats.org/officeDocument/2006/relationships/hyperlink" Target="https://www.thecanadianencyclopedia.ca/articles/ernest-gagnon" TargetMode="External"/><Relationship Id="rId1" Type="http://schemas.openxmlformats.org/officeDocument/2006/relationships/notesMaster" Target="../notesMasters/notesMaster1.xml"/><Relationship Id="rId6" Type="http://schemas.openxmlformats.org/officeDocument/2006/relationships/hyperlink" Target="https://www.thecanadianencyclopedia.ca/articles/emc/theodore-frederic-molt" TargetMode="External"/><Relationship Id="rId11" Type="http://schemas.openxmlformats.org/officeDocument/2006/relationships/hyperlink" Target="https://www.thecanadianencyclopedia.ca/articles/emc/la-huronne" TargetMode="External"/><Relationship Id="rId5" Type="http://schemas.openxmlformats.org/officeDocument/2006/relationships/hyperlink" Target="https://www.thecanadianencyclopedia.ca/articles/emc/national-and-royal-anthems" TargetMode="External"/><Relationship Id="rId15" Type="http://schemas.openxmlformats.org/officeDocument/2006/relationships/hyperlink" Target="https://www.thecanadianencyclopedia.ca/articles/emc/charles-wugk-sabatier" TargetMode="External"/><Relationship Id="rId10" Type="http://schemas.openxmlformats.org/officeDocument/2006/relationships/hyperlink" Target="https://www.thecanadianencyclopedia.ca/articles/stjeanbaptiste-society" TargetMode="External"/><Relationship Id="rId19" Type="http://schemas.openxmlformats.org/officeDocument/2006/relationships/hyperlink" Target="https://www.thecanadianencyclopedia.ca/articles/emc/a-la-claire-fontaine" TargetMode="External"/><Relationship Id="rId4" Type="http://schemas.openxmlformats.org/officeDocument/2006/relationships/hyperlink" Target="https://www.thecanadianencyclopedia.ca/articles/emc/patriotic-songs" TargetMode="External"/><Relationship Id="rId9" Type="http://schemas.openxmlformats.org/officeDocument/2006/relationships/hyperlink" Target="https://www.thecanadianencyclopedia.ca/articles/emc/jeanbaptiste-labelle" TargetMode="External"/><Relationship Id="rId14" Type="http://schemas.openxmlformats.org/officeDocument/2006/relationships/hyperlink" Target="https://www.thecanadianencyclopedia.ca/articles/octave-cremazi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canadianencyclopedia.ca/en/article/alexander-mackenzi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thecanadianencyclopedia.ca/en/article/reciprocit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canadianencyclopedia.ca/en/article/canadian-pacific-railway/"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hecanadianencyclopedia.ca/en/article/richard-bedford-viscount-bennett/" TargetMode="External"/><Relationship Id="rId4" Type="http://schemas.openxmlformats.org/officeDocument/2006/relationships/hyperlink" Target="https://www.thecanadianencyclopedia.ca/en/article/dominion-lands-polic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Canadian_Pacific_Railwa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Craigellachie,_British_Columbi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1</a:t>
            </a:fld>
            <a:endParaRPr lang="en-US"/>
          </a:p>
        </p:txBody>
      </p:sp>
    </p:spTree>
    <p:extLst>
      <p:ext uri="{BB962C8B-B14F-4D97-AF65-F5344CB8AC3E}">
        <p14:creationId xmlns:p14="http://schemas.microsoft.com/office/powerpoint/2010/main" val="370287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10</a:t>
            </a:fld>
            <a:endParaRPr lang="en-US"/>
          </a:p>
        </p:txBody>
      </p:sp>
    </p:spTree>
    <p:extLst>
      <p:ext uri="{BB962C8B-B14F-4D97-AF65-F5344CB8AC3E}">
        <p14:creationId xmlns:p14="http://schemas.microsoft.com/office/powerpoint/2010/main" val="152464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11</a:t>
            </a:fld>
            <a:endParaRPr lang="en-US"/>
          </a:p>
        </p:txBody>
      </p:sp>
    </p:spTree>
    <p:extLst>
      <p:ext uri="{BB962C8B-B14F-4D97-AF65-F5344CB8AC3E}">
        <p14:creationId xmlns:p14="http://schemas.microsoft.com/office/powerpoint/2010/main" val="25161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12</a:t>
            </a:fld>
            <a:endParaRPr lang="en-US"/>
          </a:p>
        </p:txBody>
      </p:sp>
    </p:spTree>
    <p:extLst>
      <p:ext uri="{BB962C8B-B14F-4D97-AF65-F5344CB8AC3E}">
        <p14:creationId xmlns:p14="http://schemas.microsoft.com/office/powerpoint/2010/main" val="24302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13</a:t>
            </a:fld>
            <a:endParaRPr lang="en-US"/>
          </a:p>
        </p:txBody>
      </p:sp>
    </p:spTree>
    <p:extLst>
      <p:ext uri="{BB962C8B-B14F-4D97-AF65-F5344CB8AC3E}">
        <p14:creationId xmlns:p14="http://schemas.microsoft.com/office/powerpoint/2010/main" val="2736094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Labour</a:t>
            </a:r>
            <a:r>
              <a:rPr lang="en-US" dirty="0"/>
              <a:t> Day, the first Monday in September, has been a statutory holiday in Canada since 1894. It originated in the first workers’ rallies of the Victorian era.</a:t>
            </a:r>
          </a:p>
          <a:p>
            <a:pPr marL="171450" indent="-171450">
              <a:buFont typeface="Arial" panose="020B0604020202020204" pitchFamily="34" charset="0"/>
              <a:buChar char="•"/>
            </a:pPr>
            <a:r>
              <a:rPr lang="en-US" dirty="0" err="1">
                <a:hlinkClick r:id="rId3"/>
              </a:rPr>
              <a:t>Labour</a:t>
            </a:r>
            <a:r>
              <a:rPr lang="en-US" dirty="0">
                <a:hlinkClick r:id="rId3"/>
              </a:rPr>
              <a:t> organizations</a:t>
            </a:r>
            <a:r>
              <a:rPr lang="en-US" dirty="0"/>
              <a:t> began to hold celebrations more frequently following a </a:t>
            </a:r>
            <a:r>
              <a:rPr lang="en-US" dirty="0" err="1"/>
              <a:t>labour</a:t>
            </a:r>
            <a:r>
              <a:rPr lang="en-US" dirty="0"/>
              <a:t> convention in New York in September 1882. Spurred on by this initial success, the  </a:t>
            </a:r>
            <a:r>
              <a:rPr lang="en-US" dirty="0">
                <a:hlinkClick r:id="rId4"/>
              </a:rPr>
              <a:t>American Federation of Labor</a:t>
            </a:r>
            <a:r>
              <a:rPr lang="en-US" dirty="0"/>
              <a:t> and the </a:t>
            </a:r>
            <a:r>
              <a:rPr lang="en-US" dirty="0">
                <a:hlinkClick r:id="rId5"/>
              </a:rPr>
              <a:t>Knights of Labor</a:t>
            </a:r>
            <a:r>
              <a:rPr lang="en-US" dirty="0"/>
              <a:t> actively promoted workers’ celebrations on the first Monday in September in the United States. The Canadian chapters of these organizations did the same. Records show similar gatherings in </a:t>
            </a:r>
            <a:r>
              <a:rPr lang="en-US" dirty="0">
                <a:hlinkClick r:id="rId6"/>
              </a:rPr>
              <a:t>Toronto</a:t>
            </a:r>
            <a:r>
              <a:rPr lang="en-US" dirty="0"/>
              <a:t> (1882); </a:t>
            </a:r>
            <a:r>
              <a:rPr lang="en-US" dirty="0">
                <a:hlinkClick r:id="rId7"/>
              </a:rPr>
              <a:t>Hamilton</a:t>
            </a:r>
            <a:r>
              <a:rPr lang="en-US" dirty="0"/>
              <a:t> and </a:t>
            </a:r>
            <a:r>
              <a:rPr lang="en-US" dirty="0">
                <a:hlinkClick r:id="rId8"/>
              </a:rPr>
              <a:t>Oshawa</a:t>
            </a:r>
            <a:r>
              <a:rPr lang="en-US" dirty="0"/>
              <a:t> (1883); </a:t>
            </a:r>
            <a:r>
              <a:rPr lang="en-US" dirty="0">
                <a:hlinkClick r:id="rId9"/>
              </a:rPr>
              <a:t>Montreal</a:t>
            </a:r>
            <a:r>
              <a:rPr lang="en-US" dirty="0"/>
              <a:t> (1886);  </a:t>
            </a:r>
            <a:r>
              <a:rPr lang="en-US" dirty="0">
                <a:hlinkClick r:id="rId10"/>
              </a:rPr>
              <a:t>St. </a:t>
            </a:r>
            <a:r>
              <a:rPr lang="en-US" dirty="0" err="1">
                <a:hlinkClick r:id="rId10"/>
              </a:rPr>
              <a:t>Catharines</a:t>
            </a:r>
            <a:r>
              <a:rPr lang="en-US" dirty="0"/>
              <a:t> (1887); </a:t>
            </a:r>
            <a:r>
              <a:rPr lang="en-US" dirty="0">
                <a:hlinkClick r:id="rId11"/>
              </a:rPr>
              <a:t>Halifax</a:t>
            </a:r>
            <a:r>
              <a:rPr lang="en-US" dirty="0"/>
              <a:t> (1888); </a:t>
            </a:r>
            <a:r>
              <a:rPr lang="en-US" dirty="0">
                <a:hlinkClick r:id="rId12"/>
              </a:rPr>
              <a:t>Ottawa</a:t>
            </a:r>
            <a:r>
              <a:rPr lang="en-US" dirty="0"/>
              <a:t> and </a:t>
            </a:r>
            <a:r>
              <a:rPr lang="en-US" dirty="0">
                <a:hlinkClick r:id="rId13"/>
              </a:rPr>
              <a:t>Vancouver</a:t>
            </a:r>
            <a:r>
              <a:rPr lang="en-US" dirty="0"/>
              <a:t> (1890); and </a:t>
            </a:r>
            <a:r>
              <a:rPr lang="en-US" dirty="0">
                <a:hlinkClick r:id="rId14"/>
              </a:rPr>
              <a:t>London</a:t>
            </a:r>
            <a:r>
              <a:rPr lang="en-US" dirty="0"/>
              <a:t> (1892</a:t>
            </a:r>
            <a:r>
              <a:rPr lang="en-US" dirty="0" smtClean="0"/>
              <a:t>).</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In Ontario, the paths toward improved workplace health and safety began in 1884 when the Ontario Factories Act was passed, establishing a system of inspections. In 1886, the Ontario Workman's Compensation for Injuries Act became the first workers' compensation legislation in Canada. It established the conditions under which a worker could take legal action against an employer for injuries sustained at the workplace.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Royal Commission on the Relations of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and Capital reported in 1889 that many workers were being hurt on the job and condemned the state of working conditions in several industries. The commission made a number of recommendations but the federal government did not act on them, saying it was provincial responsibility. The federal government did pass the Public Works Health Act of Canada in 1899, however, regulating the supervision of health and safety of federal Public Works employees.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14</a:t>
            </a:fld>
            <a:endParaRPr lang="en-US"/>
          </a:p>
        </p:txBody>
      </p:sp>
    </p:spTree>
    <p:extLst>
      <p:ext uri="{BB962C8B-B14F-4D97-AF65-F5344CB8AC3E}">
        <p14:creationId xmlns:p14="http://schemas.microsoft.com/office/powerpoint/2010/main" val="209424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mid-1880s, you might have come here to do your shopping. The Noble and Holy Order of the Knights of Labor ran its Co-operative Grocery and Provision Store here. The leaders of the Knights were firm believers in co-operation, rather than competition. In 1884, they acted on their principles and opened a co-op grocery.</a:t>
            </a:r>
          </a:p>
          <a:p>
            <a:r>
              <a:rPr lang="en-US" dirty="0"/>
              <a:t>One of their first managers was a young metalworker who had been blacklisted in a recent </a:t>
            </a:r>
            <a:r>
              <a:rPr lang="en-US" dirty="0" err="1"/>
              <a:t>stovemounters</a:t>
            </a:r>
            <a:r>
              <a:rPr lang="en-US" dirty="0"/>
              <a:t>’ strike. His name was Allan </a:t>
            </a:r>
            <a:r>
              <a:rPr lang="en-US" dirty="0" err="1"/>
              <a:t>Studholme</a:t>
            </a:r>
            <a:r>
              <a:rPr lang="en-US" dirty="0"/>
              <a:t>, future </a:t>
            </a:r>
            <a:r>
              <a:rPr lang="en-US" dirty="0" err="1"/>
              <a:t>labour</a:t>
            </a:r>
            <a:r>
              <a:rPr lang="en-US" dirty="0"/>
              <a:t> representative in the Ontario government.</a:t>
            </a:r>
          </a:p>
          <a:p>
            <a:endParaRPr lang="en-US" b="1" dirty="0"/>
          </a:p>
        </p:txBody>
      </p:sp>
      <p:sp>
        <p:nvSpPr>
          <p:cNvPr id="4" name="Slide Number Placeholder 3"/>
          <p:cNvSpPr>
            <a:spLocks noGrp="1"/>
          </p:cNvSpPr>
          <p:nvPr>
            <p:ph type="sldNum" sz="quarter" idx="10"/>
          </p:nvPr>
        </p:nvSpPr>
        <p:spPr/>
        <p:txBody>
          <a:bodyPr/>
          <a:lstStyle/>
          <a:p>
            <a:fld id="{4CDE56C8-3CBD-4496-AB18-FC06F1806D59}" type="slidenum">
              <a:rPr lang="en-US" smtClean="0"/>
              <a:t>15</a:t>
            </a:fld>
            <a:endParaRPr lang="en-US"/>
          </a:p>
        </p:txBody>
      </p:sp>
    </p:spTree>
    <p:extLst>
      <p:ext uri="{BB962C8B-B14F-4D97-AF65-F5344CB8AC3E}">
        <p14:creationId xmlns:p14="http://schemas.microsoft.com/office/powerpoint/2010/main" val="76111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16</a:t>
            </a:fld>
            <a:endParaRPr lang="en-US"/>
          </a:p>
        </p:txBody>
      </p:sp>
    </p:spTree>
    <p:extLst>
      <p:ext uri="{BB962C8B-B14F-4D97-AF65-F5344CB8AC3E}">
        <p14:creationId xmlns:p14="http://schemas.microsoft.com/office/powerpoint/2010/main" val="310854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17</a:t>
            </a:fld>
            <a:endParaRPr lang="en-US"/>
          </a:p>
        </p:txBody>
      </p:sp>
    </p:spTree>
    <p:extLst>
      <p:ext uri="{BB962C8B-B14F-4D97-AF65-F5344CB8AC3E}">
        <p14:creationId xmlns:p14="http://schemas.microsoft.com/office/powerpoint/2010/main" val="318346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Changing parental strategies help explain why children were sent to school in increasing numbers and for longer periods during the course of the 19th century. The development of agrarian, merchant and industrial capitalism heightened perceptions of economic insecurity. Everyone became aware that while great fortunes could be made, they could also be lost just as quickly. The obvious insecurity of even well-paying jobs or successful businesses came to loom increasingly large in the minds of parents planning for their children. One response was to have fewer children and to invest more in their education.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Some resistance to schooling did develop, particularly from those reluctant to pay extra taxes, from those who did not approve of the local teacher, and from those who wished to maintain the connection between formal religious instruction and mass schooling. In cities, truant officers rounded up children (particularly from working-class and immigrant backgrounds) and sent them to residential "industrial" schools.</a:t>
            </a:r>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18</a:t>
            </a:fld>
            <a:endParaRPr lang="en-US"/>
          </a:p>
        </p:txBody>
      </p:sp>
    </p:spTree>
    <p:extLst>
      <p:ext uri="{BB962C8B-B14F-4D97-AF65-F5344CB8AC3E}">
        <p14:creationId xmlns:p14="http://schemas.microsoft.com/office/powerpoint/2010/main" val="283574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19</a:t>
            </a:fld>
            <a:endParaRPr lang="en-US"/>
          </a:p>
        </p:txBody>
      </p:sp>
    </p:spTree>
    <p:extLst>
      <p:ext uri="{BB962C8B-B14F-4D97-AF65-F5344CB8AC3E}">
        <p14:creationId xmlns:p14="http://schemas.microsoft.com/office/powerpoint/2010/main" val="201784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2</a:t>
            </a:fld>
            <a:endParaRPr lang="en-US"/>
          </a:p>
        </p:txBody>
      </p:sp>
    </p:spTree>
    <p:extLst>
      <p:ext uri="{BB962C8B-B14F-4D97-AF65-F5344CB8AC3E}">
        <p14:creationId xmlns:p14="http://schemas.microsoft.com/office/powerpoint/2010/main" val="3433666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By 1880, “God Save the King” and “</a:t>
            </a:r>
            <a:r>
              <a:rPr lang="en-US" sz="1200" b="0" i="0" u="none" strike="noStrike" kern="1200" dirty="0" smtClean="0">
                <a:solidFill>
                  <a:schemeClr val="tx1"/>
                </a:solidFill>
                <a:effectLst/>
                <a:latin typeface="+mn-lt"/>
                <a:ea typeface="+mn-ea"/>
                <a:cs typeface="+mn-cs"/>
                <a:hlinkClick r:id="rId3"/>
              </a:rPr>
              <a:t>The Maple Leaf For Ever</a:t>
            </a:r>
            <a:r>
              <a:rPr lang="en-US" sz="1200" b="0" i="0" kern="1200" dirty="0" smtClean="0">
                <a:solidFill>
                  <a:schemeClr val="tx1"/>
                </a:solidFill>
                <a:effectLst/>
                <a:latin typeface="+mn-lt"/>
                <a:ea typeface="+mn-ea"/>
                <a:cs typeface="+mn-cs"/>
              </a:rPr>
              <a:t>” were popular </a:t>
            </a:r>
            <a:r>
              <a:rPr lang="en-US" sz="1200" b="0" i="0" u="none" strike="noStrike" kern="1200" dirty="0" smtClean="0">
                <a:solidFill>
                  <a:schemeClr val="tx1"/>
                </a:solidFill>
                <a:effectLst/>
                <a:latin typeface="+mn-lt"/>
                <a:ea typeface="+mn-ea"/>
                <a:cs typeface="+mn-cs"/>
                <a:hlinkClick r:id="rId4"/>
              </a:rPr>
              <a:t>patriotic songs</a:t>
            </a:r>
            <a:r>
              <a:rPr lang="en-US" sz="1200" b="0" i="0" kern="1200" dirty="0" smtClean="0">
                <a:solidFill>
                  <a:schemeClr val="tx1"/>
                </a:solidFill>
                <a:effectLst/>
                <a:latin typeface="+mn-lt"/>
                <a:ea typeface="+mn-ea"/>
                <a:cs typeface="+mn-cs"/>
              </a:rPr>
              <a:t> and de facto </a:t>
            </a:r>
            <a:r>
              <a:rPr lang="en-US" sz="1200" b="0" i="0" u="none" strike="noStrike" kern="1200" dirty="0" smtClean="0">
                <a:solidFill>
                  <a:schemeClr val="tx1"/>
                </a:solidFill>
                <a:effectLst/>
                <a:latin typeface="+mn-lt"/>
                <a:ea typeface="+mn-ea"/>
                <a:cs typeface="+mn-cs"/>
                <a:hlinkClick r:id="rId5"/>
              </a:rPr>
              <a:t>national anthems</a:t>
            </a:r>
            <a:r>
              <a:rPr lang="en-US" sz="1200" b="0" i="0" kern="1200" dirty="0" smtClean="0">
                <a:solidFill>
                  <a:schemeClr val="tx1"/>
                </a:solidFill>
                <a:effectLst/>
                <a:latin typeface="+mn-lt"/>
                <a:ea typeface="+mn-ea"/>
                <a:cs typeface="+mn-cs"/>
              </a:rPr>
              <a:t> in English Canada, but a national song had long been desired by French Canadians. By the mid-19th century, several compositions had been made. One of the first, “Sol </a:t>
            </a:r>
            <a:r>
              <a:rPr lang="en-US" sz="1200" b="0" i="0" kern="1200" dirty="0" err="1" smtClean="0">
                <a:solidFill>
                  <a:schemeClr val="tx1"/>
                </a:solidFill>
                <a:effectLst/>
                <a:latin typeface="+mn-lt"/>
                <a:ea typeface="+mn-ea"/>
                <a:cs typeface="+mn-cs"/>
              </a:rPr>
              <a:t>canadien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chérie</a:t>
            </a:r>
            <a:r>
              <a:rPr lang="en-US" sz="1200" b="0" i="0" kern="1200" dirty="0" smtClean="0">
                <a:solidFill>
                  <a:schemeClr val="tx1"/>
                </a:solidFill>
                <a:effectLst/>
                <a:latin typeface="+mn-lt"/>
                <a:ea typeface="+mn-ea"/>
                <a:cs typeface="+mn-cs"/>
              </a:rPr>
              <a:t>,” with words written in 1829 by </a:t>
            </a:r>
            <a:r>
              <a:rPr lang="en-US" sz="1200" b="0" i="0" kern="1200" dirty="0" err="1" smtClean="0">
                <a:solidFill>
                  <a:schemeClr val="tx1"/>
                </a:solidFill>
                <a:effectLst/>
                <a:latin typeface="+mn-lt"/>
                <a:ea typeface="+mn-ea"/>
                <a:cs typeface="+mn-cs"/>
              </a:rPr>
              <a:t>Isidore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Bédard</a:t>
            </a:r>
            <a:r>
              <a:rPr lang="en-US" sz="1200" b="0" i="0" kern="1200" dirty="0" smtClean="0">
                <a:solidFill>
                  <a:schemeClr val="tx1"/>
                </a:solidFill>
                <a:effectLst/>
                <a:latin typeface="+mn-lt"/>
                <a:ea typeface="+mn-ea"/>
                <a:cs typeface="+mn-cs"/>
              </a:rPr>
              <a:t> and music by </a:t>
            </a:r>
            <a:r>
              <a:rPr lang="en-US" sz="1200" b="0" i="0" u="none" strike="noStrike" kern="1200" dirty="0" smtClean="0">
                <a:solidFill>
                  <a:schemeClr val="tx1"/>
                </a:solidFill>
                <a:effectLst/>
                <a:latin typeface="+mn-lt"/>
                <a:ea typeface="+mn-ea"/>
                <a:cs typeface="+mn-cs"/>
                <a:hlinkClick r:id="rId6"/>
              </a:rPr>
              <a:t>Theodore Molt</a:t>
            </a:r>
            <a:r>
              <a:rPr lang="en-US" sz="1200" b="0" i="0" kern="1200" dirty="0" smtClean="0">
                <a:solidFill>
                  <a:schemeClr val="tx1"/>
                </a:solidFill>
                <a:effectLst/>
                <a:latin typeface="+mn-lt"/>
                <a:ea typeface="+mn-ea"/>
                <a:cs typeface="+mn-cs"/>
              </a:rPr>
              <a:t>, was short-lived. “</a:t>
            </a:r>
            <a:r>
              <a:rPr lang="en-US" sz="1200" b="0" i="0" u="none" strike="noStrike" kern="1200" dirty="0" smtClean="0">
                <a:solidFill>
                  <a:schemeClr val="tx1"/>
                </a:solidFill>
                <a:effectLst/>
                <a:latin typeface="+mn-lt"/>
                <a:ea typeface="+mn-ea"/>
                <a:cs typeface="+mn-cs"/>
                <a:hlinkClick r:id="rId7"/>
              </a:rPr>
              <a:t>Ô Canada! mon pays! </a:t>
            </a:r>
            <a:r>
              <a:rPr lang="en-US" sz="1200" b="0" i="0" u="none" strike="noStrike" kern="1200" dirty="0" err="1" smtClean="0">
                <a:solidFill>
                  <a:schemeClr val="tx1"/>
                </a:solidFill>
                <a:effectLst/>
                <a:latin typeface="+mn-lt"/>
                <a:ea typeface="+mn-ea"/>
                <a:cs typeface="+mn-cs"/>
                <a:hlinkClick r:id="rId7"/>
              </a:rPr>
              <a:t>mes</a:t>
            </a:r>
            <a:r>
              <a:rPr lang="en-US" sz="1200" b="0" i="0" u="none" strike="noStrike" kern="1200" dirty="0" smtClean="0">
                <a:solidFill>
                  <a:schemeClr val="tx1"/>
                </a:solidFill>
                <a:effectLst/>
                <a:latin typeface="+mn-lt"/>
                <a:ea typeface="+mn-ea"/>
                <a:cs typeface="+mn-cs"/>
                <a:hlinkClick r:id="rId7"/>
              </a:rPr>
              <a:t> amours!</a:t>
            </a:r>
            <a:r>
              <a:rPr lang="en-US" sz="1200" b="0" i="0" kern="1200" dirty="0" smtClean="0">
                <a:solidFill>
                  <a:schemeClr val="tx1"/>
                </a:solidFill>
                <a:effectLst/>
                <a:latin typeface="+mn-lt"/>
                <a:ea typeface="+mn-ea"/>
                <a:cs typeface="+mn-cs"/>
              </a:rPr>
              <a:t>” was composed by </a:t>
            </a:r>
            <a:r>
              <a:rPr lang="en-US" sz="1200" b="0" i="0" u="none" strike="noStrike" kern="1200" dirty="0" smtClean="0">
                <a:solidFill>
                  <a:schemeClr val="tx1"/>
                </a:solidFill>
                <a:effectLst/>
                <a:latin typeface="+mn-lt"/>
                <a:ea typeface="+mn-ea"/>
                <a:cs typeface="+mn-cs"/>
                <a:hlinkClick r:id="rId8"/>
              </a:rPr>
              <a:t>Sir George-Étienne Cartier</a:t>
            </a:r>
            <a:r>
              <a:rPr lang="en-US" sz="1200" b="0" i="0" kern="1200" dirty="0" smtClean="0">
                <a:solidFill>
                  <a:schemeClr val="tx1"/>
                </a:solidFill>
                <a:effectLst/>
                <a:latin typeface="+mn-lt"/>
                <a:ea typeface="+mn-ea"/>
                <a:cs typeface="+mn-cs"/>
              </a:rPr>
              <a:t>, with music by </a:t>
            </a:r>
            <a:r>
              <a:rPr lang="en-US" sz="1200" b="0" i="0" u="none" strike="noStrike" kern="1200" dirty="0" smtClean="0">
                <a:solidFill>
                  <a:schemeClr val="tx1"/>
                </a:solidFill>
                <a:effectLst/>
                <a:latin typeface="+mn-lt"/>
                <a:ea typeface="+mn-ea"/>
                <a:cs typeface="+mn-cs"/>
                <a:hlinkClick r:id="rId9"/>
              </a:rPr>
              <a:t>J.-B. Labelle</a:t>
            </a:r>
            <a:r>
              <a:rPr lang="en-US" sz="1200" b="0" i="0" kern="1200" dirty="0" smtClean="0">
                <a:solidFill>
                  <a:schemeClr val="tx1"/>
                </a:solidFill>
                <a:effectLst/>
                <a:latin typeface="+mn-lt"/>
                <a:ea typeface="+mn-ea"/>
                <a:cs typeface="+mn-cs"/>
              </a:rPr>
              <a:t>, for the founding of the </a:t>
            </a:r>
            <a:r>
              <a:rPr lang="en-US" sz="1200" b="0" i="0" u="none" strike="noStrike" kern="1200" dirty="0" smtClean="0">
                <a:solidFill>
                  <a:schemeClr val="tx1"/>
                </a:solidFill>
                <a:effectLst/>
                <a:latin typeface="+mn-lt"/>
                <a:ea typeface="+mn-ea"/>
                <a:cs typeface="+mn-cs"/>
                <a:hlinkClick r:id="rId10"/>
              </a:rPr>
              <a:t>St-Jean-Baptiste Society</a:t>
            </a:r>
            <a:r>
              <a:rPr lang="en-US" sz="1200" b="0" i="0" kern="1200" dirty="0" smtClean="0">
                <a:solidFill>
                  <a:schemeClr val="tx1"/>
                </a:solidFill>
                <a:effectLst/>
                <a:latin typeface="+mn-lt"/>
                <a:ea typeface="+mn-ea"/>
                <a:cs typeface="+mn-cs"/>
              </a:rPr>
              <a:t> in 1834. Other songs, such as “</a:t>
            </a:r>
            <a:r>
              <a:rPr lang="en-US" sz="1200" b="0" i="0" u="none" strike="noStrike" kern="1200" dirty="0" smtClean="0">
                <a:solidFill>
                  <a:schemeClr val="tx1"/>
                </a:solidFill>
                <a:effectLst/>
                <a:latin typeface="+mn-lt"/>
                <a:ea typeface="+mn-ea"/>
                <a:cs typeface="+mn-cs"/>
                <a:hlinkClick r:id="rId11"/>
              </a:rPr>
              <a:t>La </a:t>
            </a:r>
            <a:r>
              <a:rPr lang="en-US" sz="1200" b="0" i="0" u="none" strike="noStrike" kern="1200" dirty="0" err="1" smtClean="0">
                <a:solidFill>
                  <a:schemeClr val="tx1"/>
                </a:solidFill>
                <a:effectLst/>
                <a:latin typeface="+mn-lt"/>
                <a:ea typeface="+mn-ea"/>
                <a:cs typeface="+mn-cs"/>
                <a:hlinkClick r:id="rId11"/>
              </a:rPr>
              <a:t>Huronne</a:t>
            </a:r>
            <a:r>
              <a:rPr lang="en-US" sz="1200" b="0" i="0" kern="1200" dirty="0" smtClean="0">
                <a:solidFill>
                  <a:schemeClr val="tx1"/>
                </a:solidFill>
                <a:effectLst/>
                <a:latin typeface="+mn-lt"/>
                <a:ea typeface="+mn-ea"/>
                <a:cs typeface="+mn-cs"/>
              </a:rPr>
              <a:t>” by </a:t>
            </a:r>
            <a:r>
              <a:rPr lang="en-US" sz="1200" b="0" i="0" u="none" strike="noStrike" kern="1200" dirty="0" err="1" smtClean="0">
                <a:solidFill>
                  <a:schemeClr val="tx1"/>
                </a:solidFill>
                <a:effectLst/>
                <a:latin typeface="+mn-lt"/>
                <a:ea typeface="+mn-ea"/>
                <a:cs typeface="+mn-cs"/>
                <a:hlinkClick r:id="rId12"/>
              </a:rPr>
              <a:t>Célestin</a:t>
            </a:r>
            <a:r>
              <a:rPr lang="en-US" sz="1200" b="0" i="0" u="none" strike="noStrike" kern="1200" dirty="0" smtClean="0">
                <a:solidFill>
                  <a:schemeClr val="tx1"/>
                </a:solidFill>
                <a:effectLst/>
                <a:latin typeface="+mn-lt"/>
                <a:ea typeface="+mn-ea"/>
                <a:cs typeface="+mn-cs"/>
                <a:hlinkClick r:id="rId12"/>
              </a:rPr>
              <a:t> </a:t>
            </a:r>
            <a:r>
              <a:rPr lang="en-US" sz="1200" b="0" i="0" u="none" strike="noStrike" kern="1200" dirty="0" err="1" smtClean="0">
                <a:solidFill>
                  <a:schemeClr val="tx1"/>
                </a:solidFill>
                <a:effectLst/>
                <a:latin typeface="+mn-lt"/>
                <a:ea typeface="+mn-ea"/>
                <a:cs typeface="+mn-cs"/>
                <a:hlinkClick r:id="rId12"/>
              </a:rPr>
              <a:t>Lavigueur</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3"/>
              </a:rPr>
              <a:t>Le </a:t>
            </a:r>
            <a:r>
              <a:rPr lang="en-US" sz="1200" b="0" i="0" u="none" strike="noStrike" kern="1200" dirty="0" err="1" smtClean="0">
                <a:solidFill>
                  <a:schemeClr val="tx1"/>
                </a:solidFill>
                <a:effectLst/>
                <a:latin typeface="+mn-lt"/>
                <a:ea typeface="+mn-ea"/>
                <a:cs typeface="+mn-cs"/>
                <a:hlinkClick r:id="rId13"/>
              </a:rPr>
              <a:t>Drapeau</a:t>
            </a:r>
            <a:r>
              <a:rPr lang="en-US" sz="1200" b="0" i="0" u="none" strike="noStrike" kern="1200" dirty="0" smtClean="0">
                <a:solidFill>
                  <a:schemeClr val="tx1"/>
                </a:solidFill>
                <a:effectLst/>
                <a:latin typeface="+mn-lt"/>
                <a:ea typeface="+mn-ea"/>
                <a:cs typeface="+mn-cs"/>
                <a:hlinkClick r:id="rId13"/>
              </a:rPr>
              <a:t> de Carillon</a:t>
            </a:r>
            <a:r>
              <a:rPr lang="en-US" sz="1200" b="0" i="0" kern="1200" dirty="0" smtClean="0">
                <a:solidFill>
                  <a:schemeClr val="tx1"/>
                </a:solidFill>
                <a:effectLst/>
                <a:latin typeface="+mn-lt"/>
                <a:ea typeface="+mn-ea"/>
                <a:cs typeface="+mn-cs"/>
              </a:rPr>
              <a:t>” by </a:t>
            </a:r>
            <a:r>
              <a:rPr lang="en-US" sz="1200" b="0" i="0" u="none" strike="noStrike" kern="1200" dirty="0" smtClean="0">
                <a:solidFill>
                  <a:schemeClr val="tx1"/>
                </a:solidFill>
                <a:effectLst/>
                <a:latin typeface="+mn-lt"/>
                <a:ea typeface="+mn-ea"/>
                <a:cs typeface="+mn-cs"/>
                <a:hlinkClick r:id="rId14"/>
              </a:rPr>
              <a:t>Octave </a:t>
            </a:r>
            <a:r>
              <a:rPr lang="en-US" sz="1200" b="0" i="0" u="none" strike="noStrike" kern="1200" dirty="0" err="1" smtClean="0">
                <a:solidFill>
                  <a:schemeClr val="tx1"/>
                </a:solidFill>
                <a:effectLst/>
                <a:latin typeface="+mn-lt"/>
                <a:ea typeface="+mn-ea"/>
                <a:cs typeface="+mn-cs"/>
                <a:hlinkClick r:id="rId14"/>
              </a:rPr>
              <a:t>Crémazie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5"/>
              </a:rPr>
              <a:t>Charles W. Sabatier</a:t>
            </a:r>
            <a:r>
              <a:rPr lang="en-US" sz="1200" b="0" i="0" kern="1200" dirty="0" smtClean="0">
                <a:solidFill>
                  <a:schemeClr val="tx1"/>
                </a:solidFill>
                <a:effectLst/>
                <a:latin typeface="+mn-lt"/>
                <a:ea typeface="+mn-ea"/>
                <a:cs typeface="+mn-cs"/>
              </a:rPr>
              <a:t>, enjoyed some popularity.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However, none of these songs had connected sufficiently with the general populace. In </a:t>
            </a:r>
            <a:r>
              <a:rPr lang="en-US" sz="1200" b="0" i="1" kern="1200" dirty="0" smtClean="0">
                <a:solidFill>
                  <a:schemeClr val="tx1"/>
                </a:solidFill>
                <a:effectLst/>
                <a:latin typeface="+mn-lt"/>
                <a:ea typeface="+mn-ea"/>
                <a:cs typeface="+mn-cs"/>
              </a:rPr>
              <a:t>Chansons </a:t>
            </a:r>
            <a:r>
              <a:rPr lang="en-US" sz="1200" b="0" i="1" kern="1200" dirty="0" err="1" smtClean="0">
                <a:solidFill>
                  <a:schemeClr val="tx1"/>
                </a:solidFill>
                <a:effectLst/>
                <a:latin typeface="+mn-lt"/>
                <a:ea typeface="+mn-ea"/>
                <a:cs typeface="+mn-cs"/>
              </a:rPr>
              <a:t>populaires</a:t>
            </a:r>
            <a:r>
              <a:rPr lang="en-US" sz="1200" b="0" i="1" kern="1200" dirty="0" smtClean="0">
                <a:solidFill>
                  <a:schemeClr val="tx1"/>
                </a:solidFill>
                <a:effectLst/>
                <a:latin typeface="+mn-lt"/>
                <a:ea typeface="+mn-ea"/>
                <a:cs typeface="+mn-cs"/>
              </a:rPr>
              <a:t> du Canada</a:t>
            </a:r>
            <a:r>
              <a:rPr lang="en-US" sz="1200" b="0" i="0" kern="1200" dirty="0" smtClean="0">
                <a:solidFill>
                  <a:schemeClr val="tx1"/>
                </a:solidFill>
                <a:effectLst/>
                <a:latin typeface="+mn-lt"/>
                <a:ea typeface="+mn-ea"/>
                <a:cs typeface="+mn-cs"/>
              </a:rPr>
              <a:t> (1865), </a:t>
            </a:r>
            <a:r>
              <a:rPr lang="en-US" sz="1200" b="0" i="0" u="none" strike="noStrike" kern="1200" dirty="0" smtClean="0">
                <a:solidFill>
                  <a:schemeClr val="tx1"/>
                </a:solidFill>
                <a:effectLst/>
                <a:latin typeface="+mn-lt"/>
                <a:ea typeface="+mn-ea"/>
                <a:cs typeface="+mn-cs"/>
                <a:hlinkClick r:id="rId16"/>
              </a:rPr>
              <a:t>Ernest Gagnon</a:t>
            </a:r>
            <a:r>
              <a:rPr lang="en-US" sz="1200" b="0" i="0" kern="1200" dirty="0" smtClean="0">
                <a:solidFill>
                  <a:schemeClr val="tx1"/>
                </a:solidFill>
                <a:effectLst/>
                <a:latin typeface="+mn-lt"/>
                <a:ea typeface="+mn-ea"/>
                <a:cs typeface="+mn-cs"/>
              </a:rPr>
              <a:t> wrote of “ </a:t>
            </a:r>
            <a:r>
              <a:rPr lang="en-US" sz="1200" b="0" i="0" u="none" strike="noStrike" kern="1200" dirty="0" smtClean="0">
                <a:solidFill>
                  <a:schemeClr val="tx1"/>
                </a:solidFill>
                <a:effectLst/>
                <a:latin typeface="+mn-lt"/>
                <a:ea typeface="+mn-ea"/>
                <a:cs typeface="+mn-cs"/>
                <a:hlinkClick r:id="rId17"/>
              </a:rPr>
              <a:t>Vive la </a:t>
            </a:r>
            <a:r>
              <a:rPr lang="en-US" sz="1200" b="0" i="0" u="none" strike="noStrike" kern="1200" dirty="0" err="1" smtClean="0">
                <a:solidFill>
                  <a:schemeClr val="tx1"/>
                </a:solidFill>
                <a:effectLst/>
                <a:latin typeface="+mn-lt"/>
                <a:ea typeface="+mn-ea"/>
                <a:cs typeface="+mn-cs"/>
                <a:hlinkClick r:id="rId17"/>
              </a:rPr>
              <a:t>Canadienne</a:t>
            </a:r>
            <a:r>
              <a:rPr lang="en-US" sz="1200" b="0" i="0" kern="1200" dirty="0" smtClean="0">
                <a:solidFill>
                  <a:schemeClr val="tx1"/>
                </a:solidFill>
                <a:effectLst/>
                <a:latin typeface="+mn-lt"/>
                <a:ea typeface="+mn-ea"/>
                <a:cs typeface="+mn-cs"/>
              </a:rPr>
              <a:t>” that “the melody of this song and that of </a:t>
            </a:r>
            <a:r>
              <a:rPr lang="en-US" sz="1200" b="0" i="1" kern="1200" dirty="0" smtClean="0">
                <a:solidFill>
                  <a:schemeClr val="tx1"/>
                </a:solidFill>
                <a:effectLst/>
                <a:latin typeface="+mn-lt"/>
                <a:ea typeface="+mn-ea"/>
                <a:cs typeface="+mn-cs"/>
              </a:rPr>
              <a:t>Claire Fontaine</a:t>
            </a:r>
            <a:r>
              <a:rPr lang="en-US" sz="1200" b="0" i="0" kern="1200" dirty="0" smtClean="0">
                <a:solidFill>
                  <a:schemeClr val="tx1"/>
                </a:solidFill>
                <a:effectLst/>
                <a:latin typeface="+mn-lt"/>
                <a:ea typeface="+mn-ea"/>
                <a:cs typeface="+mn-cs"/>
              </a:rPr>
              <a:t> take the place of a national anthem until something better comes along.” In 1878, the St-Jean-Baptiste Society of </a:t>
            </a:r>
            <a:r>
              <a:rPr lang="en-US" sz="1200" b="0" i="0" u="none" strike="noStrike" kern="1200" dirty="0" smtClean="0">
                <a:solidFill>
                  <a:schemeClr val="tx1"/>
                </a:solidFill>
                <a:effectLst/>
                <a:latin typeface="+mn-lt"/>
                <a:ea typeface="+mn-ea"/>
                <a:cs typeface="+mn-cs"/>
                <a:hlinkClick r:id="rId18"/>
              </a:rPr>
              <a:t>Montréal</a:t>
            </a:r>
            <a:r>
              <a:rPr lang="en-US" sz="1200" b="0" i="0" kern="1200" dirty="0" smtClean="0">
                <a:solidFill>
                  <a:schemeClr val="tx1"/>
                </a:solidFill>
                <a:effectLst/>
                <a:latin typeface="+mn-lt"/>
                <a:ea typeface="+mn-ea"/>
                <a:cs typeface="+mn-cs"/>
              </a:rPr>
              <a:t> officially adopted “</a:t>
            </a:r>
            <a:r>
              <a:rPr lang="en-US" sz="1200" b="0" i="0" u="none" strike="noStrike" kern="1200" dirty="0" smtClean="0">
                <a:solidFill>
                  <a:schemeClr val="tx1"/>
                </a:solidFill>
                <a:effectLst/>
                <a:latin typeface="+mn-lt"/>
                <a:ea typeface="+mn-ea"/>
                <a:cs typeface="+mn-cs"/>
                <a:hlinkClick r:id="rId19"/>
              </a:rPr>
              <a:t>À la </a:t>
            </a:r>
            <a:r>
              <a:rPr lang="en-US" sz="1200" b="0" i="0" u="none" strike="noStrike" kern="1200" dirty="0" err="1" smtClean="0">
                <a:solidFill>
                  <a:schemeClr val="tx1"/>
                </a:solidFill>
                <a:effectLst/>
                <a:latin typeface="+mn-lt"/>
                <a:ea typeface="+mn-ea"/>
                <a:cs typeface="+mn-cs"/>
                <a:hlinkClick r:id="rId19"/>
              </a:rPr>
              <a:t>claire</a:t>
            </a:r>
            <a:r>
              <a:rPr lang="en-US" sz="1200" b="0" i="0" u="none" strike="noStrike" kern="1200" dirty="0" smtClean="0">
                <a:solidFill>
                  <a:schemeClr val="tx1"/>
                </a:solidFill>
                <a:effectLst/>
                <a:latin typeface="+mn-lt"/>
                <a:ea typeface="+mn-ea"/>
                <a:cs typeface="+mn-cs"/>
                <a:hlinkClick r:id="rId19"/>
              </a:rPr>
              <a:t> </a:t>
            </a:r>
            <a:r>
              <a:rPr lang="en-US" sz="1200" b="0" i="0" u="none" strike="noStrike" kern="1200" dirty="0" err="1" smtClean="0">
                <a:solidFill>
                  <a:schemeClr val="tx1"/>
                </a:solidFill>
                <a:effectLst/>
                <a:latin typeface="+mn-lt"/>
                <a:ea typeface="+mn-ea"/>
                <a:cs typeface="+mn-cs"/>
                <a:hlinkClick r:id="rId19"/>
              </a:rPr>
              <a:t>fontaine</a:t>
            </a:r>
            <a:r>
              <a:rPr lang="en-US" sz="1200" b="0" i="0" kern="1200" dirty="0" smtClean="0">
                <a:solidFill>
                  <a:schemeClr val="tx1"/>
                </a:solidFill>
                <a:effectLst/>
                <a:latin typeface="+mn-lt"/>
                <a:ea typeface="+mn-ea"/>
                <a:cs typeface="+mn-cs"/>
              </a:rPr>
              <a:t>” as a national song.</a:t>
            </a:r>
          </a:p>
          <a:p>
            <a:pPr marL="171450" indent="-171450">
              <a:buFont typeface="Arial" panose="020B0604020202020204" pitchFamily="34" charset="0"/>
              <a:buChar char="•"/>
            </a:pPr>
            <a:r>
              <a:rPr lang="en-US" dirty="0" smtClean="0"/>
              <a:t>Quebec lieutenant-governor Theodore Robitaille appeared in the cover the </a:t>
            </a:r>
            <a:r>
              <a:rPr lang="en-US" dirty="0" err="1" smtClean="0"/>
              <a:t>the</a:t>
            </a:r>
            <a:r>
              <a:rPr lang="en-US" dirty="0" smtClean="0"/>
              <a:t> first edition of the words and music to “O</a:t>
            </a:r>
            <a:r>
              <a:rPr lang="en-US" baseline="0" dirty="0" smtClean="0"/>
              <a:t> Canada” </a:t>
            </a:r>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20</a:t>
            </a:fld>
            <a:endParaRPr lang="en-US"/>
          </a:p>
        </p:txBody>
      </p:sp>
    </p:spTree>
    <p:extLst>
      <p:ext uri="{BB962C8B-B14F-4D97-AF65-F5344CB8AC3E}">
        <p14:creationId xmlns:p14="http://schemas.microsoft.com/office/powerpoint/2010/main" val="509242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Considered the original game, </a:t>
            </a:r>
            <a:r>
              <a:rPr lang="en-US" sz="1200" b="0" i="1" kern="1200" dirty="0" err="1" smtClean="0">
                <a:solidFill>
                  <a:schemeClr val="tx1"/>
                </a:solidFill>
                <a:effectLst/>
                <a:latin typeface="+mn-lt"/>
                <a:ea typeface="+mn-ea"/>
                <a:cs typeface="+mn-cs"/>
              </a:rPr>
              <a:t>baggataway</a:t>
            </a:r>
            <a:r>
              <a:rPr lang="en-US" sz="1200" b="0" i="0" kern="1200" dirty="0" smtClean="0">
                <a:solidFill>
                  <a:schemeClr val="tx1"/>
                </a:solidFill>
                <a:effectLst/>
                <a:latin typeface="+mn-lt"/>
                <a:ea typeface="+mn-ea"/>
                <a:cs typeface="+mn-cs"/>
              </a:rPr>
              <a:t> (also called </a:t>
            </a:r>
            <a:r>
              <a:rPr lang="en-US" sz="1200" b="0" i="1" kern="1200" dirty="0" err="1" smtClean="0">
                <a:solidFill>
                  <a:schemeClr val="tx1"/>
                </a:solidFill>
                <a:effectLst/>
                <a:latin typeface="+mn-lt"/>
                <a:ea typeface="+mn-ea"/>
                <a:cs typeface="+mn-cs"/>
              </a:rPr>
              <a:t>tewaarathon</a:t>
            </a:r>
            <a:r>
              <a:rPr lang="en-US" sz="1200" b="0" i="0" kern="1200" dirty="0" smtClean="0">
                <a:solidFill>
                  <a:schemeClr val="tx1"/>
                </a:solidFill>
                <a:effectLst/>
                <a:latin typeface="+mn-lt"/>
                <a:ea typeface="+mn-ea"/>
                <a:cs typeface="+mn-cs"/>
              </a:rPr>
              <a:t>) was known as 'The Creator's Game'. First Nations people believe the game was given to them by the Creator to play for his amusement. It was a recreational sport that also was used as a means of training young warriors for battle. The game also settled disputes between feuding tribes.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According to some sources, when French colonists arrived in Canada during the 17th century, they saw Mohawk playing </a:t>
            </a:r>
            <a:r>
              <a:rPr lang="en-US" sz="1200" b="0" i="0" kern="1200" dirty="0" err="1" smtClean="0">
                <a:solidFill>
                  <a:schemeClr val="tx1"/>
                </a:solidFill>
                <a:effectLst/>
                <a:latin typeface="+mn-lt"/>
                <a:ea typeface="+mn-ea"/>
                <a:cs typeface="+mn-cs"/>
              </a:rPr>
              <a:t>baggataway</a:t>
            </a:r>
            <a:r>
              <a:rPr lang="en-US" sz="1200" b="0" i="0" kern="1200" dirty="0" smtClean="0">
                <a:solidFill>
                  <a:schemeClr val="tx1"/>
                </a:solidFill>
                <a:effectLst/>
                <a:latin typeface="+mn-lt"/>
                <a:ea typeface="+mn-ea"/>
                <a:cs typeface="+mn-cs"/>
              </a:rPr>
              <a:t>. They adopted the game themselves and renamed it </a:t>
            </a:r>
            <a:r>
              <a:rPr lang="en-US" sz="1200" b="0" i="1" kern="1200" dirty="0" smtClean="0">
                <a:solidFill>
                  <a:schemeClr val="tx1"/>
                </a:solidFill>
                <a:effectLst/>
                <a:latin typeface="+mn-lt"/>
                <a:ea typeface="+mn-ea"/>
                <a:cs typeface="+mn-cs"/>
              </a:rPr>
              <a:t>la </a:t>
            </a:r>
            <a:r>
              <a:rPr lang="en-US" sz="1200" b="0" i="1" kern="1200" dirty="0" err="1" smtClean="0">
                <a:solidFill>
                  <a:schemeClr val="tx1"/>
                </a:solidFill>
                <a:effectLst/>
                <a:latin typeface="+mn-lt"/>
                <a:ea typeface="+mn-ea"/>
                <a:cs typeface="+mn-cs"/>
              </a:rPr>
              <a:t>crosse</a:t>
            </a:r>
            <a:r>
              <a:rPr lang="en-US" sz="1200" b="0" i="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4CDE56C8-3CBD-4496-AB18-FC06F1806D59}" type="slidenum">
              <a:rPr lang="en-US" smtClean="0"/>
              <a:t>21</a:t>
            </a:fld>
            <a:endParaRPr lang="en-US"/>
          </a:p>
        </p:txBody>
      </p:sp>
    </p:spTree>
    <p:extLst>
      <p:ext uri="{BB962C8B-B14F-4D97-AF65-F5344CB8AC3E}">
        <p14:creationId xmlns:p14="http://schemas.microsoft.com/office/powerpoint/2010/main" val="295960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latter part of the 1800’s both the US and Canadian universities were playing a soccer-like rugby brought over from England. However the sport had evolved somewhat in the new world, and also evolved rather differently in the two countries.</a:t>
            </a:r>
          </a:p>
          <a:p>
            <a:r>
              <a:rPr lang="en-US" dirty="0"/>
              <a:t>In 1874, the American Harvard University team was seeking to play against another university team and invited McGill University in Montreal to play against them. However, by this time the American and Canadian versions of rugby-football were substantially different.</a:t>
            </a:r>
          </a:p>
          <a:p>
            <a:r>
              <a:rPr lang="en-US" dirty="0"/>
              <a:t>On May 13 and 14, in 1874 two games were played in the US. The first was played using Harvard’s rules, which was a game more like soccer and using a round ball, the second was played using McGill rules, with an oblong ball.</a:t>
            </a:r>
          </a:p>
          <a:p>
            <a:pPr fontAlgn="base"/>
            <a:r>
              <a:rPr lang="en-US" dirty="0"/>
              <a:t>They Harvard team liked the Canadian innovations to the game such as running with the ball, downs, forward passing, goal posts for a try, or touchdown, and tackling.  They adopted the Canadian rules and they then introduced them into a match with Yale the following year.</a:t>
            </a:r>
          </a:p>
          <a:p>
            <a:pPr fontAlgn="base"/>
            <a:r>
              <a:rPr lang="en-US" dirty="0"/>
              <a:t>American sources tend to cite this all US game as the start of American football, ignoring the fact that Canada was the source of the Harvard game.</a:t>
            </a:r>
          </a:p>
          <a:p>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22</a:t>
            </a:fld>
            <a:endParaRPr lang="en-US"/>
          </a:p>
        </p:txBody>
      </p:sp>
    </p:spTree>
    <p:extLst>
      <p:ext uri="{BB962C8B-B14F-4D97-AF65-F5344CB8AC3E}">
        <p14:creationId xmlns:p14="http://schemas.microsoft.com/office/powerpoint/2010/main" val="3144264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23</a:t>
            </a:fld>
            <a:endParaRPr lang="en-US"/>
          </a:p>
        </p:txBody>
      </p:sp>
    </p:spTree>
    <p:extLst>
      <p:ext uri="{BB962C8B-B14F-4D97-AF65-F5344CB8AC3E}">
        <p14:creationId xmlns:p14="http://schemas.microsoft.com/office/powerpoint/2010/main" val="212731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Pacific Scandal (1872–73) was the first major political scandal in Canada after Confederation. In April 1873, Prime Minister Sir John A. Macdonald and senior members of his Conservative government were accused of accepting election funds from shipping magnate Sir Hugh Allan in exchange for the contract to build the transcontinental Canadian Pacific Railway.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Tories = Conservative Party</a:t>
            </a:r>
          </a:p>
        </p:txBody>
      </p:sp>
      <p:sp>
        <p:nvSpPr>
          <p:cNvPr id="4" name="Slide Number Placeholder 3"/>
          <p:cNvSpPr>
            <a:spLocks noGrp="1"/>
          </p:cNvSpPr>
          <p:nvPr>
            <p:ph type="sldNum" sz="quarter" idx="10"/>
          </p:nvPr>
        </p:nvSpPr>
        <p:spPr/>
        <p:txBody>
          <a:bodyPr/>
          <a:lstStyle/>
          <a:p>
            <a:fld id="{4CDE56C8-3CBD-4496-AB18-FC06F1806D59}" type="slidenum">
              <a:rPr lang="en-US" smtClean="0"/>
              <a:t>3</a:t>
            </a:fld>
            <a:endParaRPr lang="en-US"/>
          </a:p>
        </p:txBody>
      </p:sp>
    </p:spTree>
    <p:extLst>
      <p:ext uri="{BB962C8B-B14F-4D97-AF65-F5344CB8AC3E}">
        <p14:creationId xmlns:p14="http://schemas.microsoft.com/office/powerpoint/2010/main" val="421651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Supreme</a:t>
            </a:r>
            <a:r>
              <a:rPr lang="en-US" baseline="0" dirty="0" smtClean="0"/>
              <a:t> Court of Canada intro was already happening b/c of John A Macdonald but Mackenzie pushed it through.</a:t>
            </a:r>
          </a:p>
          <a:p>
            <a:pPr marL="174708" indent="-174708">
              <a:buFont typeface="Arial" panose="020B0604020202020204" pitchFamily="34" charset="0"/>
              <a:buChar char="•"/>
            </a:pPr>
            <a:r>
              <a:rPr lang="en-US" baseline="0" dirty="0" smtClean="0"/>
              <a:t>The Office of the AG was an independent body set up to investigate </a:t>
            </a:r>
            <a:r>
              <a:rPr lang="en-US" baseline="0" dirty="0" err="1" smtClean="0"/>
              <a:t>govt</a:t>
            </a:r>
            <a:r>
              <a:rPr lang="en-US" baseline="0" dirty="0" smtClean="0"/>
              <a:t> spending.</a:t>
            </a:r>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4</a:t>
            </a:fld>
            <a:endParaRPr lang="en-US"/>
          </a:p>
        </p:txBody>
      </p:sp>
    </p:spTree>
    <p:extLst>
      <p:ext uri="{BB962C8B-B14F-4D97-AF65-F5344CB8AC3E}">
        <p14:creationId xmlns:p14="http://schemas.microsoft.com/office/powerpoint/2010/main" val="43366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1871, British Columbia was lured into Confederation with the promise of a transcontinental railway within 10 years. The proposed line — 1,600 km longer than the first US transcontinental — represented an enormous expenditure for a nation of only three and a half million people. </a:t>
            </a:r>
          </a:p>
          <a:p>
            <a:pPr marL="174708" indent="-174708">
              <a:buFont typeface="Arial" panose="020B0604020202020204" pitchFamily="34" charset="0"/>
              <a:buChar char="•"/>
            </a:pPr>
            <a:r>
              <a:rPr lang="en-US" dirty="0"/>
              <a:t>Not only did Mackenzie have to deal with the railroad issue but he also became PM just as a worldwide economic slump hit, he pursued a free trade deal with the US but nothing came of it.</a:t>
            </a:r>
          </a:p>
        </p:txBody>
      </p:sp>
      <p:sp>
        <p:nvSpPr>
          <p:cNvPr id="4" name="Slide Number Placeholder 3"/>
          <p:cNvSpPr>
            <a:spLocks noGrp="1"/>
          </p:cNvSpPr>
          <p:nvPr>
            <p:ph type="sldNum" sz="quarter" idx="10"/>
          </p:nvPr>
        </p:nvSpPr>
        <p:spPr/>
        <p:txBody>
          <a:bodyPr/>
          <a:lstStyle/>
          <a:p>
            <a:fld id="{4CDE56C8-3CBD-4496-AB18-FC06F1806D59}" type="slidenum">
              <a:rPr lang="en-US" smtClean="0"/>
              <a:t>5</a:t>
            </a:fld>
            <a:endParaRPr lang="en-US"/>
          </a:p>
        </p:txBody>
      </p:sp>
    </p:spTree>
    <p:extLst>
      <p:ext uri="{BB962C8B-B14F-4D97-AF65-F5344CB8AC3E}">
        <p14:creationId xmlns:p14="http://schemas.microsoft.com/office/powerpoint/2010/main" val="8669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Mackenzie attempted to promote free</a:t>
            </a:r>
            <a:r>
              <a:rPr lang="en-US" baseline="0" dirty="0" smtClean="0"/>
              <a:t> trade but Canadian Manufacturer felt that Canada couldn’t compete.</a:t>
            </a:r>
          </a:p>
          <a:p>
            <a:pPr marL="174708" indent="-174708">
              <a:buFont typeface="Arial" panose="020B0604020202020204" pitchFamily="34" charset="0"/>
              <a:buChar char="•"/>
            </a:pPr>
            <a:r>
              <a:rPr lang="en-US" dirty="0">
                <a:hlinkClick r:id="rId3"/>
              </a:rPr>
              <a:t>Prime Minister Alexander Mackenzie's</a:t>
            </a:r>
            <a:r>
              <a:rPr lang="en-US" dirty="0"/>
              <a:t> Liberals, in office from 1873-78, had previously adhered to a policy of tariffs strictly for revenue purposes — around 20 per cent of customs duties on manufactured goods. They'd remained faithful to this non-protectionist policy, despite the economic depression of the 1870s and the failure of the Liberals' 1874-75 attempt to negotiate a </a:t>
            </a:r>
            <a:r>
              <a:rPr lang="en-US" dirty="0">
                <a:hlinkClick r:id="rId4"/>
              </a:rPr>
              <a:t>reciprocity</a:t>
            </a:r>
            <a:r>
              <a:rPr lang="en-US" dirty="0"/>
              <a:t> or free trade agreement with the United States.</a:t>
            </a: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CDE56C8-3CBD-4496-AB18-FC06F1806D59}" type="slidenum">
              <a:rPr lang="en-US" smtClean="0"/>
              <a:t>6</a:t>
            </a:fld>
            <a:endParaRPr lang="en-US"/>
          </a:p>
        </p:txBody>
      </p:sp>
    </p:spTree>
    <p:extLst>
      <p:ext uri="{BB962C8B-B14F-4D97-AF65-F5344CB8AC3E}">
        <p14:creationId xmlns:p14="http://schemas.microsoft.com/office/powerpoint/2010/main" val="289416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This tariff system was largely the work of NB’s Leonard </a:t>
            </a:r>
            <a:r>
              <a:rPr lang="en-US" dirty="0" err="1" smtClean="0"/>
              <a:t>TiIlley</a:t>
            </a:r>
            <a:r>
              <a:rPr lang="en-US" dirty="0" smtClean="0"/>
              <a:t>,</a:t>
            </a:r>
            <a:r>
              <a:rPr lang="en-US" baseline="0" dirty="0" smtClean="0"/>
              <a:t> formerly the Premier of NB and now Macdonald’s minister of Finance.</a:t>
            </a:r>
          </a:p>
          <a:p>
            <a:pPr marL="174708" indent="-174708">
              <a:buFont typeface="Arial" panose="020B0604020202020204" pitchFamily="34" charset="0"/>
              <a:buChar char="•"/>
            </a:pPr>
            <a:r>
              <a:rPr lang="en-US" dirty="0"/>
              <a:t>Over time the National Policy took on a broader meaning in Conservative Party rhetoric, which tended to equate the Policy with its larger development strategies: the </a:t>
            </a:r>
            <a:r>
              <a:rPr lang="en-US" dirty="0">
                <a:hlinkClick r:id="rId3"/>
              </a:rPr>
              <a:t>Canadian Pacific Railway</a:t>
            </a:r>
            <a:r>
              <a:rPr lang="en-US" dirty="0"/>
              <a:t> (1880s); western settlement, including the </a:t>
            </a:r>
            <a:r>
              <a:rPr lang="en-US" dirty="0" err="1">
                <a:hlinkClick r:id="rId4"/>
              </a:rPr>
              <a:t>Dominon</a:t>
            </a:r>
            <a:r>
              <a:rPr lang="en-US" dirty="0">
                <a:hlinkClick r:id="rId4"/>
              </a:rPr>
              <a:t> Lands Act</a:t>
            </a:r>
            <a:r>
              <a:rPr lang="en-US" dirty="0"/>
              <a:t> of 1872 and immigration policy; </a:t>
            </a:r>
            <a:r>
              <a:rPr lang="en-US" dirty="0" err="1"/>
              <a:t>harbour</a:t>
            </a:r>
            <a:r>
              <a:rPr lang="en-US" dirty="0"/>
              <a:t> development; and the subsidization of fast steamship service to Europe and Asia to facilitate the export of Canadian products. The Policy, and its many parts, became the </a:t>
            </a:r>
            <a:r>
              <a:rPr lang="en-US" dirty="0" err="1"/>
              <a:t>centrepiece</a:t>
            </a:r>
            <a:r>
              <a:rPr lang="en-US" dirty="0"/>
              <a:t> of Conservative Party policy for decades, even being espoused by </a:t>
            </a:r>
            <a:r>
              <a:rPr lang="en-US" dirty="0">
                <a:hlinkClick r:id="rId5"/>
              </a:rPr>
              <a:t>Prime Minister R.B. Bennett</a:t>
            </a:r>
            <a:r>
              <a:rPr lang="en-US" dirty="0"/>
              <a:t> in the 1930s as fervently as it was by Macdonald in the 1880s.</a:t>
            </a:r>
          </a:p>
        </p:txBody>
      </p:sp>
      <p:sp>
        <p:nvSpPr>
          <p:cNvPr id="4" name="Slide Number Placeholder 3"/>
          <p:cNvSpPr>
            <a:spLocks noGrp="1"/>
          </p:cNvSpPr>
          <p:nvPr>
            <p:ph type="sldNum" sz="quarter" idx="10"/>
          </p:nvPr>
        </p:nvSpPr>
        <p:spPr/>
        <p:txBody>
          <a:bodyPr/>
          <a:lstStyle/>
          <a:p>
            <a:fld id="{4CDE56C8-3CBD-4496-AB18-FC06F1806D59}" type="slidenum">
              <a:rPr lang="en-US" smtClean="0"/>
              <a:t>7</a:t>
            </a:fld>
            <a:endParaRPr lang="en-US"/>
          </a:p>
        </p:txBody>
      </p:sp>
    </p:spTree>
    <p:extLst>
      <p:ext uri="{BB962C8B-B14F-4D97-AF65-F5344CB8AC3E}">
        <p14:creationId xmlns:p14="http://schemas.microsoft.com/office/powerpoint/2010/main" val="220928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last spike of the </a:t>
            </a:r>
            <a:r>
              <a:rPr lang="en-US" dirty="0">
                <a:hlinkClick r:id="rId3" tooltip="Canadian Pacific Railway"/>
              </a:rPr>
              <a:t>Canadian Pacific Railway</a:t>
            </a:r>
            <a:r>
              <a:rPr lang="en-US" dirty="0"/>
              <a:t>, </a:t>
            </a:r>
            <a:r>
              <a:rPr lang="en-US" u="sng" dirty="0" err="1">
                <a:hlinkClick r:id="rId4"/>
              </a:rPr>
              <a:t>Craigellachie</a:t>
            </a:r>
            <a:r>
              <a:rPr lang="en-US" u="sng" dirty="0">
                <a:hlinkClick r:id="rId4"/>
              </a:rPr>
              <a:t>, British Columbia</a:t>
            </a:r>
            <a:r>
              <a:rPr lang="en-US" dirty="0"/>
              <a:t>, November 7, 1885</a:t>
            </a:r>
          </a:p>
        </p:txBody>
      </p:sp>
      <p:sp>
        <p:nvSpPr>
          <p:cNvPr id="4" name="Slide Number Placeholder 3"/>
          <p:cNvSpPr>
            <a:spLocks noGrp="1"/>
          </p:cNvSpPr>
          <p:nvPr>
            <p:ph type="sldNum" sz="quarter" idx="10"/>
          </p:nvPr>
        </p:nvSpPr>
        <p:spPr/>
        <p:txBody>
          <a:bodyPr/>
          <a:lstStyle/>
          <a:p>
            <a:fld id="{4CDE56C8-3CBD-4496-AB18-FC06F1806D59}" type="slidenum">
              <a:rPr lang="en-US" smtClean="0"/>
              <a:t>8</a:t>
            </a:fld>
            <a:endParaRPr lang="en-US"/>
          </a:p>
        </p:txBody>
      </p:sp>
    </p:spTree>
    <p:extLst>
      <p:ext uri="{BB962C8B-B14F-4D97-AF65-F5344CB8AC3E}">
        <p14:creationId xmlns:p14="http://schemas.microsoft.com/office/powerpoint/2010/main" val="151768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E56C8-3CBD-4496-AB18-FC06F1806D59}" type="slidenum">
              <a:rPr lang="en-US" smtClean="0"/>
              <a:t>9</a:t>
            </a:fld>
            <a:endParaRPr lang="en-US"/>
          </a:p>
        </p:txBody>
      </p:sp>
    </p:spTree>
    <p:extLst>
      <p:ext uri="{BB962C8B-B14F-4D97-AF65-F5344CB8AC3E}">
        <p14:creationId xmlns:p14="http://schemas.microsoft.com/office/powerpoint/2010/main" val="112255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10/30/2019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967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10/30/2019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711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10/30/2019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731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10/30/2019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8739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10/30/2019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944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10/30/2019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660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10/30/2019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952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10/30/2019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1338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10/30/2019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27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10/30/2019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92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10/30/2019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79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10/30/2019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9414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Changing Times </a:t>
            </a:r>
            <a:endParaRPr lang="en-US" dirty="0"/>
          </a:p>
        </p:txBody>
      </p:sp>
      <p:sp>
        <p:nvSpPr>
          <p:cNvPr id="3" name="Subtitle 2"/>
          <p:cNvSpPr>
            <a:spLocks noGrp="1"/>
          </p:cNvSpPr>
          <p:nvPr>
            <p:ph type="subTitle" idx="1"/>
          </p:nvPr>
        </p:nvSpPr>
        <p:spPr/>
        <p:txBody>
          <a:bodyPr/>
          <a:lstStyle/>
          <a:p>
            <a:r>
              <a:rPr lang="en-US" dirty="0" smtClean="0"/>
              <a:t>Economics, Industrialism, and Urbanization</a:t>
            </a:r>
          </a:p>
          <a:p>
            <a:r>
              <a:rPr lang="en-US" dirty="0" smtClean="0"/>
              <a:t>1869-1909</a:t>
            </a:r>
            <a:endParaRPr lang="en-US" dirty="0"/>
          </a:p>
        </p:txBody>
      </p:sp>
    </p:spTree>
    <p:extLst>
      <p:ext uri="{BB962C8B-B14F-4D97-AF65-F5344CB8AC3E}">
        <p14:creationId xmlns:p14="http://schemas.microsoft.com/office/powerpoint/2010/main" val="324157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490912" y="23812"/>
            <a:ext cx="5210175" cy="6810375"/>
          </a:xfrm>
          <a:prstGeom prst="rect">
            <a:avLst/>
          </a:prstGeom>
        </p:spPr>
      </p:pic>
    </p:spTree>
    <p:extLst>
      <p:ext uri="{BB962C8B-B14F-4D97-AF65-F5344CB8AC3E}">
        <p14:creationId xmlns:p14="http://schemas.microsoft.com/office/powerpoint/2010/main" val="399514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26" y="293914"/>
            <a:ext cx="4589204" cy="1077229"/>
          </a:xfrm>
        </p:spPr>
        <p:txBody>
          <a:bodyPr/>
          <a:lstStyle/>
          <a:p>
            <a:r>
              <a:rPr lang="en-US" dirty="0" smtClean="0"/>
              <a:t>Western Canada</a:t>
            </a:r>
            <a:endParaRPr lang="en-US" dirty="0"/>
          </a:p>
        </p:txBody>
      </p:sp>
      <p:sp>
        <p:nvSpPr>
          <p:cNvPr id="3" name="Content Placeholder 2"/>
          <p:cNvSpPr>
            <a:spLocks noGrp="1"/>
          </p:cNvSpPr>
          <p:nvPr>
            <p:ph idx="1"/>
          </p:nvPr>
        </p:nvSpPr>
        <p:spPr>
          <a:xfrm>
            <a:off x="996043" y="1632856"/>
            <a:ext cx="6384471" cy="4417087"/>
          </a:xfrm>
        </p:spPr>
        <p:txBody>
          <a:bodyPr>
            <a:noAutofit/>
          </a:bodyPr>
          <a:lstStyle/>
          <a:p>
            <a:r>
              <a:rPr lang="en-US" sz="2400" dirty="0" smtClean="0"/>
              <a:t>Western Canada also struggled. They too were far from larger populations found in central Canada and had very little political influence.</a:t>
            </a:r>
          </a:p>
          <a:p>
            <a:r>
              <a:rPr lang="en-US" sz="2400" dirty="0" smtClean="0"/>
              <a:t>Population growth in the west was also stagnant as the population only grew to about 250,000 people.</a:t>
            </a:r>
          </a:p>
          <a:p>
            <a:r>
              <a:rPr lang="en-US" sz="2400" dirty="0" smtClean="0"/>
              <a:t>Land in the Western US was available for favorable terms and appeared more attractive to immigrants.</a:t>
            </a:r>
            <a:endParaRPr lang="en-US" sz="2400" dirty="0"/>
          </a:p>
        </p:txBody>
      </p:sp>
      <p:pic>
        <p:nvPicPr>
          <p:cNvPr id="4" name="Picture 3"/>
          <p:cNvPicPr>
            <a:picLocks noChangeAspect="1"/>
          </p:cNvPicPr>
          <p:nvPr/>
        </p:nvPicPr>
        <p:blipFill>
          <a:blip r:embed="rId3"/>
          <a:stretch>
            <a:fillRect/>
          </a:stretch>
        </p:blipFill>
        <p:spPr>
          <a:xfrm>
            <a:off x="7581219" y="334944"/>
            <a:ext cx="3724275" cy="5715000"/>
          </a:xfrm>
          <a:prstGeom prst="rect">
            <a:avLst/>
          </a:prstGeom>
        </p:spPr>
      </p:pic>
    </p:spTree>
    <p:extLst>
      <p:ext uri="{BB962C8B-B14F-4D97-AF65-F5344CB8AC3E}">
        <p14:creationId xmlns:p14="http://schemas.microsoft.com/office/powerpoint/2010/main" val="16059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2" y="612113"/>
            <a:ext cx="5666015" cy="1077229"/>
          </a:xfrm>
        </p:spPr>
        <p:txBody>
          <a:bodyPr/>
          <a:lstStyle/>
          <a:p>
            <a:r>
              <a:rPr lang="en-US" dirty="0" smtClean="0"/>
              <a:t>Radical Shift in Production</a:t>
            </a:r>
            <a:endParaRPr lang="en-US" dirty="0"/>
          </a:p>
        </p:txBody>
      </p:sp>
      <p:sp>
        <p:nvSpPr>
          <p:cNvPr id="3" name="Content Placeholder 2"/>
          <p:cNvSpPr>
            <a:spLocks noGrp="1"/>
          </p:cNvSpPr>
          <p:nvPr>
            <p:ph idx="1"/>
          </p:nvPr>
        </p:nvSpPr>
        <p:spPr>
          <a:xfrm>
            <a:off x="800100" y="941774"/>
            <a:ext cx="10156371" cy="3997828"/>
          </a:xfrm>
        </p:spPr>
        <p:txBody>
          <a:bodyPr>
            <a:noAutofit/>
          </a:bodyPr>
          <a:lstStyle/>
          <a:p>
            <a:r>
              <a:rPr lang="en-GB" sz="2400" dirty="0">
                <a:latin typeface="Calibri" panose="020F0502020204030204" pitchFamily="34" charset="0"/>
                <a:ea typeface="Times New Roman" panose="02020603050405020304" pitchFamily="18" charset="0"/>
                <a:cs typeface="Times New Roman" panose="02020603050405020304" pitchFamily="18" charset="0"/>
              </a:rPr>
              <a:t>The Industrial Revolution (1760-1840) brought a fundamental reorganization of the nature of work. Previously, people produced hand-made products in their homes within a rural environment, but the introduction of machinery changed where and how people worked.</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3443066" y="3446669"/>
            <a:ext cx="5912603" cy="2985865"/>
          </a:xfrm>
          <a:prstGeom prst="rect">
            <a:avLst/>
          </a:prstGeom>
        </p:spPr>
      </p:pic>
    </p:spTree>
    <p:extLst>
      <p:ext uri="{BB962C8B-B14F-4D97-AF65-F5344CB8AC3E}">
        <p14:creationId xmlns:p14="http://schemas.microsoft.com/office/powerpoint/2010/main" val="82546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800" y="1235687"/>
            <a:ext cx="4247686" cy="5948884"/>
          </a:xfrm>
        </p:spPr>
        <p:txBody>
          <a:bodyPr>
            <a:normAutofit/>
          </a:bodyPr>
          <a:lstStyle/>
          <a:p>
            <a:pPr lvl="0">
              <a:buClr>
                <a:srgbClr val="A9ACEE"/>
              </a:buClr>
            </a:pPr>
            <a:r>
              <a:rPr lang="en-GB" sz="2400"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Factories could produce newer, cheaper products and provide thousands of jobs, but work conditions were rough. This was because factory owners wanted to acquire vast fortunes in the shortest interval of time, so they demanded a lot of work for low wages while under unhealthy working conditions.</a:t>
            </a:r>
          </a:p>
          <a:p>
            <a:endParaRPr lang="en-US" dirty="0"/>
          </a:p>
        </p:txBody>
      </p:sp>
      <p:pic>
        <p:nvPicPr>
          <p:cNvPr id="4" name="Picture 3"/>
          <p:cNvPicPr>
            <a:picLocks noChangeAspect="1"/>
          </p:cNvPicPr>
          <p:nvPr/>
        </p:nvPicPr>
        <p:blipFill>
          <a:blip r:embed="rId3"/>
          <a:stretch>
            <a:fillRect/>
          </a:stretch>
        </p:blipFill>
        <p:spPr>
          <a:xfrm>
            <a:off x="5527443" y="955429"/>
            <a:ext cx="6272672" cy="4986774"/>
          </a:xfrm>
          <a:prstGeom prst="rect">
            <a:avLst/>
          </a:prstGeom>
        </p:spPr>
      </p:pic>
    </p:spTree>
    <p:extLst>
      <p:ext uri="{BB962C8B-B14F-4D97-AF65-F5344CB8AC3E}">
        <p14:creationId xmlns:p14="http://schemas.microsoft.com/office/powerpoint/2010/main" val="2234633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9" y="808056"/>
            <a:ext cx="3511406" cy="1077229"/>
          </a:xfrm>
        </p:spPr>
        <p:txBody>
          <a:bodyPr/>
          <a:lstStyle/>
          <a:p>
            <a:r>
              <a:rPr lang="en-US" dirty="0" smtClean="0"/>
              <a:t>Rise of </a:t>
            </a:r>
            <a:r>
              <a:rPr lang="en-US" dirty="0" err="1" smtClean="0"/>
              <a:t>Labour</a:t>
            </a:r>
            <a:endParaRPr lang="en-US" dirty="0"/>
          </a:p>
        </p:txBody>
      </p:sp>
      <p:sp>
        <p:nvSpPr>
          <p:cNvPr id="3" name="Content Placeholder 2"/>
          <p:cNvSpPr>
            <a:spLocks noGrp="1"/>
          </p:cNvSpPr>
          <p:nvPr>
            <p:ph idx="1"/>
          </p:nvPr>
        </p:nvSpPr>
        <p:spPr>
          <a:xfrm>
            <a:off x="947057" y="2476659"/>
            <a:ext cx="10482943" cy="3997828"/>
          </a:xfrm>
        </p:spPr>
        <p:txBody>
          <a:bodyPr>
            <a:noAutofit/>
          </a:bodyPr>
          <a:lstStyle/>
          <a:p>
            <a:pPr>
              <a:lnSpc>
                <a:spcPct val="100000"/>
              </a:lnSpc>
            </a:pPr>
            <a:r>
              <a:rPr lang="en-GB" sz="2400" dirty="0">
                <a:latin typeface="Calibri" panose="020F0502020204030204" pitchFamily="34" charset="0"/>
                <a:ea typeface="Times New Roman" panose="02020603050405020304" pitchFamily="18" charset="0"/>
                <a:cs typeface="Times New Roman" panose="02020603050405020304" pitchFamily="18" charset="0"/>
              </a:rPr>
              <a:t>Previously, the 1833 British Combination Act didn’t allow workers to discuss improving their work conditions or to form unions.</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r>
              <a:rPr lang="en-GB" sz="2400" dirty="0">
                <a:latin typeface="Calibri" panose="020F0502020204030204" pitchFamily="34" charset="0"/>
                <a:ea typeface="Times New Roman" panose="02020603050405020304" pitchFamily="18" charset="0"/>
                <a:cs typeface="Times New Roman" panose="02020603050405020304" pitchFamily="18" charset="0"/>
              </a:rPr>
              <a:t>The Trade Union Act passed in 1872 legalized unions, even though the Prime Minister hardly supported them.</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r>
              <a:rPr lang="en-GB" sz="2400" dirty="0">
                <a:latin typeface="Calibri" panose="020F0502020204030204" pitchFamily="34" charset="0"/>
                <a:ea typeface="Times New Roman" panose="02020603050405020304" pitchFamily="18" charset="0"/>
                <a:cs typeface="Times New Roman" panose="02020603050405020304" pitchFamily="18" charset="0"/>
              </a:rPr>
              <a:t>The Factory Act passed in 1884 prohibited boys under twelve and girls under fourteen to work in factories. It was a step in the right direction, but was poorly enforced.</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r>
              <a:rPr lang="en-GB" sz="2400" dirty="0">
                <a:latin typeface="Calibri" panose="020F0502020204030204" pitchFamily="34" charset="0"/>
                <a:ea typeface="Times New Roman" panose="02020603050405020304" pitchFamily="18" charset="0"/>
                <a:cs typeface="Times New Roman" panose="02020603050405020304" pitchFamily="18" charset="0"/>
              </a:rPr>
              <a:t>Labour Day was made a federal holiday in 1894 to </a:t>
            </a:r>
            <a:r>
              <a:rPr lang="en-GB" sz="2400" dirty="0" smtClean="0">
                <a:latin typeface="Calibri" panose="020F0502020204030204" pitchFamily="34" charset="0"/>
                <a:ea typeface="Times New Roman" panose="02020603050405020304" pitchFamily="18" charset="0"/>
                <a:cs typeface="Times New Roman" panose="02020603050405020304" pitchFamily="18" charset="0"/>
              </a:rPr>
              <a:t>honour </a:t>
            </a:r>
            <a:r>
              <a:rPr lang="en-GB" sz="2400" dirty="0">
                <a:latin typeface="Calibri" panose="020F0502020204030204" pitchFamily="34" charset="0"/>
                <a:ea typeface="Times New Roman" panose="02020603050405020304" pitchFamily="18" charset="0"/>
                <a:cs typeface="Times New Roman" panose="02020603050405020304" pitchFamily="18" charset="0"/>
              </a:rPr>
              <a:t>the contributions of all the working people.</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en-US" sz="2400" dirty="0"/>
          </a:p>
          <a:p>
            <a:pPr>
              <a:lnSpc>
                <a:spcPct val="100000"/>
              </a:lnSpc>
            </a:pPr>
            <a:endParaRPr lang="en-US" sz="2400" dirty="0"/>
          </a:p>
        </p:txBody>
      </p:sp>
    </p:spTree>
    <p:extLst>
      <p:ext uri="{BB962C8B-B14F-4D97-AF65-F5344CB8AC3E}">
        <p14:creationId xmlns:p14="http://schemas.microsoft.com/office/powerpoint/2010/main" val="300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110343" y="-241267"/>
            <a:ext cx="9671630" cy="7253723"/>
          </a:xfrm>
          <a:prstGeom prst="rect">
            <a:avLst/>
          </a:prstGeom>
        </p:spPr>
      </p:pic>
    </p:spTree>
    <p:extLst>
      <p:ext uri="{BB962C8B-B14F-4D97-AF65-F5344CB8AC3E}">
        <p14:creationId xmlns:p14="http://schemas.microsoft.com/office/powerpoint/2010/main" val="422678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“Times”</a:t>
            </a:r>
            <a:endParaRPr lang="en-US" dirty="0"/>
          </a:p>
        </p:txBody>
      </p:sp>
      <p:sp>
        <p:nvSpPr>
          <p:cNvPr id="3" name="Content Placeholder 2"/>
          <p:cNvSpPr>
            <a:spLocks noGrp="1"/>
          </p:cNvSpPr>
          <p:nvPr>
            <p:ph idx="1"/>
          </p:nvPr>
        </p:nvSpPr>
        <p:spPr>
          <a:xfrm>
            <a:off x="914400" y="555171"/>
            <a:ext cx="4893128" cy="6302829"/>
          </a:xfrm>
        </p:spPr>
        <p:txBody>
          <a:bodyPr>
            <a:normAutofit/>
          </a:bodyPr>
          <a:lstStyle/>
          <a:p>
            <a:r>
              <a:rPr lang="en-GB" sz="2400" dirty="0">
                <a:latin typeface="Calibri" panose="020F0502020204030204" pitchFamily="34" charset="0"/>
                <a:ea typeface="Times New Roman" panose="02020603050405020304" pitchFamily="18" charset="0"/>
                <a:cs typeface="Times New Roman" panose="02020603050405020304" pitchFamily="18" charset="0"/>
              </a:rPr>
              <a:t>The introduction of the railway not only limited the influence of canals, it also demanded a new standard system of time.</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latin typeface="Calibri" panose="020F0502020204030204" pitchFamily="34" charset="0"/>
                <a:ea typeface="Times New Roman" panose="02020603050405020304" pitchFamily="18" charset="0"/>
                <a:cs typeface="Times New Roman" panose="02020603050405020304" pitchFamily="18" charset="0"/>
              </a:rPr>
              <a:t>Previously, while travelling on the railway, people would move their watches ahead a minute after every twelve miles (20 km) travelled west. This system was clearly very impractical and unworkable.</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a:p>
            <a:endParaRPr lang="en-US" sz="2400" dirty="0"/>
          </a:p>
        </p:txBody>
      </p:sp>
      <p:pic>
        <p:nvPicPr>
          <p:cNvPr id="5" name="Picture 4"/>
          <p:cNvPicPr>
            <a:picLocks noChangeAspect="1"/>
          </p:cNvPicPr>
          <p:nvPr/>
        </p:nvPicPr>
        <p:blipFill>
          <a:blip r:embed="rId3"/>
          <a:stretch>
            <a:fillRect/>
          </a:stretch>
        </p:blipFill>
        <p:spPr>
          <a:xfrm>
            <a:off x="5807528" y="1758722"/>
            <a:ext cx="6096000" cy="3895725"/>
          </a:xfrm>
          <a:prstGeom prst="rect">
            <a:avLst/>
          </a:prstGeom>
        </p:spPr>
      </p:pic>
    </p:spTree>
    <p:extLst>
      <p:ext uri="{BB962C8B-B14F-4D97-AF65-F5344CB8AC3E}">
        <p14:creationId xmlns:p14="http://schemas.microsoft.com/office/powerpoint/2010/main" val="22491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Sandford</a:t>
            </a:r>
            <a:r>
              <a:rPr lang="en-US" dirty="0" smtClean="0"/>
              <a:t> Fleming</a:t>
            </a:r>
            <a:endParaRPr lang="en-US" dirty="0"/>
          </a:p>
        </p:txBody>
      </p:sp>
      <p:sp>
        <p:nvSpPr>
          <p:cNvPr id="3" name="Content Placeholder 2"/>
          <p:cNvSpPr>
            <a:spLocks noGrp="1"/>
          </p:cNvSpPr>
          <p:nvPr>
            <p:ph idx="1"/>
          </p:nvPr>
        </p:nvSpPr>
        <p:spPr>
          <a:xfrm>
            <a:off x="1061784" y="933928"/>
            <a:ext cx="10015658" cy="3442129"/>
          </a:xfrm>
        </p:spPr>
        <p:txBody>
          <a:bodyPr>
            <a:normAutofit/>
          </a:bodyPr>
          <a:lstStyle/>
          <a:p>
            <a:r>
              <a:rPr lang="en-GB" sz="2200" dirty="0">
                <a:latin typeface="Calibri" panose="020F0502020204030204" pitchFamily="34" charset="0"/>
                <a:ea typeface="Times New Roman" panose="02020603050405020304" pitchFamily="18" charset="0"/>
                <a:cs typeface="Times New Roman" panose="02020603050405020304" pitchFamily="18" charset="0"/>
              </a:rPr>
              <a:t>Sir Sandford Fleming, a Scottish-born chief engineer of the CPR construction, found the solution to this, deeming him “the Father of Standard Time”.</a:t>
            </a:r>
            <a:endParaRPr lang="en-CA" sz="2200" dirty="0">
              <a:latin typeface="Calibri" panose="020F0502020204030204" pitchFamily="34" charset="0"/>
              <a:ea typeface="Times New Roman" panose="02020603050405020304" pitchFamily="18" charset="0"/>
              <a:cs typeface="Times New Roman" panose="02020603050405020304" pitchFamily="18" charset="0"/>
            </a:endParaRPr>
          </a:p>
          <a:p>
            <a:r>
              <a:rPr lang="en-GB" sz="2200" dirty="0">
                <a:latin typeface="Calibri" panose="020F0502020204030204" pitchFamily="34" charset="0"/>
                <a:ea typeface="Times New Roman" panose="02020603050405020304" pitchFamily="18" charset="0"/>
                <a:cs typeface="Times New Roman" panose="02020603050405020304" pitchFamily="18" charset="0"/>
              </a:rPr>
              <a:t>He divided the earth into 24 equal </a:t>
            </a:r>
            <a:r>
              <a:rPr lang="en-GB" sz="2200" dirty="0" smtClean="0">
                <a:latin typeface="Calibri" panose="020F0502020204030204" pitchFamily="34" charset="0"/>
                <a:ea typeface="Times New Roman" panose="02020603050405020304" pitchFamily="18" charset="0"/>
                <a:cs typeface="Times New Roman" panose="02020603050405020304" pitchFamily="18" charset="0"/>
              </a:rPr>
              <a:t>time zones </a:t>
            </a:r>
            <a:r>
              <a:rPr lang="en-GB" sz="2200" dirty="0">
                <a:latin typeface="Calibri" panose="020F0502020204030204" pitchFamily="34" charset="0"/>
                <a:ea typeface="Times New Roman" panose="02020603050405020304" pitchFamily="18" charset="0"/>
                <a:cs typeface="Times New Roman" panose="02020603050405020304" pitchFamily="18" charset="0"/>
              </a:rPr>
              <a:t>with one hour between each contiguous </a:t>
            </a:r>
            <a:r>
              <a:rPr lang="en-GB" sz="2200" dirty="0" smtClean="0">
                <a:latin typeface="Calibri" panose="020F0502020204030204" pitchFamily="34" charset="0"/>
                <a:ea typeface="Times New Roman" panose="02020603050405020304" pitchFamily="18" charset="0"/>
                <a:cs typeface="Times New Roman" panose="02020603050405020304" pitchFamily="18" charset="0"/>
              </a:rPr>
              <a:t>time zone. </a:t>
            </a:r>
            <a:r>
              <a:rPr lang="en-GB" sz="2200" dirty="0">
                <a:latin typeface="Calibri" panose="020F0502020204030204" pitchFamily="34" charset="0"/>
                <a:ea typeface="Times New Roman" panose="02020603050405020304" pitchFamily="18" charset="0"/>
                <a:cs typeface="Times New Roman" panose="02020603050405020304" pitchFamily="18" charset="0"/>
              </a:rPr>
              <a:t>This concept was first introduced in 1879 and wasn’t put into effect until the beginning of 1885.</a:t>
            </a:r>
            <a:endParaRPr lang="en-CA" sz="22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200" dirty="0"/>
          </a:p>
        </p:txBody>
      </p:sp>
      <p:pic>
        <p:nvPicPr>
          <p:cNvPr id="4" name="Picture 3"/>
          <p:cNvPicPr>
            <a:picLocks noChangeAspect="1"/>
          </p:cNvPicPr>
          <p:nvPr/>
        </p:nvPicPr>
        <p:blipFill>
          <a:blip r:embed="rId3"/>
          <a:stretch>
            <a:fillRect/>
          </a:stretch>
        </p:blipFill>
        <p:spPr>
          <a:xfrm>
            <a:off x="7364186" y="3328166"/>
            <a:ext cx="3329134" cy="3329134"/>
          </a:xfrm>
          <a:prstGeom prst="rect">
            <a:avLst/>
          </a:prstGeom>
        </p:spPr>
      </p:pic>
      <p:pic>
        <p:nvPicPr>
          <p:cNvPr id="8" name="Picture 7"/>
          <p:cNvPicPr>
            <a:picLocks noChangeAspect="1"/>
          </p:cNvPicPr>
          <p:nvPr/>
        </p:nvPicPr>
        <p:blipFill>
          <a:blip r:embed="rId4"/>
          <a:stretch>
            <a:fillRect/>
          </a:stretch>
        </p:blipFill>
        <p:spPr>
          <a:xfrm>
            <a:off x="1061784" y="3582773"/>
            <a:ext cx="5529189" cy="3111941"/>
          </a:xfrm>
          <a:prstGeom prst="rect">
            <a:avLst/>
          </a:prstGeom>
        </p:spPr>
      </p:pic>
    </p:spTree>
    <p:extLst>
      <p:ext uri="{BB962C8B-B14F-4D97-AF65-F5344CB8AC3E}">
        <p14:creationId xmlns:p14="http://schemas.microsoft.com/office/powerpoint/2010/main" val="23265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a:xfrm>
            <a:off x="1240971" y="1765139"/>
            <a:ext cx="9329168" cy="2385245"/>
          </a:xfrm>
        </p:spPr>
        <p:txBody>
          <a:bodyPr>
            <a:noAutofit/>
          </a:bodyPr>
          <a:lstStyle/>
          <a:p>
            <a:r>
              <a:rPr lang="en-GB" sz="2400" b="1" dirty="0">
                <a:latin typeface="Calibri" panose="020F0502020204030204" pitchFamily="34" charset="0"/>
                <a:ea typeface="Times New Roman" panose="02020603050405020304" pitchFamily="18" charset="0"/>
                <a:cs typeface="Times New Roman" panose="02020603050405020304" pitchFamily="18" charset="0"/>
              </a:rPr>
              <a:t>Education: </a:t>
            </a:r>
            <a:r>
              <a:rPr lang="en-GB" sz="2400" dirty="0">
                <a:latin typeface="Calibri" panose="020F0502020204030204" pitchFamily="34" charset="0"/>
                <a:ea typeface="Times New Roman" panose="02020603050405020304" pitchFamily="18" charset="0"/>
                <a:cs typeface="Times New Roman" panose="02020603050405020304" pitchFamily="18" charset="0"/>
              </a:rPr>
              <a:t>By the 1870’s, school became a daily thing for most children. An 1871 Ontario law made it mandatory for all kids 7-12 to attend school four months a year. By 1905, all provinces except Quebec had free education.</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5905555" y="3439025"/>
            <a:ext cx="4768987" cy="2881563"/>
          </a:xfrm>
          <a:prstGeom prst="rect">
            <a:avLst/>
          </a:prstGeom>
        </p:spPr>
      </p:pic>
      <p:sp>
        <p:nvSpPr>
          <p:cNvPr id="5" name="TextBox 4"/>
          <p:cNvSpPr txBox="1"/>
          <p:nvPr/>
        </p:nvSpPr>
        <p:spPr>
          <a:xfrm>
            <a:off x="1577855" y="5224105"/>
            <a:ext cx="4453977" cy="1200329"/>
          </a:xfrm>
          <a:prstGeom prst="rect">
            <a:avLst/>
          </a:prstGeom>
          <a:noFill/>
        </p:spPr>
        <p:txBody>
          <a:bodyPr wrap="square" rtlCol="0">
            <a:spAutoFit/>
          </a:bodyPr>
          <a:lstStyle/>
          <a:p>
            <a:r>
              <a:rPr lang="en-US" dirty="0" smtClean="0"/>
              <a:t>The purpose of many early schools, especially in Western Canada, was to assimilate immigrant children to life in Canada.</a:t>
            </a:r>
            <a:endParaRPr lang="en-US" dirty="0"/>
          </a:p>
        </p:txBody>
      </p:sp>
    </p:spTree>
    <p:extLst>
      <p:ext uri="{BB962C8B-B14F-4D97-AF65-F5344CB8AC3E}">
        <p14:creationId xmlns:p14="http://schemas.microsoft.com/office/powerpoint/2010/main" val="1102299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9" y="808056"/>
            <a:ext cx="1976234" cy="1077229"/>
          </a:xfrm>
        </p:spPr>
        <p:txBody>
          <a:bodyPr/>
          <a:lstStyle/>
          <a:p>
            <a:r>
              <a:rPr lang="en-US" dirty="0" smtClean="0"/>
              <a:t>Culture</a:t>
            </a:r>
            <a:endParaRPr lang="en-US" dirty="0"/>
          </a:p>
        </p:txBody>
      </p:sp>
      <p:sp>
        <p:nvSpPr>
          <p:cNvPr id="3" name="Content Placeholder 2"/>
          <p:cNvSpPr>
            <a:spLocks noGrp="1"/>
          </p:cNvSpPr>
          <p:nvPr>
            <p:ph idx="1"/>
          </p:nvPr>
        </p:nvSpPr>
        <p:spPr>
          <a:xfrm>
            <a:off x="1187116" y="2052116"/>
            <a:ext cx="9383023" cy="4589316"/>
          </a:xfrm>
        </p:spPr>
        <p:txBody>
          <a:bodyPr>
            <a:normAutofit/>
          </a:bodyPr>
          <a:lstStyle/>
          <a:p>
            <a:r>
              <a:rPr lang="en-GB" sz="2400" b="1" dirty="0">
                <a:latin typeface="Calibri" panose="020F0502020204030204" pitchFamily="34" charset="0"/>
                <a:ea typeface="Times New Roman" panose="02020603050405020304" pitchFamily="18" charset="0"/>
                <a:cs typeface="Times New Roman" panose="02020603050405020304" pitchFamily="18" charset="0"/>
              </a:rPr>
              <a:t>Literature: </a:t>
            </a:r>
            <a:r>
              <a:rPr lang="en-GB" sz="2400" dirty="0">
                <a:latin typeface="Calibri" panose="020F0502020204030204" pitchFamily="34" charset="0"/>
                <a:ea typeface="Times New Roman" panose="02020603050405020304" pitchFamily="18" charset="0"/>
                <a:cs typeface="Times New Roman" panose="02020603050405020304" pitchFamily="18" charset="0"/>
              </a:rPr>
              <a:t>Canadian writing and poetry began to develop it’s own distinctive style. One author in particular, Thomas Haliburton, came up with phrases such as “the early bird gets the worm” and “it’s raining cats and dogs.”</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b="1" dirty="0">
                <a:latin typeface="Calibri" panose="020F0502020204030204" pitchFamily="34" charset="0"/>
                <a:ea typeface="Times New Roman" panose="02020603050405020304" pitchFamily="18" charset="0"/>
                <a:cs typeface="Times New Roman" panose="02020603050405020304" pitchFamily="18" charset="0"/>
              </a:rPr>
              <a:t>Visual Art: </a:t>
            </a:r>
            <a:r>
              <a:rPr lang="en-GB" sz="2400" dirty="0">
                <a:latin typeface="Calibri" panose="020F0502020204030204" pitchFamily="34" charset="0"/>
                <a:ea typeface="Times New Roman" panose="02020603050405020304" pitchFamily="18" charset="0"/>
                <a:cs typeface="Times New Roman" panose="02020603050405020304" pitchFamily="18" charset="0"/>
              </a:rPr>
              <a:t>It was painters who took the lead in promoting a sense of Canadian identity. The first pieces were still based on natural landscapes. As more artists gained confidence through studying in Paris, they attempted human form.</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0578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4663" y="1490414"/>
            <a:ext cx="9535885" cy="3997828"/>
          </a:xfrm>
        </p:spPr>
        <p:txBody>
          <a:bodyPr>
            <a:normAutofit/>
          </a:bodyPr>
          <a:lstStyle/>
          <a:p>
            <a:r>
              <a:rPr lang="en-US" sz="3200" dirty="0" smtClean="0"/>
              <a:t>It is we who plowed the prairies; built the cities where they trade;</a:t>
            </a:r>
          </a:p>
          <a:p>
            <a:pPr marL="0" indent="0">
              <a:buNone/>
            </a:pPr>
            <a:r>
              <a:rPr lang="en-US" sz="3200" dirty="0"/>
              <a:t>	</a:t>
            </a:r>
            <a:r>
              <a:rPr lang="en-US" sz="3200" dirty="0" smtClean="0"/>
              <a:t>			</a:t>
            </a:r>
            <a:r>
              <a:rPr lang="en-US" sz="1800" dirty="0" smtClean="0"/>
              <a:t>-International Workers of the World </a:t>
            </a:r>
            <a:r>
              <a:rPr lang="en-US" sz="1800" dirty="0" err="1" smtClean="0"/>
              <a:t>Labour</a:t>
            </a:r>
            <a:r>
              <a:rPr lang="en-US" sz="1800" dirty="0" smtClean="0"/>
              <a:t> Song</a:t>
            </a:r>
            <a:endParaRPr lang="en-US" dirty="0" smtClean="0"/>
          </a:p>
        </p:txBody>
      </p:sp>
    </p:spTree>
    <p:extLst>
      <p:ext uri="{BB962C8B-B14F-4D97-AF65-F5344CB8AC3E}">
        <p14:creationId xmlns:p14="http://schemas.microsoft.com/office/powerpoint/2010/main" val="1546246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850" y="647635"/>
            <a:ext cx="2104571" cy="1077229"/>
          </a:xfrm>
        </p:spPr>
        <p:txBody>
          <a:bodyPr/>
          <a:lstStyle/>
          <a:p>
            <a:r>
              <a:rPr lang="en-US" dirty="0" smtClean="0"/>
              <a:t>Culture</a:t>
            </a:r>
            <a:endParaRPr lang="en-US" dirty="0"/>
          </a:p>
        </p:txBody>
      </p:sp>
      <p:sp>
        <p:nvSpPr>
          <p:cNvPr id="3" name="Content Placeholder 2"/>
          <p:cNvSpPr>
            <a:spLocks noGrp="1"/>
          </p:cNvSpPr>
          <p:nvPr>
            <p:ph idx="1"/>
          </p:nvPr>
        </p:nvSpPr>
        <p:spPr>
          <a:xfrm>
            <a:off x="1110343" y="1315453"/>
            <a:ext cx="6269025" cy="5261810"/>
          </a:xfrm>
        </p:spPr>
        <p:txBody>
          <a:bodyPr>
            <a:noAutofit/>
          </a:bodyPr>
          <a:lstStyle/>
          <a:p>
            <a:r>
              <a:rPr lang="en-GB" sz="2400" b="1" dirty="0">
                <a:latin typeface="Calibri" panose="020F0502020204030204" pitchFamily="34" charset="0"/>
                <a:ea typeface="Times New Roman" panose="02020603050405020304" pitchFamily="18" charset="0"/>
                <a:cs typeface="Times New Roman" panose="02020603050405020304" pitchFamily="18" charset="0"/>
              </a:rPr>
              <a:t>Music: </a:t>
            </a:r>
            <a:r>
              <a:rPr lang="en-GB" sz="2400" dirty="0">
                <a:latin typeface="Calibri" panose="020F0502020204030204" pitchFamily="34" charset="0"/>
                <a:ea typeface="Times New Roman" panose="02020603050405020304" pitchFamily="18" charset="0"/>
                <a:cs typeface="Times New Roman" panose="02020603050405020304" pitchFamily="18" charset="0"/>
              </a:rPr>
              <a:t>Musical life was raised through both individual achievements and organized efforts. </a:t>
            </a:r>
            <a:r>
              <a:rPr lang="en-GB" sz="2400" dirty="0" err="1">
                <a:latin typeface="Calibri" panose="020F0502020204030204" pitchFamily="34" charset="0"/>
                <a:ea typeface="Times New Roman" panose="02020603050405020304" pitchFamily="18" charset="0"/>
                <a:cs typeface="Times New Roman" panose="02020603050405020304" pitchFamily="18" charset="0"/>
              </a:rPr>
              <a:t>Calixa</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Lavallee</a:t>
            </a:r>
            <a:r>
              <a:rPr lang="en-GB" sz="2400" dirty="0">
                <a:latin typeface="Calibri" panose="020F0502020204030204" pitchFamily="34" charset="0"/>
                <a:ea typeface="Times New Roman" panose="02020603050405020304" pitchFamily="18" charset="0"/>
                <a:cs typeface="Times New Roman" panose="02020603050405020304" pitchFamily="18" charset="0"/>
              </a:rPr>
              <a:t> composed the music for “O Canada”. The turn of the century also saw </a:t>
            </a:r>
            <a:r>
              <a:rPr lang="en-GB" sz="2400" dirty="0" smtClean="0">
                <a:latin typeface="Calibri" panose="020F0502020204030204" pitchFamily="34" charset="0"/>
                <a:ea typeface="Times New Roman" panose="02020603050405020304" pitchFamily="18" charset="0"/>
                <a:cs typeface="Times New Roman" panose="02020603050405020304" pitchFamily="18" charset="0"/>
              </a:rPr>
              <a:t>1000-2000 seat </a:t>
            </a:r>
            <a:r>
              <a:rPr lang="en-GB" sz="2400" dirty="0">
                <a:latin typeface="Calibri" panose="020F0502020204030204" pitchFamily="34" charset="0"/>
                <a:ea typeface="Times New Roman" panose="02020603050405020304" pitchFamily="18" charset="0"/>
                <a:cs typeface="Times New Roman" panose="02020603050405020304" pitchFamily="18" charset="0"/>
              </a:rPr>
              <a:t>opera houses and theatres. Domestic theatre—both writing and performing—was slowly beginning to establish itself.</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7496090" y="1069809"/>
            <a:ext cx="3860352" cy="4785560"/>
          </a:xfrm>
          <a:prstGeom prst="rect">
            <a:avLst/>
          </a:prstGeom>
        </p:spPr>
      </p:pic>
    </p:spTree>
    <p:extLst>
      <p:ext uri="{BB962C8B-B14F-4D97-AF65-F5344CB8AC3E}">
        <p14:creationId xmlns:p14="http://schemas.microsoft.com/office/powerpoint/2010/main" val="413003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442" y="560200"/>
            <a:ext cx="9751992" cy="3997828"/>
          </a:xfrm>
        </p:spPr>
        <p:txBody>
          <a:bodyPr>
            <a:normAutofit/>
          </a:bodyPr>
          <a:lstStyle/>
          <a:p>
            <a:r>
              <a:rPr lang="en-GB" sz="2400" b="1" dirty="0">
                <a:latin typeface="Calibri" panose="020F0502020204030204" pitchFamily="34" charset="0"/>
                <a:ea typeface="Times New Roman" panose="02020603050405020304" pitchFamily="18" charset="0"/>
                <a:cs typeface="Times New Roman" panose="02020603050405020304" pitchFamily="18" charset="0"/>
              </a:rPr>
              <a:t>Sports: </a:t>
            </a:r>
            <a:r>
              <a:rPr lang="en-GB" sz="2400" dirty="0">
                <a:latin typeface="Calibri" panose="020F0502020204030204" pitchFamily="34" charset="0"/>
                <a:ea typeface="Times New Roman" panose="02020603050405020304" pitchFamily="18" charset="0"/>
                <a:cs typeface="Times New Roman" panose="02020603050405020304" pitchFamily="18" charset="0"/>
              </a:rPr>
              <a:t>Sports grew in popularity in the later years of the nineteenth century. Most were imported except hockey and lacrosse. Lacrosse was originally an Aboriginal sport called “Baggataway” which was played by entire villages. Hockey developed largely as a rural participant sport. Once it gained popularity, it would become recognized as Canada’s national sport.</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p:txBody>
      </p:sp>
      <p:pic>
        <p:nvPicPr>
          <p:cNvPr id="4" name="Picture 3"/>
          <p:cNvPicPr>
            <a:picLocks noChangeAspect="1"/>
          </p:cNvPicPr>
          <p:nvPr/>
        </p:nvPicPr>
        <p:blipFill>
          <a:blip r:embed="rId3"/>
          <a:stretch>
            <a:fillRect/>
          </a:stretch>
        </p:blipFill>
        <p:spPr>
          <a:xfrm>
            <a:off x="3980196" y="3248546"/>
            <a:ext cx="6124575" cy="3114675"/>
          </a:xfrm>
          <a:prstGeom prst="rect">
            <a:avLst/>
          </a:prstGeom>
        </p:spPr>
      </p:pic>
    </p:spTree>
    <p:extLst>
      <p:ext uri="{BB962C8B-B14F-4D97-AF65-F5344CB8AC3E}">
        <p14:creationId xmlns:p14="http://schemas.microsoft.com/office/powerpoint/2010/main" val="606467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73599" y="5329290"/>
            <a:ext cx="7796540" cy="1087839"/>
          </a:xfrm>
        </p:spPr>
        <p:txBody>
          <a:bodyPr/>
          <a:lstStyle/>
          <a:p>
            <a:r>
              <a:rPr lang="en-US" dirty="0" smtClean="0"/>
              <a:t>Football: McGill vs Harvard, 1874</a:t>
            </a:r>
            <a:endParaRPr lang="en-US" dirty="0"/>
          </a:p>
        </p:txBody>
      </p:sp>
      <p:pic>
        <p:nvPicPr>
          <p:cNvPr id="4" name="Picture 3"/>
          <p:cNvPicPr>
            <a:picLocks noChangeAspect="1"/>
          </p:cNvPicPr>
          <p:nvPr/>
        </p:nvPicPr>
        <p:blipFill>
          <a:blip r:embed="rId3"/>
          <a:stretch>
            <a:fillRect/>
          </a:stretch>
        </p:blipFill>
        <p:spPr>
          <a:xfrm>
            <a:off x="2103566" y="471487"/>
            <a:ext cx="8640633" cy="4857804"/>
          </a:xfrm>
          <a:prstGeom prst="rect">
            <a:avLst/>
          </a:prstGeom>
        </p:spPr>
      </p:pic>
    </p:spTree>
    <p:extLst>
      <p:ext uri="{BB962C8B-B14F-4D97-AF65-F5344CB8AC3E}">
        <p14:creationId xmlns:p14="http://schemas.microsoft.com/office/powerpoint/2010/main" val="3726309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248133" y="1256368"/>
            <a:ext cx="9835353" cy="5119215"/>
          </a:xfrm>
        </p:spPr>
        <p:txBody>
          <a:bodyPr>
            <a:normAutofit/>
          </a:bodyPr>
          <a:lstStyle/>
          <a:p>
            <a:pPr marL="514350" indent="-514350">
              <a:buFont typeface="+mj-lt"/>
              <a:buAutoNum type="arabicPeriod"/>
            </a:pPr>
            <a:r>
              <a:rPr lang="en-GB" sz="2400" dirty="0"/>
              <a:t>Was the National Policy really “national”? Was it fair to east and west Canada? What would you have changed?</a:t>
            </a:r>
          </a:p>
          <a:p>
            <a:pPr marL="514350" indent="-514350">
              <a:buFont typeface="+mj-lt"/>
              <a:buAutoNum type="arabicPeriod"/>
            </a:pPr>
            <a:r>
              <a:rPr lang="en-GB" sz="2400" dirty="0"/>
              <a:t>Do you think the previous system of time was very conventional?</a:t>
            </a:r>
          </a:p>
          <a:p>
            <a:pPr marL="514350" indent="-514350">
              <a:buFont typeface="+mj-lt"/>
              <a:buAutoNum type="arabicPeriod"/>
            </a:pPr>
            <a:r>
              <a:rPr lang="en-US" sz="2400" dirty="0" smtClean="0"/>
              <a:t>Did the railway have more of an impact on Canada’s economy or its society? Explain.</a:t>
            </a:r>
            <a:endParaRPr lang="en-US" sz="2400" dirty="0"/>
          </a:p>
          <a:p>
            <a:endParaRPr lang="en-US" sz="2400" dirty="0"/>
          </a:p>
        </p:txBody>
      </p:sp>
    </p:spTree>
    <p:extLst>
      <p:ext uri="{BB962C8B-B14F-4D97-AF65-F5344CB8AC3E}">
        <p14:creationId xmlns:p14="http://schemas.microsoft.com/office/powerpoint/2010/main" val="25793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386" y="622164"/>
            <a:ext cx="4332625" cy="1077229"/>
          </a:xfrm>
        </p:spPr>
        <p:txBody>
          <a:bodyPr/>
          <a:lstStyle/>
          <a:p>
            <a:r>
              <a:rPr lang="en-US" dirty="0" smtClean="0"/>
              <a:t>From Sea to Sea</a:t>
            </a:r>
            <a:endParaRPr lang="en-US" dirty="0"/>
          </a:p>
        </p:txBody>
      </p:sp>
      <p:sp>
        <p:nvSpPr>
          <p:cNvPr id="3" name="Content Placeholder 2"/>
          <p:cNvSpPr>
            <a:spLocks noGrp="1"/>
          </p:cNvSpPr>
          <p:nvPr>
            <p:ph idx="1"/>
          </p:nvPr>
        </p:nvSpPr>
        <p:spPr>
          <a:xfrm>
            <a:off x="4457699" y="1346670"/>
            <a:ext cx="6498772" cy="4703274"/>
          </a:xfrm>
        </p:spPr>
        <p:txBody>
          <a:bodyPr>
            <a:normAutofit/>
          </a:bodyPr>
          <a:lstStyle/>
          <a:p>
            <a:r>
              <a:rPr lang="en-US" sz="2400" dirty="0" smtClean="0"/>
              <a:t>After the Pacific Scandal, which led to John A. Macdonald resigning on the grounds of unethical </a:t>
            </a:r>
            <a:r>
              <a:rPr lang="en-US" sz="2400" dirty="0" smtClean="0"/>
              <a:t>behaviour, </a:t>
            </a:r>
            <a:r>
              <a:rPr lang="en-US" sz="2400" dirty="0" smtClean="0"/>
              <a:t>the Canadian political landscape was wide open.</a:t>
            </a:r>
          </a:p>
          <a:p>
            <a:r>
              <a:rPr lang="en-US" sz="2400" dirty="0" smtClean="0"/>
              <a:t>Liberal Alexander Mackenzie becomes the 2</a:t>
            </a:r>
            <a:r>
              <a:rPr lang="en-US" sz="2400" baseline="30000" dirty="0" smtClean="0"/>
              <a:t>nd</a:t>
            </a:r>
            <a:r>
              <a:rPr lang="en-US" sz="2400" dirty="0" smtClean="0"/>
              <a:t> Prime Minister after he mops the floor with the Tories in the 1873 election. </a:t>
            </a:r>
            <a:endParaRPr lang="en-US" sz="2400" dirty="0"/>
          </a:p>
        </p:txBody>
      </p:sp>
      <p:pic>
        <p:nvPicPr>
          <p:cNvPr id="4" name="Picture 3"/>
          <p:cNvPicPr>
            <a:picLocks noChangeAspect="1"/>
          </p:cNvPicPr>
          <p:nvPr/>
        </p:nvPicPr>
        <p:blipFill>
          <a:blip r:embed="rId3"/>
          <a:stretch>
            <a:fillRect/>
          </a:stretch>
        </p:blipFill>
        <p:spPr>
          <a:xfrm>
            <a:off x="867748" y="1346670"/>
            <a:ext cx="3589951" cy="4589506"/>
          </a:xfrm>
          <a:prstGeom prst="rect">
            <a:avLst/>
          </a:prstGeom>
        </p:spPr>
      </p:pic>
    </p:spTree>
    <p:extLst>
      <p:ext uri="{BB962C8B-B14F-4D97-AF65-F5344CB8AC3E}">
        <p14:creationId xmlns:p14="http://schemas.microsoft.com/office/powerpoint/2010/main" val="41256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72" y="644770"/>
            <a:ext cx="5274892" cy="1077229"/>
          </a:xfrm>
        </p:spPr>
        <p:txBody>
          <a:bodyPr/>
          <a:lstStyle/>
          <a:p>
            <a:r>
              <a:rPr lang="en-US" dirty="0" smtClean="0"/>
              <a:t>“Honest Sandy”</a:t>
            </a:r>
            <a:endParaRPr lang="en-US" dirty="0"/>
          </a:p>
        </p:txBody>
      </p:sp>
      <p:sp>
        <p:nvSpPr>
          <p:cNvPr id="3" name="Content Placeholder 2"/>
          <p:cNvSpPr>
            <a:spLocks noGrp="1"/>
          </p:cNvSpPr>
          <p:nvPr>
            <p:ph idx="1"/>
          </p:nvPr>
        </p:nvSpPr>
        <p:spPr>
          <a:xfrm>
            <a:off x="1077686" y="1545929"/>
            <a:ext cx="7168243" cy="4528299"/>
          </a:xfrm>
        </p:spPr>
        <p:txBody>
          <a:bodyPr>
            <a:normAutofit/>
          </a:bodyPr>
          <a:lstStyle/>
          <a:p>
            <a:r>
              <a:rPr lang="en-US" sz="2800" dirty="0" smtClean="0"/>
              <a:t>“Honest Sandy” Mackenzie, was a sincere, hardworking man who ushered in several important institutions:</a:t>
            </a:r>
          </a:p>
          <a:p>
            <a:pPr lvl="1">
              <a:buFont typeface="Wingdings" panose="05000000000000000000" pitchFamily="2" charset="2"/>
              <a:buChar char="ü"/>
            </a:pPr>
            <a:r>
              <a:rPr lang="en-US" sz="2400" dirty="0" smtClean="0"/>
              <a:t>The Secret Ballot</a:t>
            </a:r>
          </a:p>
          <a:p>
            <a:pPr lvl="1">
              <a:buFont typeface="Wingdings" panose="05000000000000000000" pitchFamily="2" charset="2"/>
              <a:buChar char="ü"/>
            </a:pPr>
            <a:r>
              <a:rPr lang="en-US" sz="2400" dirty="0" smtClean="0"/>
              <a:t>The Supreme Court of Canada</a:t>
            </a:r>
          </a:p>
          <a:p>
            <a:pPr lvl="1">
              <a:buFont typeface="Wingdings" panose="05000000000000000000" pitchFamily="2" charset="2"/>
              <a:buChar char="ü"/>
            </a:pPr>
            <a:r>
              <a:rPr lang="en-US" sz="2400" dirty="0" smtClean="0"/>
              <a:t>The office of the Auditor General</a:t>
            </a:r>
            <a:endParaRPr lang="en-US" sz="2400" dirty="0"/>
          </a:p>
        </p:txBody>
      </p:sp>
      <p:pic>
        <p:nvPicPr>
          <p:cNvPr id="4" name="Picture 3"/>
          <p:cNvPicPr>
            <a:picLocks noChangeAspect="1"/>
          </p:cNvPicPr>
          <p:nvPr/>
        </p:nvPicPr>
        <p:blipFill>
          <a:blip r:embed="rId3"/>
          <a:stretch>
            <a:fillRect/>
          </a:stretch>
        </p:blipFill>
        <p:spPr>
          <a:xfrm>
            <a:off x="8245929" y="2056943"/>
            <a:ext cx="2885224" cy="3829715"/>
          </a:xfrm>
          <a:prstGeom prst="rect">
            <a:avLst/>
          </a:prstGeom>
        </p:spPr>
      </p:pic>
    </p:spTree>
    <p:extLst>
      <p:ext uri="{BB962C8B-B14F-4D97-AF65-F5344CB8AC3E}">
        <p14:creationId xmlns:p14="http://schemas.microsoft.com/office/powerpoint/2010/main" val="31078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180" y="595785"/>
            <a:ext cx="3516196" cy="1077229"/>
          </a:xfrm>
        </p:spPr>
        <p:txBody>
          <a:bodyPr/>
          <a:lstStyle/>
          <a:p>
            <a:r>
              <a:rPr lang="en-US" dirty="0" smtClean="0"/>
              <a:t>“Pay As You Go”</a:t>
            </a:r>
            <a:endParaRPr lang="en-US" dirty="0"/>
          </a:p>
        </p:txBody>
      </p:sp>
      <p:sp>
        <p:nvSpPr>
          <p:cNvPr id="3" name="Content Placeholder 2"/>
          <p:cNvSpPr>
            <a:spLocks noGrp="1"/>
          </p:cNvSpPr>
          <p:nvPr>
            <p:ph idx="1"/>
          </p:nvPr>
        </p:nvSpPr>
        <p:spPr>
          <a:xfrm>
            <a:off x="930728" y="1306285"/>
            <a:ext cx="9247525" cy="4694673"/>
          </a:xfrm>
        </p:spPr>
        <p:txBody>
          <a:bodyPr>
            <a:normAutofit/>
          </a:bodyPr>
          <a:lstStyle/>
          <a:p>
            <a:r>
              <a:rPr lang="en-US" sz="2400" dirty="0" smtClean="0"/>
              <a:t>While Alexander Mackenzie was a much respected PM he legacy was tarnished as the transcontinental railway plan fell apart and he opted for a “pay as you go” approach. BC was furious as this railroad would connect them with the rest of Canada.</a:t>
            </a:r>
          </a:p>
          <a:p>
            <a:r>
              <a:rPr lang="en-US" sz="2400" dirty="0" smtClean="0"/>
              <a:t>Pro-Confederation MP, Amor de Cosmos, called for BC to leave the Confederation; Canada now faces a second separatist movement in less than 10 years. </a:t>
            </a:r>
            <a:endParaRPr lang="en-US" sz="2400" dirty="0"/>
          </a:p>
        </p:txBody>
      </p:sp>
      <p:pic>
        <p:nvPicPr>
          <p:cNvPr id="4" name="Picture 3"/>
          <p:cNvPicPr>
            <a:picLocks noChangeAspect="1"/>
          </p:cNvPicPr>
          <p:nvPr/>
        </p:nvPicPr>
        <p:blipFill>
          <a:blip r:embed="rId3"/>
          <a:stretch>
            <a:fillRect/>
          </a:stretch>
        </p:blipFill>
        <p:spPr>
          <a:xfrm>
            <a:off x="9797143" y="146956"/>
            <a:ext cx="2318767" cy="2318767"/>
          </a:xfrm>
          <a:prstGeom prst="rect">
            <a:avLst/>
          </a:prstGeom>
        </p:spPr>
      </p:pic>
    </p:spTree>
    <p:extLst>
      <p:ext uri="{BB962C8B-B14F-4D97-AF65-F5344CB8AC3E}">
        <p14:creationId xmlns:p14="http://schemas.microsoft.com/office/powerpoint/2010/main" val="30770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107" y="546798"/>
            <a:ext cx="7958331" cy="1077229"/>
          </a:xfrm>
        </p:spPr>
        <p:txBody>
          <a:bodyPr/>
          <a:lstStyle/>
          <a:p>
            <a:r>
              <a:rPr lang="en-US" dirty="0" smtClean="0"/>
              <a:t>The National Policy…</a:t>
            </a:r>
            <a:br>
              <a:rPr lang="en-US" dirty="0" smtClean="0"/>
            </a:br>
            <a:r>
              <a:rPr lang="en-US" dirty="0" smtClean="0"/>
              <a:t> </a:t>
            </a:r>
            <a:r>
              <a:rPr lang="en-US" sz="2400" dirty="0" smtClean="0"/>
              <a:t>and the Rebirth of John A Macdonald</a:t>
            </a:r>
            <a:endParaRPr lang="en-US" dirty="0"/>
          </a:p>
        </p:txBody>
      </p:sp>
      <p:sp>
        <p:nvSpPr>
          <p:cNvPr id="3" name="Content Placeholder 2"/>
          <p:cNvSpPr>
            <a:spLocks noGrp="1"/>
          </p:cNvSpPr>
          <p:nvPr>
            <p:ph idx="1"/>
          </p:nvPr>
        </p:nvSpPr>
        <p:spPr>
          <a:xfrm>
            <a:off x="1191987" y="1624027"/>
            <a:ext cx="7266214" cy="4989044"/>
          </a:xfrm>
        </p:spPr>
        <p:txBody>
          <a:bodyPr>
            <a:normAutofit/>
          </a:bodyPr>
          <a:lstStyle/>
          <a:p>
            <a:r>
              <a:rPr lang="en-US" sz="2400" dirty="0" smtClean="0"/>
              <a:t>In the midst of the global recession Macdonald led his party back into power with a protectionist system of internal trade and a high “tariff wall” to keep out American imports. This policy would be expanding to include:</a:t>
            </a:r>
          </a:p>
          <a:p>
            <a:pPr lvl="1">
              <a:buFont typeface="Wingdings" panose="05000000000000000000" pitchFamily="2" charset="2"/>
              <a:buChar char="q"/>
            </a:pPr>
            <a:r>
              <a:rPr lang="en-US" sz="2000" dirty="0" smtClean="0"/>
              <a:t>Protective Tariffs – higher taxes charged on imports</a:t>
            </a:r>
          </a:p>
          <a:p>
            <a:pPr lvl="1">
              <a:buFont typeface="Wingdings" panose="05000000000000000000" pitchFamily="2" charset="2"/>
              <a:buChar char="q"/>
            </a:pPr>
            <a:r>
              <a:rPr lang="en-US" sz="2000" dirty="0" smtClean="0"/>
              <a:t>A transcontinental railway along an all-Canadian route</a:t>
            </a:r>
          </a:p>
          <a:p>
            <a:pPr lvl="1">
              <a:buFont typeface="Wingdings" panose="05000000000000000000" pitchFamily="2" charset="2"/>
              <a:buChar char="q"/>
            </a:pPr>
            <a:r>
              <a:rPr lang="en-US" sz="2000" dirty="0" smtClean="0"/>
              <a:t>Increased immigration and western settlement</a:t>
            </a:r>
          </a:p>
          <a:p>
            <a:endParaRPr lang="en-US" sz="2400" dirty="0"/>
          </a:p>
        </p:txBody>
      </p:sp>
      <p:pic>
        <p:nvPicPr>
          <p:cNvPr id="6" name="Picture 5"/>
          <p:cNvPicPr>
            <a:picLocks noChangeAspect="1"/>
          </p:cNvPicPr>
          <p:nvPr/>
        </p:nvPicPr>
        <p:blipFill>
          <a:blip r:embed="rId3"/>
          <a:stretch>
            <a:fillRect/>
          </a:stretch>
        </p:blipFill>
        <p:spPr>
          <a:xfrm>
            <a:off x="8458201" y="1168852"/>
            <a:ext cx="2875626" cy="4431847"/>
          </a:xfrm>
          <a:prstGeom prst="rect">
            <a:avLst/>
          </a:prstGeom>
        </p:spPr>
      </p:pic>
    </p:spTree>
    <p:extLst>
      <p:ext uri="{BB962C8B-B14F-4D97-AF65-F5344CB8AC3E}">
        <p14:creationId xmlns:p14="http://schemas.microsoft.com/office/powerpoint/2010/main" val="6342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563" y="334527"/>
            <a:ext cx="4539344" cy="1077229"/>
          </a:xfrm>
        </p:spPr>
        <p:txBody>
          <a:bodyPr/>
          <a:lstStyle/>
          <a:p>
            <a:r>
              <a:rPr lang="en-US" dirty="0" smtClean="0"/>
              <a:t>The National Policy</a:t>
            </a:r>
            <a:endParaRPr lang="en-US" dirty="0"/>
          </a:p>
        </p:txBody>
      </p:sp>
      <p:sp>
        <p:nvSpPr>
          <p:cNvPr id="3" name="Content Placeholder 2"/>
          <p:cNvSpPr>
            <a:spLocks noGrp="1"/>
          </p:cNvSpPr>
          <p:nvPr>
            <p:ph idx="1"/>
          </p:nvPr>
        </p:nvSpPr>
        <p:spPr>
          <a:xfrm>
            <a:off x="4441370" y="1101741"/>
            <a:ext cx="7053944" cy="5266401"/>
          </a:xfrm>
        </p:spPr>
        <p:txBody>
          <a:bodyPr>
            <a:noAutofit/>
          </a:bodyPr>
          <a:lstStyle/>
          <a:p>
            <a:r>
              <a:rPr lang="en-US" sz="2400" dirty="0" smtClean="0"/>
              <a:t>The National Policy was some-what successful as Canada did experience immigration but they also faced a </a:t>
            </a:r>
            <a:r>
              <a:rPr lang="en-US" sz="2400" i="1" dirty="0" smtClean="0"/>
              <a:t>net loss </a:t>
            </a:r>
            <a:r>
              <a:rPr lang="en-US" sz="2400" dirty="0" smtClean="0"/>
              <a:t>of immigrants.</a:t>
            </a:r>
          </a:p>
          <a:p>
            <a:r>
              <a:rPr lang="en-US" sz="2400" dirty="0" smtClean="0"/>
              <a:t>Tariffs did protect Canadian Industry but ultimately resulted in an increase to the cost of living.</a:t>
            </a:r>
          </a:p>
          <a:p>
            <a:r>
              <a:rPr lang="en-US" sz="2400" dirty="0" smtClean="0"/>
              <a:t>The most ambitious aspect of the policy would solidify Macdonald into Canadian history was the completion of the transcontinental railway.</a:t>
            </a:r>
            <a:endParaRPr lang="en-US" sz="2400" dirty="0"/>
          </a:p>
        </p:txBody>
      </p:sp>
      <p:pic>
        <p:nvPicPr>
          <p:cNvPr id="4" name="Picture 3"/>
          <p:cNvPicPr>
            <a:picLocks noChangeAspect="1"/>
          </p:cNvPicPr>
          <p:nvPr/>
        </p:nvPicPr>
        <p:blipFill>
          <a:blip r:embed="rId3"/>
          <a:stretch>
            <a:fillRect/>
          </a:stretch>
        </p:blipFill>
        <p:spPr>
          <a:xfrm>
            <a:off x="481692" y="1101741"/>
            <a:ext cx="3747407" cy="5417938"/>
          </a:xfrm>
          <a:prstGeom prst="rect">
            <a:avLst/>
          </a:prstGeom>
        </p:spPr>
      </p:pic>
    </p:spTree>
    <p:extLst>
      <p:ext uri="{BB962C8B-B14F-4D97-AF65-F5344CB8AC3E}">
        <p14:creationId xmlns:p14="http://schemas.microsoft.com/office/powerpoint/2010/main" val="154353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62192" y="-444954"/>
            <a:ext cx="9763650" cy="7139669"/>
          </a:xfrm>
          <a:prstGeom prst="rect">
            <a:avLst/>
          </a:prstGeom>
        </p:spPr>
      </p:pic>
    </p:spTree>
    <p:extLst>
      <p:ext uri="{BB962C8B-B14F-4D97-AF65-F5344CB8AC3E}">
        <p14:creationId xmlns:p14="http://schemas.microsoft.com/office/powerpoint/2010/main" val="230338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Policy Regional Problems</a:t>
            </a:r>
            <a:endParaRPr lang="en-US" dirty="0"/>
          </a:p>
        </p:txBody>
      </p:sp>
      <p:sp>
        <p:nvSpPr>
          <p:cNvPr id="3" name="Content Placeholder 2"/>
          <p:cNvSpPr>
            <a:spLocks noGrp="1"/>
          </p:cNvSpPr>
          <p:nvPr>
            <p:ph idx="1"/>
          </p:nvPr>
        </p:nvSpPr>
        <p:spPr>
          <a:xfrm>
            <a:off x="1094015" y="1551214"/>
            <a:ext cx="10368642" cy="4686300"/>
          </a:xfrm>
        </p:spPr>
        <p:txBody>
          <a:bodyPr>
            <a:normAutofit/>
          </a:bodyPr>
          <a:lstStyle/>
          <a:p>
            <a:r>
              <a:rPr lang="en-US" sz="2400" dirty="0" smtClean="0"/>
              <a:t>Central Canada benefited greatly from this policy as investments in industry and a growing population.</a:t>
            </a:r>
          </a:p>
          <a:p>
            <a:r>
              <a:rPr lang="en-US" sz="2400" dirty="0" smtClean="0"/>
              <a:t>The Maritimes suffered a severe economic downturn as they relied heavily on trade with the US and Britain. The Maritime region also did not receive much investment in industry and couldn’t adjust from the prosperous days of “wind, water, and wood”.</a:t>
            </a:r>
          </a:p>
          <a:p>
            <a:r>
              <a:rPr lang="en-US" sz="2400" dirty="0" smtClean="0"/>
              <a:t>The geographic distance from larger populations also made it challenging to make a profit off sales of products and resources. </a:t>
            </a:r>
            <a:endParaRPr lang="en-US" sz="2400" dirty="0"/>
          </a:p>
        </p:txBody>
      </p:sp>
    </p:spTree>
    <p:extLst>
      <p:ext uri="{BB962C8B-B14F-4D97-AF65-F5344CB8AC3E}">
        <p14:creationId xmlns:p14="http://schemas.microsoft.com/office/powerpoint/2010/main" val="4208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TotalTime>
  <Words>1654</Words>
  <Application>Microsoft Office PowerPoint</Application>
  <PresentationFormat>Widescreen</PresentationFormat>
  <Paragraphs>114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MS Shell Dlg 2</vt:lpstr>
      <vt:lpstr>Times New Roman</vt:lpstr>
      <vt:lpstr>Wingdings</vt:lpstr>
      <vt:lpstr>Wingdings 3</vt:lpstr>
      <vt:lpstr>Madison</vt:lpstr>
      <vt:lpstr>Changing Times </vt:lpstr>
      <vt:lpstr>PowerPoint Presentation</vt:lpstr>
      <vt:lpstr>From Sea to Sea</vt:lpstr>
      <vt:lpstr>“Honest Sandy”</vt:lpstr>
      <vt:lpstr>“Pay As You Go”</vt:lpstr>
      <vt:lpstr>The National Policy…  and the Rebirth of John A Macdonald</vt:lpstr>
      <vt:lpstr>The National Policy</vt:lpstr>
      <vt:lpstr>PowerPoint Presentation</vt:lpstr>
      <vt:lpstr>National Policy Regional Problems</vt:lpstr>
      <vt:lpstr>PowerPoint Presentation</vt:lpstr>
      <vt:lpstr>Western Canada</vt:lpstr>
      <vt:lpstr>Radical Shift in Production</vt:lpstr>
      <vt:lpstr>PowerPoint Presentation</vt:lpstr>
      <vt:lpstr>Rise of Labour</vt:lpstr>
      <vt:lpstr>PowerPoint Presentation</vt:lpstr>
      <vt:lpstr>Changing “Times”</vt:lpstr>
      <vt:lpstr>Sandford Fleming</vt:lpstr>
      <vt:lpstr>Culture</vt:lpstr>
      <vt:lpstr>Culture</vt:lpstr>
      <vt:lpstr>Culture</vt:lpstr>
      <vt:lpstr>PowerPoint Presentation</vt:lpstr>
      <vt:lpstr>PowerPoint Presentation</vt:lpstr>
      <vt:lpstr>Questions</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Times</dc:title>
  <dc:creator>Champion, Andrew    (ASD-W)</dc:creator>
  <cp:lastModifiedBy>Champion, Andrew    (ASD-W)</cp:lastModifiedBy>
  <cp:revision>36</cp:revision>
  <cp:lastPrinted>2019-10-30T11:33:25Z</cp:lastPrinted>
  <dcterms:created xsi:type="dcterms:W3CDTF">2019-10-29T11:58:38Z</dcterms:created>
  <dcterms:modified xsi:type="dcterms:W3CDTF">2019-10-30T18:33:10Z</dcterms:modified>
</cp:coreProperties>
</file>