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64" r:id="rId3"/>
    <p:sldId id="260" r:id="rId4"/>
    <p:sldId id="258" r:id="rId5"/>
    <p:sldId id="259" r:id="rId6"/>
    <p:sldId id="281" r:id="rId7"/>
    <p:sldId id="261" r:id="rId8"/>
    <p:sldId id="257" r:id="rId9"/>
    <p:sldId id="262" r:id="rId10"/>
    <p:sldId id="263" r:id="rId11"/>
    <p:sldId id="292" r:id="rId12"/>
    <p:sldId id="265" r:id="rId13"/>
    <p:sldId id="266" r:id="rId14"/>
    <p:sldId id="267" r:id="rId15"/>
    <p:sldId id="286" r:id="rId16"/>
    <p:sldId id="268" r:id="rId17"/>
    <p:sldId id="269" r:id="rId18"/>
    <p:sldId id="270" r:id="rId19"/>
    <p:sldId id="271" r:id="rId20"/>
    <p:sldId id="272" r:id="rId21"/>
    <p:sldId id="274" r:id="rId22"/>
    <p:sldId id="294" r:id="rId23"/>
    <p:sldId id="273" r:id="rId24"/>
    <p:sldId id="275" r:id="rId25"/>
    <p:sldId id="280" r:id="rId26"/>
    <p:sldId id="285" r:id="rId27"/>
    <p:sldId id="279" r:id="rId28"/>
    <p:sldId id="278" r:id="rId29"/>
    <p:sldId id="283" r:id="rId30"/>
    <p:sldId id="295" r:id="rId31"/>
    <p:sldId id="296" r:id="rId32"/>
    <p:sldId id="284" r:id="rId33"/>
    <p:sldId id="299" r:id="rId34"/>
    <p:sldId id="297" r:id="rId35"/>
    <p:sldId id="293" r:id="rId36"/>
    <p:sldId id="29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B698B5-9A03-445E-BB32-30B5302C6FB7}">
          <p14:sldIdLst>
            <p14:sldId id="256"/>
            <p14:sldId id="264"/>
            <p14:sldId id="260"/>
            <p14:sldId id="258"/>
            <p14:sldId id="259"/>
            <p14:sldId id="281"/>
            <p14:sldId id="261"/>
            <p14:sldId id="257"/>
            <p14:sldId id="262"/>
            <p14:sldId id="263"/>
            <p14:sldId id="292"/>
            <p14:sldId id="265"/>
            <p14:sldId id="266"/>
            <p14:sldId id="267"/>
            <p14:sldId id="286"/>
            <p14:sldId id="268"/>
            <p14:sldId id="269"/>
            <p14:sldId id="270"/>
            <p14:sldId id="271"/>
            <p14:sldId id="272"/>
            <p14:sldId id="274"/>
            <p14:sldId id="294"/>
            <p14:sldId id="273"/>
            <p14:sldId id="275"/>
            <p14:sldId id="280"/>
            <p14:sldId id="285"/>
            <p14:sldId id="279"/>
            <p14:sldId id="278"/>
            <p14:sldId id="283"/>
            <p14:sldId id="295"/>
            <p14:sldId id="296"/>
            <p14:sldId id="284"/>
            <p14:sldId id="299"/>
            <p14:sldId id="297"/>
            <p14:sldId id="293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9BDD"/>
    <a:srgbClr val="FFC000"/>
    <a:srgbClr val="080808"/>
    <a:srgbClr val="F6B80A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816F8-CC9B-4711-8DD6-A53C1AE901A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3632F-AA67-4B2A-ADB3-92F307C98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01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3632F-AA67-4B2A-ADB3-92F307C985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04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632F-AA67-4B2A-ADB3-92F307C985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1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3AC-6120-481A-B483-54731CA4754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11A5-8569-4F3E-9D86-B48EDF245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0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3AC-6120-481A-B483-54731CA4754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11A5-8569-4F3E-9D86-B48EDF245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1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DE7413AC-6120-481A-B483-54731CA4754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B87111A5-8569-4F3E-9D86-B48EDF245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3AC-6120-481A-B483-54731CA4754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11A5-8569-4F3E-9D86-B48EDF245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7413AC-6120-481A-B483-54731CA4754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7111A5-8569-4F3E-9D86-B48EDF245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51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3AC-6120-481A-B483-54731CA4754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11A5-8569-4F3E-9D86-B48EDF245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3AC-6120-481A-B483-54731CA4754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11A5-8569-4F3E-9D86-B48EDF245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3AC-6120-481A-B483-54731CA4754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11A5-8569-4F3E-9D86-B48EDF245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5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3AC-6120-481A-B483-54731CA4754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11A5-8569-4F3E-9D86-B48EDF245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4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3AC-6120-481A-B483-54731CA4754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11A5-8569-4F3E-9D86-B48EDF245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9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3AC-6120-481A-B483-54731CA4754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11A5-8569-4F3E-9D86-B48EDF245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4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DE7413AC-6120-481A-B483-54731CA4754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B87111A5-8569-4F3E-9D86-B48EDF245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27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c.ca/archives/canada-s-cruise-missile-testing-controversy-of-1983-1.4744435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ell MT" panose="02020503060305020303" pitchFamily="18" charset="0"/>
              </a:rPr>
              <a:t>Cold War Canada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Bell MT" panose="02020503060305020303" pitchFamily="18" charset="0"/>
              </a:rPr>
              <a:t>And the rest of the World</a:t>
            </a:r>
          </a:p>
        </p:txBody>
      </p:sp>
    </p:spTree>
    <p:extLst>
      <p:ext uri="{BB962C8B-B14F-4D97-AF65-F5344CB8AC3E}">
        <p14:creationId xmlns:p14="http://schemas.microsoft.com/office/powerpoint/2010/main" val="40066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77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Bell MT" panose="02020503060305020303" pitchFamily="18" charset="0"/>
              </a:rPr>
              <a:t>Warsaw 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5669" y="1957240"/>
            <a:ext cx="6479628" cy="4652087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>
                <a:latin typeface="Bell MT" panose="02020503060305020303" pitchFamily="18" charset="0"/>
              </a:rPr>
              <a:t>Originally ‘Warsaw Treaty of Friendship, Cooperation, and Mutual Assistance.’</a:t>
            </a:r>
          </a:p>
          <a:p>
            <a:r>
              <a:rPr lang="en-US" sz="4400" dirty="0">
                <a:latin typeface="Bell MT" panose="02020503060305020303" pitchFamily="18" charset="0"/>
              </a:rPr>
              <a:t>Included East Germany, Czechoslovakia, Poland, Hungary, Romania, Albania, Bulgaria, and the Soviet Union at its formation in 1955.</a:t>
            </a:r>
          </a:p>
          <a:p>
            <a:r>
              <a:rPr lang="en-US" sz="4400" dirty="0">
                <a:latin typeface="Bell MT" panose="02020503060305020303" pitchFamily="18" charset="0"/>
              </a:rPr>
              <a:t>It was a counter maneuver by the Soviet Union to symbolize a growing and strong communist influence in Europe.</a:t>
            </a:r>
          </a:p>
          <a:p>
            <a:r>
              <a:rPr lang="en-US" sz="4400" dirty="0">
                <a:latin typeface="Bell MT" panose="02020503060305020303" pitchFamily="18" charset="0"/>
              </a:rPr>
              <a:t>The Soviets wanted to keep these states loyal to use them as a buffer zone between the themselves and western countries.</a:t>
            </a:r>
          </a:p>
          <a:p>
            <a:r>
              <a:rPr lang="en-US" sz="4400" dirty="0">
                <a:latin typeface="Bell MT" panose="02020503060305020303" pitchFamily="18" charset="0"/>
              </a:rPr>
              <a:t>Collapsed with the dissolution of the Soviet Union.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51816" y="5757504"/>
            <a:ext cx="2877207" cy="5173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latin typeface="Bell MT" panose="02020503060305020303" pitchFamily="18" charset="0"/>
              </a:rPr>
              <a:t>Union for Peace and Socialism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967" y="1825920"/>
            <a:ext cx="3366904" cy="393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5A1ABB-24A6-41D2-97C1-A13D4D162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000" dirty="0">
                <a:latin typeface="Bell MT" panose="02020503060305020303" pitchFamily="18" charset="0"/>
              </a:rPr>
              <a:t>1945-1991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AFC5D1C-4C32-44E1-942A-31C593A2FF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r="6172"/>
          <a:stretch>
            <a:fillRect/>
          </a:stretch>
        </p:blipFill>
        <p:spPr>
          <a:xfrm>
            <a:off x="2537789" y="2086551"/>
            <a:ext cx="7114339" cy="4565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59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Igor Gouzenko Affair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5123" y="2011680"/>
            <a:ext cx="5415101" cy="42062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sz="1800" dirty="0">
                <a:latin typeface="Bell MT" panose="02020503060305020303" pitchFamily="18" charset="0"/>
              </a:rPr>
              <a:t>Cipher clerk at the Soviet Embassy to Canada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latin typeface="Bell MT" panose="02020503060305020303" pitchFamily="18" charset="0"/>
              </a:rPr>
              <a:t> Gathered documents incriminating the USSR  (September 5, 1945)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latin typeface="Bell MT" panose="02020503060305020303" pitchFamily="18" charset="0"/>
              </a:rPr>
              <a:t> Turned to the </a:t>
            </a:r>
            <a:r>
              <a:rPr lang="en-US" sz="1800" i="1" dirty="0">
                <a:latin typeface="Bell MT" panose="02020503060305020303" pitchFamily="18" charset="0"/>
              </a:rPr>
              <a:t>Ottawa Journal </a:t>
            </a:r>
            <a:r>
              <a:rPr lang="en-US" sz="1800" dirty="0">
                <a:latin typeface="Bell MT" panose="02020503060305020303" pitchFamily="18" charset="0"/>
              </a:rPr>
              <a:t>but was rejected; also turned away by </a:t>
            </a:r>
            <a:r>
              <a:rPr lang="en-US" sz="1800">
                <a:latin typeface="Bell MT" panose="02020503060305020303" pitchFamily="18" charset="0"/>
              </a:rPr>
              <a:t>the Justice </a:t>
            </a:r>
            <a:r>
              <a:rPr lang="en-US" sz="1800" dirty="0">
                <a:latin typeface="Bell MT" panose="02020503060305020303" pitchFamily="18" charset="0"/>
              </a:rPr>
              <a:t>D</a:t>
            </a:r>
            <a:r>
              <a:rPr lang="en-US" sz="1800">
                <a:latin typeface="Bell MT" panose="02020503060305020303" pitchFamily="18" charset="0"/>
              </a:rPr>
              <a:t>epartment</a:t>
            </a:r>
            <a:endParaRPr lang="en-US" sz="1800" dirty="0"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latin typeface="Bell MT" panose="02020503060305020303" pitchFamily="18" charset="0"/>
              </a:rPr>
              <a:t> Home was ransacked but RCMP watch team caught intruders mid act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latin typeface="Bell MT" panose="02020503060305020303" pitchFamily="18" charset="0"/>
              </a:rPr>
              <a:t> First defector of the Cold War era – in Ottawa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latin typeface="Bell MT" panose="02020503060305020303" pitchFamily="18" charset="0"/>
              </a:rPr>
              <a:t> Became an instant celebrity after the arrests and would not let it go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latin typeface="Bell MT" panose="02020503060305020303" pitchFamily="18" charset="0"/>
              </a:rPr>
              <a:t> Caused some struggles between HUAC and the Canadian Government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A4D491-5C8B-46A1-A71F-24BCF22460BA}"/>
              </a:ext>
            </a:extLst>
          </p:cNvPr>
          <p:cNvSpPr/>
          <p:nvPr/>
        </p:nvSpPr>
        <p:spPr>
          <a:xfrm>
            <a:off x="837365" y="2356498"/>
            <a:ext cx="1360711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CF2795-7E82-4719-8BED-06A195260673}"/>
              </a:ext>
            </a:extLst>
          </p:cNvPr>
          <p:cNvGrpSpPr/>
          <p:nvPr/>
        </p:nvGrpSpPr>
        <p:grpSpPr>
          <a:xfrm>
            <a:off x="641032" y="5127351"/>
            <a:ext cx="2902591" cy="1090569"/>
            <a:chOff x="3656793" y="3197738"/>
            <a:chExt cx="2902591" cy="1090569"/>
          </a:xfrm>
        </p:grpSpPr>
        <p:sp>
          <p:nvSpPr>
            <p:cNvPr id="6" name="Rectangle: Single Corner Rounded 5">
              <a:extLst>
                <a:ext uri="{FF2B5EF4-FFF2-40B4-BE49-F238E27FC236}">
                  <a16:creationId xmlns:a16="http://schemas.microsoft.com/office/drawing/2014/main" id="{B9E07369-E36A-4138-918C-68ECD8C21162}"/>
                </a:ext>
              </a:extLst>
            </p:cNvPr>
            <p:cNvSpPr/>
            <p:nvPr/>
          </p:nvSpPr>
          <p:spPr>
            <a:xfrm>
              <a:off x="3656793" y="3197738"/>
              <a:ext cx="2902591" cy="1090569"/>
            </a:xfrm>
            <a:prstGeom prst="round1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1A6EAE-C90B-40E7-9E53-92696BDEBE0F}"/>
                </a:ext>
              </a:extLst>
            </p:cNvPr>
            <p:cNvSpPr txBox="1"/>
            <p:nvPr/>
          </p:nvSpPr>
          <p:spPr>
            <a:xfrm>
              <a:off x="3656793" y="3261946"/>
              <a:ext cx="27967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latin typeface="Bell MT" panose="02020503060305020303" pitchFamily="18" charset="0"/>
                </a:rPr>
                <a:t>Cipher Clerk: A person who frequently encrypts and decrypts messages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D0FB6A0-1877-45C5-A85B-C362F704E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121" y="3600644"/>
            <a:ext cx="4665419" cy="2621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00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Bell MT" panose="02020503060305020303" pitchFamily="18" charset="0"/>
              </a:rPr>
              <a:t>Kellock-Taschereau</a:t>
            </a:r>
            <a:r>
              <a:rPr lang="en-US" dirty="0">
                <a:latin typeface="Bell MT" panose="02020503060305020303" pitchFamily="18" charset="0"/>
              </a:rPr>
              <a:t> Commission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Bell MT" panose="02020503060305020303" pitchFamily="18" charset="0"/>
              </a:rPr>
              <a:t>3 members of Cabinet organized a secret and extensive investigation under the ruling of the War Measures Act (despite this being 1946)</a:t>
            </a:r>
          </a:p>
          <a:p>
            <a:r>
              <a:rPr lang="en-US" sz="1800" dirty="0">
                <a:latin typeface="Bell MT" panose="02020503060305020303" pitchFamily="18" charset="0"/>
              </a:rPr>
              <a:t>This involved numerous pre-dawn raids to retain and interrogate suspects</a:t>
            </a:r>
          </a:p>
          <a:p>
            <a:r>
              <a:rPr lang="en-US" sz="1800" dirty="0">
                <a:latin typeface="Bell MT" panose="02020503060305020303" pitchFamily="18" charset="0"/>
              </a:rPr>
              <a:t>Many detained without charge, bail or legal representation.  All detainees were required to answer all questions regardless of self incrimination</a:t>
            </a:r>
          </a:p>
          <a:p>
            <a:r>
              <a:rPr lang="en-US" sz="1800" dirty="0">
                <a:latin typeface="Bell MT" panose="02020503060305020303" pitchFamily="18" charset="0"/>
              </a:rPr>
              <a:t>Almost 24 detained half were convicted all by self incrimination</a:t>
            </a:r>
          </a:p>
          <a:p>
            <a:r>
              <a:rPr lang="en-US" sz="1800" dirty="0">
                <a:latin typeface="Bell MT" panose="02020503060305020303" pitchFamily="18" charset="0"/>
              </a:rPr>
              <a:t>All public servants and one Member of Parliament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959" y="2011680"/>
            <a:ext cx="5520610" cy="3091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73" y="3900936"/>
            <a:ext cx="1850181" cy="2842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886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Security Panel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Government interdepartmental internal security panel</a:t>
            </a:r>
          </a:p>
          <a:p>
            <a:r>
              <a:rPr lang="en-US" sz="1600" dirty="0">
                <a:latin typeface="Bell MT" panose="02020503060305020303" pitchFamily="18" charset="0"/>
              </a:rPr>
              <a:t>Cabinet Secretary, Senior Joint Chiefs of Defense Staff, RCMP, and External Affairs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First order to create a screening program for bureaucrats and civil servants, moved to seamen in the Great Lakes at the request of the U.S. then on to immigrants seeking Canadian citizenship</a:t>
            </a:r>
          </a:p>
          <a:p>
            <a:r>
              <a:rPr lang="en-US" sz="1600" dirty="0">
                <a:latin typeface="Bell MT" panose="02020503060305020303" pitchFamily="18" charset="0"/>
              </a:rPr>
              <a:t>Program allowed the investigators to gain access to the past, relatives, associates, personal habits, and political beliefs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All while not disrupting their everyday job</a:t>
            </a:r>
          </a:p>
          <a:p>
            <a:r>
              <a:rPr lang="en-US" sz="1600" dirty="0">
                <a:latin typeface="Bell MT" panose="02020503060305020303" pitchFamily="18" charset="0"/>
              </a:rPr>
              <a:t>RCMP was involved while the Cabinet Ministers made the final decisions</a:t>
            </a:r>
          </a:p>
          <a:p>
            <a:pPr marL="0" indent="0">
              <a:buNone/>
            </a:pPr>
            <a:endParaRPr lang="en-US" sz="1600" dirty="0">
              <a:latin typeface="Bell MT" panose="02020503060305020303" pitchFamily="18" charset="0"/>
            </a:endParaRPr>
          </a:p>
          <a:p>
            <a:endParaRPr lang="en-US" sz="1600" dirty="0">
              <a:latin typeface="Bell MT" panose="02020503060305020303" pitchFamily="18" charset="0"/>
            </a:endParaRPr>
          </a:p>
          <a:p>
            <a:endParaRPr lang="en-US" sz="1600" dirty="0">
              <a:latin typeface="Bell MT" panose="020205030603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The discovery of any clearance issues were deliberately kept classified</a:t>
            </a:r>
          </a:p>
          <a:p>
            <a:r>
              <a:rPr lang="en-US" sz="1600" dirty="0">
                <a:latin typeface="Bell MT" panose="02020503060305020303" pitchFamily="18" charset="0"/>
              </a:rPr>
              <a:t>Much of the documentation was only declassified and released in the 1970’s and 80’s</a:t>
            </a:r>
          </a:p>
          <a:p>
            <a:endParaRPr lang="en-US" sz="1600" dirty="0">
              <a:latin typeface="Bell MT" panose="020205030603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391" y="3352310"/>
            <a:ext cx="5323114" cy="2865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35141" y="6251998"/>
            <a:ext cx="371361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Bell MT" panose="02020503060305020303" pitchFamily="18" charset="0"/>
              </a:rPr>
              <a:t>Defense Headquarters of Canada </a:t>
            </a:r>
          </a:p>
        </p:txBody>
      </p:sp>
    </p:spTree>
    <p:extLst>
      <p:ext uri="{BB962C8B-B14F-4D97-AF65-F5344CB8AC3E}">
        <p14:creationId xmlns:p14="http://schemas.microsoft.com/office/powerpoint/2010/main" val="332222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Bell MT" panose="02020503060305020303" pitchFamily="18" charset="0"/>
              </a:rPr>
              <a:t>Economic recovery act of 1948;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sz="3200" dirty="0">
                <a:latin typeface="Bell MT" panose="02020503060305020303" pitchFamily="18" charset="0"/>
              </a:rPr>
              <a:t>Marshall Plan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72" y="1721643"/>
            <a:ext cx="10216799" cy="447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919" y="1792936"/>
            <a:ext cx="3183511" cy="2416402"/>
          </a:xfrm>
          <a:prstGeom prst="rect">
            <a:avLst/>
          </a:prstGeom>
        </p:spPr>
      </p:pic>
      <p:sp>
        <p:nvSpPr>
          <p:cNvPr id="8" name="Multiply 7"/>
          <p:cNvSpPr/>
          <p:nvPr/>
        </p:nvSpPr>
        <p:spPr>
          <a:xfrm rot="2743941">
            <a:off x="113787" y="219917"/>
            <a:ext cx="548640" cy="5491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3424" y="284176"/>
            <a:ext cx="420660" cy="420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30883" y="5660967"/>
            <a:ext cx="4256116" cy="646331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ell MT" panose="02020503060305020303" pitchFamily="18" charset="0"/>
              </a:rPr>
              <a:t>Canada piggybacked and assisted in supporting the Marshall Plan</a:t>
            </a:r>
          </a:p>
        </p:txBody>
      </p:sp>
    </p:spTree>
    <p:extLst>
      <p:ext uri="{BB962C8B-B14F-4D97-AF65-F5344CB8AC3E}">
        <p14:creationId xmlns:p14="http://schemas.microsoft.com/office/powerpoint/2010/main" val="351959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926786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Bell MT" panose="02020503060305020303" pitchFamily="18" charset="0"/>
              </a:rPr>
              <a:t>Hal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6550" y="2072495"/>
            <a:ext cx="4754880" cy="420624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SIU: Seafarers International Union</a:t>
            </a:r>
          </a:p>
          <a:p>
            <a:r>
              <a:rPr lang="en-US" sz="1600" dirty="0">
                <a:latin typeface="Bell MT" panose="02020503060305020303" pitchFamily="18" charset="0"/>
              </a:rPr>
              <a:t>CSU: Canadian Seamen’s Union</a:t>
            </a:r>
          </a:p>
          <a:p>
            <a:r>
              <a:rPr lang="en-US" sz="1600" dirty="0">
                <a:latin typeface="Bell MT" panose="02020503060305020303" pitchFamily="18" charset="0"/>
              </a:rPr>
              <a:t>AFL: American Federation of Labor</a:t>
            </a:r>
          </a:p>
          <a:p>
            <a:r>
              <a:rPr lang="en-US" sz="1600" dirty="0">
                <a:latin typeface="Bell MT" panose="02020503060305020303" pitchFamily="18" charset="0"/>
              </a:rPr>
              <a:t>As a hired mobster, he was imported to Canada illegally with encouragement from the Federal Government</a:t>
            </a:r>
          </a:p>
          <a:p>
            <a:r>
              <a:rPr lang="en-US" sz="1600" dirty="0">
                <a:latin typeface="Bell MT" panose="02020503060305020303" pitchFamily="18" charset="0"/>
              </a:rPr>
              <a:t>Ship owners despised the CSU because it worked for minimum working conditions and better pay; it was also communist led</a:t>
            </a:r>
          </a:p>
          <a:p>
            <a:r>
              <a:rPr lang="en-US" sz="1600" dirty="0">
                <a:latin typeface="Bell MT" panose="02020503060305020303" pitchFamily="18" charset="0"/>
              </a:rPr>
              <a:t>The SIU was heavily influenced by the AFL in their strong-arm anti-communist  intimidation tactics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1949 – CSU strike reached foreign ports and local Unions urged workers to not unload Canadian ships</a:t>
            </a:r>
          </a:p>
          <a:p>
            <a:endParaRPr lang="en-US" sz="1600" dirty="0">
              <a:latin typeface="Bell MT" panose="020205030603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Strike outlawed and SIU violently destroyed CSU protests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SIU controls Canadian seaways for coming years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Corruption and violence was left unchallenged for too long and Hal Banks had an iron fisted hold on the area</a:t>
            </a:r>
          </a:p>
          <a:p>
            <a:r>
              <a:rPr lang="en-US" sz="1600" dirty="0">
                <a:latin typeface="Bell MT" panose="02020503060305020303" pitchFamily="18" charset="0"/>
              </a:rPr>
              <a:t>Anyone who stood up against him was dubbed a communist and most were beaten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40098" y="1145709"/>
            <a:ext cx="27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99BDD"/>
                </a:solidFill>
                <a:latin typeface="Bell MT" panose="02020503060305020303" pitchFamily="18" charset="0"/>
              </a:rPr>
              <a:t>And the SIU v. CSU</a:t>
            </a:r>
          </a:p>
        </p:txBody>
      </p:sp>
      <p:sp>
        <p:nvSpPr>
          <p:cNvPr id="6" name="Callout: Quad Arrow 5">
            <a:extLst>
              <a:ext uri="{FF2B5EF4-FFF2-40B4-BE49-F238E27FC236}">
                <a16:creationId xmlns:a16="http://schemas.microsoft.com/office/drawing/2014/main" id="{46388279-FB38-4F7F-9F2C-68B814DBEB0F}"/>
              </a:ext>
            </a:extLst>
          </p:cNvPr>
          <p:cNvSpPr/>
          <p:nvPr/>
        </p:nvSpPr>
        <p:spPr>
          <a:xfrm>
            <a:off x="815957" y="3429000"/>
            <a:ext cx="241866" cy="242596"/>
          </a:xfrm>
          <a:prstGeom prst="quadArrowCallou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BC534-4FCB-4AD6-8707-A591D9A2A3B9}"/>
              </a:ext>
            </a:extLst>
          </p:cNvPr>
          <p:cNvGrpSpPr/>
          <p:nvPr/>
        </p:nvGrpSpPr>
        <p:grpSpPr>
          <a:xfrm>
            <a:off x="1174005" y="3264716"/>
            <a:ext cx="4599969" cy="850084"/>
            <a:chOff x="1202919" y="2845411"/>
            <a:chExt cx="4599969" cy="8500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3B874B1-B82A-4867-961C-0FD44221531F}"/>
                </a:ext>
              </a:extLst>
            </p:cNvPr>
            <p:cNvSpPr/>
            <p:nvPr/>
          </p:nvSpPr>
          <p:spPr>
            <a:xfrm>
              <a:off x="1202919" y="2845411"/>
              <a:ext cx="4599969" cy="830997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6EB392-FC49-418A-8369-094901E00414}"/>
                </a:ext>
              </a:extLst>
            </p:cNvPr>
            <p:cNvSpPr txBox="1"/>
            <p:nvPr/>
          </p:nvSpPr>
          <p:spPr>
            <a:xfrm>
              <a:off x="1202919" y="2864498"/>
              <a:ext cx="4453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Bell MT" panose="02020503060305020303" pitchFamily="18" charset="0"/>
                </a:rPr>
                <a:t>Fun Fact:  </a:t>
              </a:r>
              <a:r>
                <a:rPr lang="en-US" sz="1600" dirty="0">
                  <a:latin typeface="Bell MT" panose="02020503060305020303" pitchFamily="18" charset="0"/>
                </a:rPr>
                <a:t>His application form to become a landed immigrant did not include the question involving criminal record checks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63F195C-5D42-434D-A2D3-9EBE5E843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238" y="4307747"/>
            <a:ext cx="1926829" cy="2404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182428-E04F-42B1-B70C-7AA0AE5C0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71" y="4707110"/>
            <a:ext cx="2905125" cy="157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88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the Korean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6532" y="2157689"/>
            <a:ext cx="4754880" cy="420624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The People’s Republic of Korea stormed across the 38</a:t>
            </a:r>
            <a:r>
              <a:rPr lang="en-US" sz="1600" baseline="30000" dirty="0">
                <a:latin typeface="Bell MT" panose="02020503060305020303" pitchFamily="18" charset="0"/>
              </a:rPr>
              <a:t>th</a:t>
            </a:r>
            <a:r>
              <a:rPr lang="en-US" sz="1600" dirty="0">
                <a:latin typeface="Bell MT" panose="02020503060305020303" pitchFamily="18" charset="0"/>
              </a:rPr>
              <a:t> parallel on June 25, 1950 sweeping almost all of the South into their control</a:t>
            </a:r>
          </a:p>
          <a:p>
            <a:r>
              <a:rPr lang="en-US" sz="1600" dirty="0">
                <a:latin typeface="Bell MT" panose="02020503060305020303" pitchFamily="18" charset="0"/>
              </a:rPr>
              <a:t>UN voted in support of military assistance to the South and the U.S. pushed for help from allies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Canada reluctantly agreed to send troops in August of 1950</a:t>
            </a:r>
          </a:p>
          <a:p>
            <a:r>
              <a:rPr lang="en-US" sz="1600" dirty="0">
                <a:latin typeface="Bell MT" panose="02020503060305020303" pitchFamily="18" charset="0"/>
              </a:rPr>
              <a:t>The American counter attack pushed the North back to the Yalu river, on the border with China (newly communist country)</a:t>
            </a:r>
          </a:p>
          <a:p>
            <a:r>
              <a:rPr lang="en-US" sz="1600" dirty="0">
                <a:latin typeface="Bell MT" panose="02020503060305020303" pitchFamily="18" charset="0"/>
              </a:rPr>
              <a:t>Minister of External Affairs, Lester Pearson and the British warned of drawing China into the war but the warnings were brushed off</a:t>
            </a:r>
          </a:p>
          <a:p>
            <a:endParaRPr lang="en-US" sz="1600" dirty="0">
              <a:latin typeface="Bell MT" panose="020205030603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119" y="2157689"/>
            <a:ext cx="4754880" cy="150876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The Chinese forces poured across the border pushing the western forces back across the 38</a:t>
            </a:r>
            <a:r>
              <a:rPr lang="en-US" sz="1600" baseline="30000" dirty="0">
                <a:latin typeface="Bell MT" panose="02020503060305020303" pitchFamily="18" charset="0"/>
              </a:rPr>
              <a:t>th</a:t>
            </a:r>
            <a:r>
              <a:rPr lang="en-US" sz="1600" dirty="0">
                <a:latin typeface="Bell MT" panose="02020503060305020303" pitchFamily="18" charset="0"/>
              </a:rPr>
              <a:t> parallel</a:t>
            </a:r>
          </a:p>
          <a:p>
            <a:r>
              <a:rPr lang="en-US" sz="1600" dirty="0">
                <a:latin typeface="Bell MT" panose="02020503060305020303" pitchFamily="18" charset="0"/>
              </a:rPr>
              <a:t>The war continued on the border for two and a half more years until the Korean Armistice in 1953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26127F-B525-4B11-A006-801361A3E2C5}"/>
              </a:ext>
            </a:extLst>
          </p:cNvPr>
          <p:cNvGrpSpPr/>
          <p:nvPr/>
        </p:nvGrpSpPr>
        <p:grpSpPr>
          <a:xfrm>
            <a:off x="348125" y="93018"/>
            <a:ext cx="2944623" cy="1891076"/>
            <a:chOff x="259349" y="53135"/>
            <a:chExt cx="2944623" cy="189107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B69481-0A4A-4F5E-A1BD-93C61D903A89}"/>
                </a:ext>
              </a:extLst>
            </p:cNvPr>
            <p:cNvSpPr/>
            <p:nvPr/>
          </p:nvSpPr>
          <p:spPr>
            <a:xfrm>
              <a:off x="274341" y="53135"/>
              <a:ext cx="2929631" cy="1891076"/>
            </a:xfrm>
            <a:prstGeom prst="rect">
              <a:avLst/>
            </a:prstGeom>
            <a:solidFill>
              <a:srgbClr val="003399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F473F1-DE06-4421-8859-D41FC4FF91C2}"/>
                </a:ext>
              </a:extLst>
            </p:cNvPr>
            <p:cNvSpPr/>
            <p:nvPr/>
          </p:nvSpPr>
          <p:spPr>
            <a:xfrm>
              <a:off x="274341" y="334864"/>
              <a:ext cx="2929631" cy="130111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C1FE50-F43D-4222-85B2-B7FEA76C6C0C}"/>
                </a:ext>
              </a:extLst>
            </p:cNvPr>
            <p:cNvSpPr/>
            <p:nvPr/>
          </p:nvSpPr>
          <p:spPr>
            <a:xfrm>
              <a:off x="274341" y="284176"/>
              <a:ext cx="2929631" cy="506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6EEEEF-A88C-48AF-A26B-A4C43E52B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349" y="1605494"/>
              <a:ext cx="2944623" cy="60965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DE79E1-3F3C-4E82-A7C1-424D7536E430}"/>
                </a:ext>
              </a:extLst>
            </p:cNvPr>
            <p:cNvSpPr/>
            <p:nvPr/>
          </p:nvSpPr>
          <p:spPr>
            <a:xfrm>
              <a:off x="656947" y="578824"/>
              <a:ext cx="870012" cy="81319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DEA6173D-0A21-4949-8A88-376ED28CB0D1}"/>
                </a:ext>
              </a:extLst>
            </p:cNvPr>
            <p:cNvSpPr/>
            <p:nvPr/>
          </p:nvSpPr>
          <p:spPr>
            <a:xfrm>
              <a:off x="710213" y="649666"/>
              <a:ext cx="763480" cy="641026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2A2B48B-C74C-4568-853E-692C85CC3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125" y="3695899"/>
            <a:ext cx="3499111" cy="2721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A24B84-304C-405E-9342-35BA14C8A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035" y="33301"/>
            <a:ext cx="3021257" cy="2010509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3607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191" y="297306"/>
            <a:ext cx="9784080" cy="852646"/>
          </a:xfrm>
        </p:spPr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Suez canal crisis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535424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 In July of 1956, Egypt claimed control over the Suez Canal</a:t>
            </a:r>
          </a:p>
          <a:p>
            <a:r>
              <a:rPr lang="en-US" sz="1600" dirty="0">
                <a:latin typeface="Bell MT" panose="02020503060305020303" pitchFamily="18" charset="0"/>
              </a:rPr>
              <a:t>Britain and France both called them out with the comparison to Nazi invasions in the 1930’s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October 29, 1956 Israel invaded Egypt with support from the English and French</a:t>
            </a:r>
          </a:p>
          <a:p>
            <a:r>
              <a:rPr lang="en-US" sz="1600" dirty="0">
                <a:latin typeface="Bell MT" panose="02020503060305020303" pitchFamily="18" charset="0"/>
              </a:rPr>
              <a:t>The Canadian Minister of External Affairs, Lester Pearson devised a plan to maintain peace in the region.</a:t>
            </a:r>
          </a:p>
          <a:p>
            <a:r>
              <a:rPr lang="en-US" sz="1600" dirty="0">
                <a:latin typeface="Bell MT" panose="02020503060305020303" pitchFamily="18" charset="0"/>
              </a:rPr>
              <a:t>The United Nations voted 57 for 0 against and 19 abstained from voting</a:t>
            </a:r>
          </a:p>
          <a:p>
            <a:r>
              <a:rPr lang="en-US" sz="1600" dirty="0">
                <a:latin typeface="Bell MT" panose="02020503060305020303" pitchFamily="18" charset="0"/>
              </a:rPr>
              <a:t>300 Canadian support troops were sent rather than front line forces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UNEF: United Nations Emergency Force </a:t>
            </a:r>
          </a:p>
          <a:p>
            <a:r>
              <a:rPr lang="en-US" sz="1600" dirty="0">
                <a:latin typeface="Bell MT" panose="02020503060305020303" pitchFamily="18" charset="0"/>
              </a:rPr>
              <a:t>Pearson Won the Nobel Peace Prize in 1957 for his work in the affair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39053" y="2175954"/>
            <a:ext cx="4089307" cy="420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552681" y="919119"/>
            <a:ext cx="3081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99BDD"/>
                </a:solidFill>
                <a:latin typeface="Bell MT" panose="02020503060305020303" pitchFamily="18" charset="0"/>
              </a:rPr>
              <a:t>Canada’s Role in Diplomacy</a:t>
            </a:r>
          </a:p>
        </p:txBody>
      </p:sp>
    </p:spTree>
    <p:extLst>
      <p:ext uri="{BB962C8B-B14F-4D97-AF65-F5344CB8AC3E}">
        <p14:creationId xmlns:p14="http://schemas.microsoft.com/office/powerpoint/2010/main" val="1640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Bell MT" panose="02020503060305020303" pitchFamily="18" charset="0"/>
              </a:rPr>
              <a:t>Act Respecting Communistic propaganda</a:t>
            </a:r>
            <a:br>
              <a:rPr lang="en-US" sz="3200" dirty="0">
                <a:latin typeface="Bell MT" panose="02020503060305020303" pitchFamily="18" charset="0"/>
              </a:rPr>
            </a:br>
            <a:r>
              <a:rPr lang="en-US" sz="2400" dirty="0">
                <a:latin typeface="Bell MT" panose="02020503060305020303" pitchFamily="18" charset="0"/>
              </a:rPr>
              <a:t>(padlock law)</a:t>
            </a:r>
            <a:br>
              <a:rPr lang="en-US" sz="4400" dirty="0">
                <a:latin typeface="Bell MT" panose="02020503060305020303" pitchFamily="18" charset="0"/>
              </a:rPr>
            </a:br>
            <a:r>
              <a:rPr lang="en-US" sz="1400" dirty="0">
                <a:latin typeface="Bell MT" panose="02020503060305020303" pitchFamily="18" charset="0"/>
              </a:rPr>
              <a:t>And Maurice </a:t>
            </a:r>
            <a:r>
              <a:rPr lang="en-US" sz="1400" dirty="0" err="1">
                <a:latin typeface="Bell MT" panose="02020503060305020303" pitchFamily="18" charset="0"/>
              </a:rPr>
              <a:t>duplessis</a:t>
            </a:r>
            <a:endParaRPr lang="en-US" sz="4400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2073759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Maurice Duplessis: 5 term Premier of Quebec (Union Nationale)</a:t>
            </a:r>
          </a:p>
          <a:p>
            <a:r>
              <a:rPr lang="en-US" sz="1600" dirty="0">
                <a:latin typeface="Bell MT" panose="02020503060305020303" pitchFamily="18" charset="0"/>
              </a:rPr>
              <a:t>Manipulative and authoritarian</a:t>
            </a:r>
          </a:p>
          <a:p>
            <a:r>
              <a:rPr lang="en-US" sz="1600" dirty="0">
                <a:latin typeface="Bell MT" panose="02020503060305020303" pitchFamily="18" charset="0"/>
              </a:rPr>
              <a:t>Considered Liberalism to be almost as bad for Quebec as Communism</a:t>
            </a:r>
          </a:p>
          <a:p>
            <a:r>
              <a:rPr lang="en-US" sz="1600" dirty="0">
                <a:latin typeface="Bell MT" panose="02020503060305020303" pitchFamily="18" charset="0"/>
              </a:rPr>
              <a:t>Padlock Law passed in late thirties</a:t>
            </a:r>
          </a:p>
          <a:p>
            <a:pPr marL="0" indent="0">
              <a:buNone/>
            </a:pPr>
            <a:endParaRPr lang="en-US" sz="1600" dirty="0">
              <a:latin typeface="Bell MT" panose="020205030603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latin typeface="Bell MT" panose="02020503060305020303" pitchFamily="18" charset="0"/>
              </a:rPr>
              <a:t>Quebec in this time was seen to be one of the strictest regions on civil liberties in the western hemisphere.</a:t>
            </a:r>
          </a:p>
          <a:p>
            <a:r>
              <a:rPr lang="en-US" sz="1400" dirty="0">
                <a:latin typeface="Bell MT" panose="02020503060305020303" pitchFamily="18" charset="0"/>
              </a:rPr>
              <a:t>Named the Padlock Law because RCMP padlocked libraries which held copies of Karl Marx’s work.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2A5188-DA10-49B3-974F-674C662E19A1}"/>
              </a:ext>
            </a:extLst>
          </p:cNvPr>
          <p:cNvSpPr txBox="1"/>
          <p:nvPr/>
        </p:nvSpPr>
        <p:spPr>
          <a:xfrm>
            <a:off x="906011" y="4102848"/>
            <a:ext cx="46475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Bell MT" panose="02020503060305020303" pitchFamily="18" charset="0"/>
              </a:rPr>
              <a:t>The Padlock Law:</a:t>
            </a:r>
          </a:p>
          <a:p>
            <a:pPr marL="342900" indent="-342900">
              <a:buFont typeface="+mj-lt"/>
              <a:buAutoNum type="arabicParenR"/>
            </a:pPr>
            <a:r>
              <a:rPr lang="en-CA" dirty="0">
                <a:latin typeface="Bell MT" panose="02020503060305020303" pitchFamily="18" charset="0"/>
              </a:rPr>
              <a:t>Limited areas for congregation of communists</a:t>
            </a:r>
          </a:p>
          <a:p>
            <a:pPr marL="342900" indent="-342900">
              <a:buFont typeface="+mj-lt"/>
              <a:buAutoNum type="arabicParenR"/>
            </a:pPr>
            <a:r>
              <a:rPr lang="en-CA" dirty="0">
                <a:latin typeface="Bell MT" panose="02020503060305020303" pitchFamily="18" charset="0"/>
              </a:rPr>
              <a:t>Outlawed communist propaganda</a:t>
            </a:r>
          </a:p>
          <a:p>
            <a:pPr marL="342900" indent="-342900">
              <a:buFont typeface="+mj-lt"/>
              <a:buAutoNum type="arabicParenR"/>
            </a:pPr>
            <a:r>
              <a:rPr lang="en-CA" dirty="0">
                <a:latin typeface="Bell MT" panose="02020503060305020303" pitchFamily="18" charset="0"/>
              </a:rPr>
              <a:t>Targeted Jehovah's Witnesses, Unions, Jews, and Protestant missionary groups as well as communists.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964562-3BD0-4578-8F9A-2AA9C9D26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782" y="3429000"/>
            <a:ext cx="2857811" cy="23300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02C06-26A7-4838-A995-AABC556F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343" y="3429000"/>
            <a:ext cx="2667000" cy="3143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282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06412" y="1007791"/>
            <a:ext cx="4715306" cy="6658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B3E4C-6065-4F14-A6B7-EDBD2D22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latin typeface="Bell MT" panose="02020503060305020303" pitchFamily="18" charset="0"/>
              </a:rPr>
              <a:t>Table of Contents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F3866-1FF0-4326-AB45-1902A5E47D1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90397-EADA-4088-91A4-05E733CD3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7728" y="1979221"/>
            <a:ext cx="2228248" cy="471530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CA" sz="1400" dirty="0">
                <a:latin typeface="Bell MT" panose="02020503060305020303" pitchFamily="18" charset="0"/>
              </a:rPr>
              <a:t>Igor Gouzenko Affair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CA" sz="1400" dirty="0">
                <a:latin typeface="Bell MT" panose="02020503060305020303" pitchFamily="18" charset="0"/>
              </a:rPr>
              <a:t>Kellock-Taschereau Commission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CA" sz="1400" dirty="0">
                <a:latin typeface="Bell MT" panose="02020503060305020303" pitchFamily="18" charset="0"/>
              </a:rPr>
              <a:t>Security Panel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CA" sz="1400" dirty="0">
                <a:latin typeface="Bell MT" panose="02020503060305020303" pitchFamily="18" charset="0"/>
              </a:rPr>
              <a:t>Marshall Plan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CA" sz="1400" dirty="0">
                <a:latin typeface="Bell MT" panose="02020503060305020303" pitchFamily="18" charset="0"/>
              </a:rPr>
              <a:t>Hal Banks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CA" sz="1400" dirty="0">
                <a:latin typeface="Bell MT" panose="02020503060305020303" pitchFamily="18" charset="0"/>
              </a:rPr>
              <a:t>Korean War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CA" sz="1400" dirty="0">
                <a:latin typeface="Bell MT" panose="02020503060305020303" pitchFamily="18" charset="0"/>
              </a:rPr>
              <a:t>Suez Canal Crisis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CA" sz="1400" dirty="0">
                <a:latin typeface="Bell MT" panose="02020503060305020303" pitchFamily="18" charset="0"/>
              </a:rPr>
              <a:t>Padlock Law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CA" sz="1400" dirty="0">
                <a:latin typeface="Bell MT" panose="02020503060305020303" pitchFamily="18" charset="0"/>
              </a:rPr>
              <a:t>RCMP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CA" sz="1400" dirty="0">
                <a:latin typeface="Bell MT" panose="02020503060305020303" pitchFamily="18" charset="0"/>
              </a:rPr>
              <a:t>Radar Lines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CA" sz="1400" dirty="0">
                <a:latin typeface="Bell MT" panose="02020503060305020303" pitchFamily="18" charset="0"/>
              </a:rPr>
              <a:t>Diefenbunker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CA" sz="1400" dirty="0">
                <a:latin typeface="Bell MT" panose="02020503060305020303" pitchFamily="18" charset="0"/>
              </a:rPr>
              <a:t>Internment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CA" sz="12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sz="12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sz="14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sz="1400" dirty="0">
              <a:latin typeface="Bell MT" panose="020205030603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02F22-EFF1-4901-9797-7637F8BCB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59" y="2211494"/>
            <a:ext cx="3328785" cy="1864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2EA57F-BE14-49E7-A1AB-7D3B25771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944" y="2211493"/>
            <a:ext cx="2797696" cy="2125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B28E86-60D5-41E5-82C0-B5A5DC808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945" y="4336873"/>
            <a:ext cx="2805310" cy="2178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CE544-BC53-4918-8C32-7CD222C4B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159" y="4075615"/>
            <a:ext cx="3319958" cy="2436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84B40D-17ED-4BAF-8B57-072A81C5A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158" y="2211494"/>
            <a:ext cx="1447435" cy="1864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5978" y="1979222"/>
            <a:ext cx="183997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Bell MT" panose="02020503060305020303" pitchFamily="18" charset="0"/>
              </a:rPr>
              <a:t>Cuban Missile Crisis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Bell MT" panose="02020503060305020303" pitchFamily="18" charset="0"/>
              </a:rPr>
              <a:t>NORAD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Bell MT" panose="02020503060305020303" pitchFamily="18" charset="0"/>
              </a:rPr>
              <a:t>AV-roe Arrow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Bell MT" panose="02020503060305020303" pitchFamily="18" charset="0"/>
              </a:rPr>
              <a:t>Allan Memorial Institute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Bell MT" panose="02020503060305020303" pitchFamily="18" charset="0"/>
              </a:rPr>
              <a:t>Vietnam War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Bell MT" panose="02020503060305020303" pitchFamily="18" charset="0"/>
              </a:rPr>
              <a:t>American Draft Deserters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Bell MT" panose="02020503060305020303" pitchFamily="18" charset="0"/>
              </a:rPr>
              <a:t>Operation Feather Bed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Bell MT" panose="02020503060305020303" pitchFamily="18" charset="0"/>
              </a:rPr>
              <a:t>Cruise Missile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Bell MT" panose="02020503060305020303" pitchFamily="18" charset="0"/>
              </a:rPr>
              <a:t>Squamish Five</a:t>
            </a:r>
          </a:p>
          <a:p>
            <a:endParaRPr lang="en-US" sz="1400" dirty="0">
              <a:latin typeface="Bell MT" panose="02020503060305020303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0047643" y="1792936"/>
            <a:ext cx="0" cy="51457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8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RCMP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Assigned to internal and external security threats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Had essentially free reign over the nation held accountable only by the RCMP commissioner</a:t>
            </a:r>
          </a:p>
          <a:p>
            <a:r>
              <a:rPr lang="en-US" sz="1600" dirty="0">
                <a:latin typeface="Bell MT" panose="02020503060305020303" pitchFamily="18" charset="0"/>
              </a:rPr>
              <a:t>Saw themselves as loyal servants to the crown</a:t>
            </a:r>
          </a:p>
          <a:p>
            <a:r>
              <a:rPr lang="en-US" sz="1600" dirty="0">
                <a:latin typeface="Bell MT" panose="02020503060305020303" pitchFamily="18" charset="0"/>
              </a:rPr>
              <a:t>Worked mainly against the threat of the communist Soviet Union and the Communist Party of Canada in early years of the Cold War</a:t>
            </a:r>
          </a:p>
          <a:p>
            <a:r>
              <a:rPr lang="en-US" sz="1600" dirty="0">
                <a:latin typeface="Bell MT" panose="02020503060305020303" pitchFamily="18" charset="0"/>
              </a:rPr>
              <a:t>After the </a:t>
            </a:r>
            <a:r>
              <a:rPr lang="en-US" sz="1600" dirty="0" err="1">
                <a:latin typeface="Bell MT" panose="02020503060305020303" pitchFamily="18" charset="0"/>
              </a:rPr>
              <a:t>Gouzenko</a:t>
            </a:r>
            <a:r>
              <a:rPr lang="en-US" sz="1600" dirty="0">
                <a:latin typeface="Bell MT" panose="02020503060305020303" pitchFamily="18" charset="0"/>
              </a:rPr>
              <a:t> affair they were led to chasing communist subversives full time</a:t>
            </a:r>
          </a:p>
          <a:p>
            <a:r>
              <a:rPr lang="en-US" sz="1600" dirty="0">
                <a:latin typeface="Bell MT" panose="02020503060305020303" pitchFamily="18" charset="0"/>
              </a:rPr>
              <a:t>Spied on political parties, trade unions, universities, social, cultural and ethnic associations and church groups.</a:t>
            </a:r>
          </a:p>
          <a:p>
            <a:r>
              <a:rPr lang="en-US" sz="1600" dirty="0">
                <a:latin typeface="Bell MT" panose="02020503060305020303" pitchFamily="18" charset="0"/>
              </a:rPr>
              <a:t>Unlike Joe McCarthy and HUAC in the U.S. the RCMP were seen as the champions of Canada fighting its enemies.</a:t>
            </a:r>
          </a:p>
          <a:p>
            <a:pPr marL="0" indent="0">
              <a:buNone/>
            </a:pPr>
            <a:endParaRPr lang="en-US" sz="1600" dirty="0">
              <a:latin typeface="Bell MT" panose="020205030603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61E3E-5910-4AB9-A1E6-DE7705767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99" y="1858408"/>
            <a:ext cx="2493003" cy="3141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1DDFC-A5D9-4243-8217-3ED7F99CB889}"/>
              </a:ext>
            </a:extLst>
          </p:cNvPr>
          <p:cNvSpPr txBox="1"/>
          <p:nvPr/>
        </p:nvSpPr>
        <p:spPr>
          <a:xfrm>
            <a:off x="10054540" y="4999592"/>
            <a:ext cx="186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Bell MT" panose="02020503060305020303" pitchFamily="18" charset="0"/>
              </a:rPr>
              <a:t>Charles Edward Rivett-Carnac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4DE10B-22E6-4532-980B-B05124ED1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742" y="1945435"/>
            <a:ext cx="3400338" cy="2262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05BC-6C2D-412A-8345-189094D8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778" y="4360398"/>
            <a:ext cx="3143601" cy="2262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10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Radar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Three radar lines were set up on Canadian soil at the request of the United States military.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600" b="1" dirty="0">
                <a:latin typeface="Bell MT" panose="02020503060305020303" pitchFamily="18" charset="0"/>
              </a:rPr>
              <a:t>Pinetree Network: 1954:  </a:t>
            </a:r>
            <a:r>
              <a:rPr lang="en-US" sz="1600" dirty="0">
                <a:latin typeface="Bell MT" panose="02020503060305020303" pitchFamily="18" charset="0"/>
              </a:rPr>
              <a:t>Radar stations stretching from Vancouver Island to Newfoundland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600" b="1" dirty="0">
                <a:latin typeface="Bell MT" panose="02020503060305020303" pitchFamily="18" charset="0"/>
              </a:rPr>
              <a:t>Mid-Canada Line: 1957-65:  </a:t>
            </a:r>
            <a:r>
              <a:rPr lang="en-US" sz="1600" dirty="0">
                <a:latin typeface="Bell MT" panose="02020503060305020303" pitchFamily="18" charset="0"/>
              </a:rPr>
              <a:t>98 manned and unmanned radar stations stretching across the 55</a:t>
            </a:r>
            <a:r>
              <a:rPr lang="en-US" sz="1600" baseline="30000" dirty="0">
                <a:latin typeface="Bell MT" panose="02020503060305020303" pitchFamily="18" charset="0"/>
              </a:rPr>
              <a:t>th</a:t>
            </a:r>
            <a:r>
              <a:rPr lang="en-US" sz="1600" dirty="0">
                <a:latin typeface="Bell MT" panose="02020503060305020303" pitchFamily="18" charset="0"/>
              </a:rPr>
              <a:t> parallel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600" b="1" dirty="0">
                <a:latin typeface="Bell MT" panose="02020503060305020303" pitchFamily="18" charset="0"/>
              </a:rPr>
              <a:t>Distant Early Warning Line: 1959-(62): </a:t>
            </a:r>
            <a:r>
              <a:rPr lang="en-US" sz="1600" dirty="0">
                <a:latin typeface="Bell MT" panose="02020503060305020303" pitchFamily="18" charset="0"/>
              </a:rPr>
              <a:t>42 radar stations stretching across the 70</a:t>
            </a:r>
            <a:r>
              <a:rPr lang="en-US" sz="1600" baseline="30000" dirty="0">
                <a:latin typeface="Bell MT" panose="02020503060305020303" pitchFamily="18" charset="0"/>
              </a:rPr>
              <a:t>th</a:t>
            </a:r>
            <a:r>
              <a:rPr lang="en-US" sz="1600" dirty="0">
                <a:latin typeface="Bell MT" panose="02020503060305020303" pitchFamily="18" charset="0"/>
              </a:rPr>
              <a:t> parallel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Bell MT" panose="02020503060305020303" pitchFamily="18" charset="0"/>
              </a:rPr>
              <a:t>Controversy over payments and control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Bell MT" panose="02020503060305020303" pitchFamily="18" charset="0"/>
              </a:rPr>
              <a:t>15 000 U.S. soldiers in Canada in the mid 1950’s</a:t>
            </a:r>
          </a:p>
          <a:p>
            <a:pPr marL="400050" indent="-400050">
              <a:buFont typeface="+mj-lt"/>
              <a:buAutoNum type="romanUcPeriod"/>
            </a:pPr>
            <a:endParaRPr lang="en-US" sz="1600" dirty="0">
              <a:latin typeface="Bell MT" panose="020205030603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E3234-9C3D-411C-BB5F-4031EA3B4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624" y="1929468"/>
            <a:ext cx="4631814" cy="47955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84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anadian radar stations cold war">
            <a:extLst>
              <a:ext uri="{FF2B5EF4-FFF2-40B4-BE49-F238E27FC236}">
                <a16:creationId xmlns:a16="http://schemas.microsoft.com/office/drawing/2014/main" id="{14990174-712E-4A86-97D0-EE58A566C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74" y="231630"/>
            <a:ext cx="4550460" cy="3515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EA0EF-156D-495D-B84D-6B115A6BF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73" y="2958518"/>
            <a:ext cx="6858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C3409F-FE33-41BE-A16A-EED44E58A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745" y="477429"/>
            <a:ext cx="4961047" cy="2792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65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Bell MT" panose="02020503060305020303" pitchFamily="18" charset="0"/>
              </a:rPr>
              <a:t>Diefenbunker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CA" sz="1600" dirty="0">
                <a:latin typeface="Bell MT" panose="02020503060305020303" pitchFamily="18" charset="0"/>
              </a:rPr>
              <a:t>100 000 square feet over four levels. It is made of 32 000 cubic yards of hand poured concrete and 5 000 tons of steel</a:t>
            </a:r>
          </a:p>
          <a:p>
            <a:r>
              <a:rPr lang="en-CA" sz="1600" dirty="0">
                <a:latin typeface="Bell MT" panose="02020503060305020303" pitchFamily="18" charset="0"/>
              </a:rPr>
              <a:t>built to house key members of government and military for 30 to re-establish the country after a nuclear attack</a:t>
            </a:r>
            <a:endParaRPr lang="en-US" sz="1600" dirty="0">
              <a:latin typeface="Bell MT" panose="02020503060305020303" pitchFamily="18" charset="0"/>
            </a:endParaRPr>
          </a:p>
          <a:p>
            <a:r>
              <a:rPr lang="en-US" sz="1600" dirty="0">
                <a:latin typeface="Bell MT" panose="02020503060305020303" pitchFamily="18" charset="0"/>
              </a:rPr>
              <a:t>Designed to withstand 5-megaton nuclear weapon from 1 mile away</a:t>
            </a:r>
          </a:p>
          <a:p>
            <a:r>
              <a:rPr lang="en-US" sz="1600" dirty="0">
                <a:latin typeface="Bell MT" panose="02020503060305020303" pitchFamily="18" charset="0"/>
              </a:rPr>
              <a:t>Contained CBC radio studio, hospital, Bank of Canada vault</a:t>
            </a:r>
          </a:p>
          <a:p>
            <a:r>
              <a:rPr lang="en-CA" sz="1600" dirty="0">
                <a:latin typeface="Bell MT" panose="02020503060305020303" pitchFamily="18" charset="0"/>
              </a:rPr>
              <a:t>The cupboards and pantries were stocked with enough fresh food and rations to feed 535 people for 30 days</a:t>
            </a:r>
          </a:p>
          <a:p>
            <a:r>
              <a:rPr lang="en-CA" sz="1600" dirty="0">
                <a:latin typeface="Bell MT" panose="02020503060305020303" pitchFamily="18" charset="0"/>
              </a:rPr>
              <a:t>Operational in 1961 and officially decommissioned and given national historic site statues in 1994</a:t>
            </a:r>
            <a:endParaRPr lang="en-US" sz="1100" dirty="0">
              <a:latin typeface="Bell MT" panose="020205030603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13E34-C818-44E1-B205-3FE6E05A5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924" y="1864362"/>
            <a:ext cx="4191000" cy="2657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545F10-456C-486F-8BFF-6895399E4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794" y="4521837"/>
            <a:ext cx="3169640" cy="1901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5862BD-2AA5-4D01-8E51-0D6D9DAC6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848" y="4391336"/>
            <a:ext cx="3196206" cy="21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Internment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Preparations were made that in the event of a Third World War the suspected communists and other subversives would be detained</a:t>
            </a:r>
          </a:p>
          <a:p>
            <a:r>
              <a:rPr lang="en-US" sz="1600" dirty="0">
                <a:latin typeface="Bell MT" panose="02020503060305020303" pitchFamily="18" charset="0"/>
              </a:rPr>
              <a:t>Lengthy lists of names and address were kept on record as well as many “hideouts” for the wanted in the war broke out</a:t>
            </a:r>
          </a:p>
          <a:p>
            <a:r>
              <a:rPr lang="en-US" sz="1600" dirty="0">
                <a:latin typeface="Bell MT" panose="02020503060305020303" pitchFamily="18" charset="0"/>
              </a:rPr>
              <a:t>List contained 762 names mostly from southern Ontario</a:t>
            </a:r>
          </a:p>
          <a:p>
            <a:r>
              <a:rPr lang="en-US" sz="1600" dirty="0">
                <a:latin typeface="Bell MT" panose="02020503060305020303" pitchFamily="18" charset="0"/>
              </a:rPr>
              <a:t>In the case of internment, disobedience would have led to Punishment Diet Number One.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B55EB8-D30E-4E11-B270-423723FB8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778" y="1859529"/>
            <a:ext cx="501015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8CCEEF-9575-4CFF-AEFD-F9BC7A618B6B}"/>
              </a:ext>
            </a:extLst>
          </p:cNvPr>
          <p:cNvSpPr txBox="1"/>
          <p:nvPr/>
        </p:nvSpPr>
        <p:spPr>
          <a:xfrm>
            <a:off x="7583648" y="3711548"/>
            <a:ext cx="3103927" cy="37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Bell MT" panose="02020503060305020303" pitchFamily="18" charset="0"/>
              </a:rPr>
              <a:t>Joyceville</a:t>
            </a:r>
            <a:r>
              <a:rPr lang="en-CA" dirty="0">
                <a:latin typeface="Bell MT" panose="02020503060305020303" pitchFamily="18" charset="0"/>
              </a:rPr>
              <a:t> Penitentiary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6DB12C-7FE7-469D-A34C-D3C7FC3AF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241" y="4218335"/>
            <a:ext cx="3811223" cy="2139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1C2E49-FB87-4A49-A16C-2AE4A297521E}"/>
              </a:ext>
            </a:extLst>
          </p:cNvPr>
          <p:cNvSpPr txBox="1"/>
          <p:nvPr/>
        </p:nvSpPr>
        <p:spPr>
          <a:xfrm>
            <a:off x="7100998" y="6357538"/>
            <a:ext cx="327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err="1">
                <a:latin typeface="Bell MT" panose="02020503060305020303" pitchFamily="18" charset="0"/>
              </a:rPr>
              <a:t>Millhaven</a:t>
            </a:r>
            <a:r>
              <a:rPr lang="en-CA" dirty="0">
                <a:latin typeface="Bell MT" panose="02020503060305020303" pitchFamily="18" charset="0"/>
              </a:rPr>
              <a:t> Institution</a:t>
            </a:r>
          </a:p>
        </p:txBody>
      </p:sp>
    </p:spTree>
    <p:extLst>
      <p:ext uri="{BB962C8B-B14F-4D97-AF65-F5344CB8AC3E}">
        <p14:creationId xmlns:p14="http://schemas.microsoft.com/office/powerpoint/2010/main" val="126025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North American Aerospace Defense Command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August 1</a:t>
            </a:r>
            <a:r>
              <a:rPr lang="en-US" sz="1600" baseline="30000" dirty="0">
                <a:latin typeface="Bell MT" panose="02020503060305020303" pitchFamily="18" charset="0"/>
              </a:rPr>
              <a:t>st</a:t>
            </a:r>
            <a:r>
              <a:rPr lang="en-US" sz="1600" dirty="0">
                <a:latin typeface="Bell MT" panose="02020503060305020303" pitchFamily="18" charset="0"/>
              </a:rPr>
              <a:t> 1957 Prime Minister John Diefenbaker announces an “integrated operational control of air defense forces.”</a:t>
            </a:r>
          </a:p>
          <a:p>
            <a:r>
              <a:rPr lang="en-US" sz="1600" dirty="0">
                <a:latin typeface="Bell MT" panose="02020503060305020303" pitchFamily="18" charset="0"/>
              </a:rPr>
              <a:t>Mackenzie King met with Roosevelt in 1940 to discuss a military partnership</a:t>
            </a:r>
          </a:p>
          <a:p>
            <a:r>
              <a:rPr lang="en-US" sz="1600" dirty="0">
                <a:latin typeface="Bell MT" panose="02020503060305020303" pitchFamily="18" charset="0"/>
              </a:rPr>
              <a:t>PM’s Louis St. Laurent and John Diefenbaker gave permission to the U.S. to attack Soviet planes in Canadian airspace</a:t>
            </a:r>
          </a:p>
          <a:p>
            <a:r>
              <a:rPr lang="en-US" sz="1600" dirty="0">
                <a:latin typeface="Bell MT" panose="02020503060305020303" pitchFamily="18" charset="0"/>
              </a:rPr>
              <a:t>Pressured by the U.S. for their own safety and many Canadians believed it to be infringing on sovereignty</a:t>
            </a:r>
          </a:p>
          <a:p>
            <a:r>
              <a:rPr lang="en-US" sz="1600" dirty="0">
                <a:latin typeface="Bell MT" panose="02020503060305020303" pitchFamily="18" charset="0"/>
              </a:rPr>
              <a:t>Diefenbaker tried to link this new agreement to NATO to ensure that people would be satisfied</a:t>
            </a:r>
          </a:p>
          <a:p>
            <a:r>
              <a:rPr lang="en-US" sz="1600" dirty="0">
                <a:latin typeface="Bell MT" panose="02020503060305020303" pitchFamily="18" charset="0"/>
              </a:rPr>
              <a:t>The agreement was passed with both Liberals and Conservatives voting in favor</a:t>
            </a:r>
          </a:p>
          <a:p>
            <a:endParaRPr lang="en-US" sz="1600" dirty="0">
              <a:latin typeface="Bell MT" panose="020205030603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687" y="2011680"/>
            <a:ext cx="3928118" cy="3418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308" y="4800056"/>
            <a:ext cx="2428875" cy="18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3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Cuban Missile Crisis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latin typeface="Bell MT" panose="02020503060305020303" pitchFamily="18" charset="0"/>
              </a:rPr>
              <a:t>October 14th – 27th ,1962</a:t>
            </a:r>
          </a:p>
          <a:p>
            <a:r>
              <a:rPr lang="en-US" dirty="0">
                <a:latin typeface="Bell MT" panose="02020503060305020303" pitchFamily="18" charset="0"/>
              </a:rPr>
              <a:t>Approximately 160 nuclear warheads were stationed in Cuba.</a:t>
            </a:r>
          </a:p>
          <a:p>
            <a:r>
              <a:rPr lang="en-US" dirty="0">
                <a:latin typeface="Bell MT" panose="02020503060305020303" pitchFamily="18" charset="0"/>
              </a:rPr>
              <a:t>The USSR had medium and long range ballistic missiles in Cuba. </a:t>
            </a:r>
          </a:p>
          <a:p>
            <a:r>
              <a:rPr lang="en-US" dirty="0">
                <a:latin typeface="Bell MT" panose="02020503060305020303" pitchFamily="18" charset="0"/>
              </a:rPr>
              <a:t>Khrushchev and Kennedy lead the USSR and U.S.</a:t>
            </a:r>
          </a:p>
          <a:p>
            <a:r>
              <a:rPr lang="en-US" dirty="0">
                <a:latin typeface="Bell MT" panose="02020503060305020303" pitchFamily="18" charset="0"/>
              </a:rPr>
              <a:t>Jupiter missiles had been in place in Turkey and Italy beginning in 1959.</a:t>
            </a:r>
          </a:p>
          <a:p>
            <a:r>
              <a:rPr lang="en-US" dirty="0">
                <a:latin typeface="Bell MT" panose="02020503060305020303" pitchFamily="18" charset="0"/>
              </a:rPr>
              <a:t>Khrushchev knew the U.S. had thousands more missiles than he did.  This contributed to his acceptance of the Cuban request for nuclear warheads.</a:t>
            </a:r>
          </a:p>
          <a:p>
            <a:r>
              <a:rPr lang="en-US" dirty="0">
                <a:latin typeface="Bell MT" panose="02020503060305020303" pitchFamily="18" charset="0"/>
              </a:rPr>
              <a:t>The United States had already been allowing the USSR to ship in non-nuclear missiles to Cuba to prevent any further invasions.</a:t>
            </a:r>
          </a:p>
          <a:p>
            <a:r>
              <a:rPr lang="en-US" dirty="0">
                <a:latin typeface="Bell MT" panose="02020503060305020303" pitchFamily="18" charset="0"/>
              </a:rPr>
              <a:t>He clearly stated that he would remove all missiles if the U.S. promised not to invade Cuba and would remove the Jupiter missiles from Turkey and Italy.</a:t>
            </a:r>
          </a:p>
          <a:p>
            <a:endParaRPr lang="en-US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183" y="1807014"/>
            <a:ext cx="2682584" cy="1932170"/>
          </a:xfrm>
          <a:prstGeom prst="rect">
            <a:avLst/>
          </a:prstGeom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036" y="3739184"/>
            <a:ext cx="4602879" cy="3078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76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AV-roe Arrow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A.V Roe Air company in </a:t>
            </a:r>
            <a:r>
              <a:rPr lang="en-US" sz="1600" dirty="0" err="1">
                <a:latin typeface="Bell MT" panose="02020503060305020303" pitchFamily="18" charset="0"/>
              </a:rPr>
              <a:t>Malton</a:t>
            </a:r>
            <a:r>
              <a:rPr lang="en-US" sz="1600" dirty="0">
                <a:latin typeface="Bell MT" panose="02020503060305020303" pitchFamily="18" charset="0"/>
              </a:rPr>
              <a:t>, Ontario was given government funding under St. Laurent</a:t>
            </a:r>
          </a:p>
          <a:p>
            <a:r>
              <a:rPr lang="en-US" sz="1600" dirty="0">
                <a:latin typeface="Bell MT" panose="02020503060305020303" pitchFamily="18" charset="0"/>
              </a:rPr>
              <a:t>Supersonic fighter jet (CF-105 Arrow) for intercepting Soviet bombers over the Arctic</a:t>
            </a:r>
          </a:p>
          <a:p>
            <a:r>
              <a:rPr lang="en-US" sz="1600" dirty="0">
                <a:latin typeface="Bell MT" panose="02020503060305020303" pitchFamily="18" charset="0"/>
              </a:rPr>
              <a:t>High ranking military officials thought the project to be wasting time and resources.</a:t>
            </a:r>
          </a:p>
          <a:p>
            <a:r>
              <a:rPr lang="en-US" sz="1600" dirty="0">
                <a:latin typeface="Bell MT" panose="02020503060305020303" pitchFamily="18" charset="0"/>
              </a:rPr>
              <a:t>Focus was shifted from airspace to outer space and the 1.1 billion dollar project was shut down costing 25 000 direct and indirect jobs.</a:t>
            </a:r>
          </a:p>
          <a:p>
            <a:r>
              <a:rPr lang="en-US" sz="1600" dirty="0">
                <a:latin typeface="Bell MT" panose="02020503060305020303" pitchFamily="18" charset="0"/>
              </a:rPr>
              <a:t>Many of these jobs were well educated and salaried engineers and aircraft technicians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These aircraft were replaced with cheaper American made Voodoo fighters and briefly with </a:t>
            </a:r>
            <a:r>
              <a:rPr lang="en-US" sz="1600" dirty="0" err="1">
                <a:latin typeface="Bell MT" panose="02020503060305020303" pitchFamily="18" charset="0"/>
              </a:rPr>
              <a:t>Bomarc</a:t>
            </a:r>
            <a:r>
              <a:rPr lang="en-US" sz="1600" dirty="0">
                <a:latin typeface="Bell MT" panose="02020503060305020303" pitchFamily="18" charset="0"/>
              </a:rPr>
              <a:t> missiles</a:t>
            </a:r>
          </a:p>
          <a:p>
            <a:endParaRPr lang="en-US" sz="1600" dirty="0">
              <a:latin typeface="Bell MT" panose="020205030603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224" y="2090057"/>
            <a:ext cx="5580435" cy="42440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393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Allan Memorial institute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sz="1800" dirty="0">
                <a:latin typeface="Bell MT" panose="02020503060305020303" pitchFamily="18" charset="0"/>
              </a:rPr>
              <a:t>and dr. </a:t>
            </a:r>
            <a:r>
              <a:rPr lang="en-US" sz="1800" dirty="0" err="1">
                <a:latin typeface="Bell MT" panose="02020503060305020303" pitchFamily="18" charset="0"/>
              </a:rPr>
              <a:t>ewen</a:t>
            </a:r>
            <a:r>
              <a:rPr lang="en-US" sz="1800" dirty="0">
                <a:latin typeface="Bell MT" panose="02020503060305020303" pitchFamily="18" charset="0"/>
              </a:rPr>
              <a:t> Cameron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7073" y="2139319"/>
            <a:ext cx="4754880" cy="420624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Founded in 1940 on the McGill University campus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In 1953 the CIA channeled millions of dollars into an operation under code name MKULTRA</a:t>
            </a:r>
          </a:p>
          <a:p>
            <a:r>
              <a:rPr lang="en-US" sz="1600" dirty="0">
                <a:latin typeface="Bell MT" panose="02020503060305020303" pitchFamily="18" charset="0"/>
              </a:rPr>
              <a:t>“Brainwashing” is the process of breaking down a mind using certain sensory deprivation methods and inserting new ideas</a:t>
            </a:r>
          </a:p>
          <a:p>
            <a:pPr marL="0" indent="0">
              <a:buNone/>
            </a:pPr>
            <a:r>
              <a:rPr lang="en-US" sz="1600" b="1" dirty="0">
                <a:latin typeface="Bell MT" panose="02020503060305020303" pitchFamily="18" charset="0"/>
              </a:rPr>
              <a:t>Methods</a:t>
            </a:r>
          </a:p>
          <a:p>
            <a:r>
              <a:rPr lang="en-US" sz="1400" dirty="0">
                <a:latin typeface="Bell MT" panose="02020503060305020303" pitchFamily="18" charset="0"/>
              </a:rPr>
              <a:t>Sleep Therapy</a:t>
            </a:r>
          </a:p>
          <a:p>
            <a:r>
              <a:rPr lang="en-US" sz="1400" dirty="0">
                <a:latin typeface="Bell MT" panose="02020503060305020303" pitchFamily="18" charset="0"/>
              </a:rPr>
              <a:t>Electroshock</a:t>
            </a:r>
          </a:p>
          <a:p>
            <a:r>
              <a:rPr lang="en-US" sz="1400" dirty="0">
                <a:latin typeface="Bell MT" panose="02020503060305020303" pitchFamily="18" charset="0"/>
              </a:rPr>
              <a:t>LSD</a:t>
            </a:r>
          </a:p>
          <a:p>
            <a:r>
              <a:rPr lang="en-US" sz="1400" dirty="0">
                <a:latin typeface="Bell MT" panose="02020503060305020303" pitchFamily="18" charset="0"/>
              </a:rPr>
              <a:t>Curare</a:t>
            </a:r>
          </a:p>
          <a:p>
            <a:endParaRPr lang="en-US" sz="1400" dirty="0">
              <a:latin typeface="Bell MT" panose="02020503060305020303" pitchFamily="18" charset="0"/>
            </a:endParaRPr>
          </a:p>
          <a:p>
            <a:endParaRPr lang="en-US" sz="1600" dirty="0">
              <a:latin typeface="Bell MT" panose="020205030603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His patients were people coming for mental assistance</a:t>
            </a:r>
          </a:p>
          <a:p>
            <a:r>
              <a:rPr lang="en-US" sz="1600" dirty="0">
                <a:latin typeface="Bell MT" panose="02020503060305020303" pitchFamily="18" charset="0"/>
              </a:rPr>
              <a:t>Many left with more wounds to heal than before</a:t>
            </a:r>
          </a:p>
          <a:p>
            <a:r>
              <a:rPr lang="en-US" sz="1600" dirty="0">
                <a:latin typeface="Bell MT" panose="02020503060305020303" pitchFamily="18" charset="0"/>
              </a:rPr>
              <a:t>Dr. Cameron suddenly retired in 1964 and died three years later after scaling a mountain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404202-2F67-401B-95E9-6446CFA78734}"/>
              </a:ext>
            </a:extLst>
          </p:cNvPr>
          <p:cNvGrpSpPr/>
          <p:nvPr/>
        </p:nvGrpSpPr>
        <p:grpSpPr>
          <a:xfrm>
            <a:off x="222191" y="5492318"/>
            <a:ext cx="4152550" cy="1199624"/>
            <a:chOff x="5041783" y="4001550"/>
            <a:chExt cx="4152550" cy="1199624"/>
          </a:xfrm>
          <a:solidFill>
            <a:srgbClr val="003399"/>
          </a:solidFill>
        </p:grpSpPr>
        <p:sp>
          <p:nvSpPr>
            <p:cNvPr id="6" name="Flowchart: Predefined Process 5">
              <a:extLst>
                <a:ext uri="{FF2B5EF4-FFF2-40B4-BE49-F238E27FC236}">
                  <a16:creationId xmlns:a16="http://schemas.microsoft.com/office/drawing/2014/main" id="{16DA2DFB-96B2-42D6-AF08-92D68ABD1CF8}"/>
                </a:ext>
              </a:extLst>
            </p:cNvPr>
            <p:cNvSpPr/>
            <p:nvPr/>
          </p:nvSpPr>
          <p:spPr>
            <a:xfrm>
              <a:off x="5041783" y="4001550"/>
              <a:ext cx="4152550" cy="1199624"/>
            </a:xfrm>
            <a:prstGeom prst="flowChartPredefined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097103-6833-4C69-9B2D-C14A40373849}"/>
                </a:ext>
              </a:extLst>
            </p:cNvPr>
            <p:cNvSpPr txBox="1"/>
            <p:nvPr/>
          </p:nvSpPr>
          <p:spPr>
            <a:xfrm>
              <a:off x="5476613" y="4114800"/>
              <a:ext cx="3291280" cy="95410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dirty="0">
                  <a:latin typeface="Bell MT" panose="02020503060305020303" pitchFamily="18" charset="0"/>
                </a:rPr>
                <a:t>Curare: Competitor with acetylcholine, a chemical that carries information between nerve and muscle cells, and blocks transmission of the information.</a:t>
              </a:r>
            </a:p>
          </p:txBody>
        </p:sp>
      </p:grpSp>
      <p:sp>
        <p:nvSpPr>
          <p:cNvPr id="8" name="Sun 7">
            <a:extLst>
              <a:ext uri="{FF2B5EF4-FFF2-40B4-BE49-F238E27FC236}">
                <a16:creationId xmlns:a16="http://schemas.microsoft.com/office/drawing/2014/main" id="{F287B0E2-B705-4A87-8F8B-151E8661C250}"/>
              </a:ext>
            </a:extLst>
          </p:cNvPr>
          <p:cNvSpPr/>
          <p:nvPr/>
        </p:nvSpPr>
        <p:spPr>
          <a:xfrm>
            <a:off x="222191" y="284176"/>
            <a:ext cx="264919" cy="26275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958" y="3828873"/>
            <a:ext cx="3803556" cy="25166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148" y="3682636"/>
            <a:ext cx="2441284" cy="3009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9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711" y="2960739"/>
            <a:ext cx="3486150" cy="2695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Vietnam War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sz="2000" dirty="0">
                <a:latin typeface="Bell MT" panose="02020503060305020303" pitchFamily="18" charset="0"/>
              </a:rPr>
              <a:t>1955-1975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Canada supplied France with weapons and Ammunition in the early 50’s until France abandoned when the Geneva Agreements in 1954 temporarily cut Vietnam at the 17</a:t>
            </a:r>
            <a:r>
              <a:rPr lang="en-US" sz="1600" baseline="30000" dirty="0">
                <a:latin typeface="Bell MT" panose="02020503060305020303" pitchFamily="18" charset="0"/>
              </a:rPr>
              <a:t>th</a:t>
            </a:r>
            <a:r>
              <a:rPr lang="en-US" sz="1600" dirty="0">
                <a:latin typeface="Bell MT" panose="02020503060305020303" pitchFamily="18" charset="0"/>
              </a:rPr>
              <a:t> parallel</a:t>
            </a:r>
          </a:p>
          <a:p>
            <a:r>
              <a:rPr lang="en-US" sz="1600" dirty="0">
                <a:latin typeface="Bell MT" panose="02020503060305020303" pitchFamily="18" charset="0"/>
              </a:rPr>
              <a:t>Canada selected as one of three countries to internally monitor happenings and violations of Geneva Agreements by Vietnam, Cambodia and Laos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Canada kept the militarily inclined United States aware of Northern Vietnamese movements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Lester Pearson took up the requests of Canadians to request the U.S. halt the bombing raids of Operation Rolling Thunder</a:t>
            </a: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BA36394-E551-4CD4-95A3-60E439C50C40}"/>
              </a:ext>
            </a:extLst>
          </p:cNvPr>
          <p:cNvSpPr/>
          <p:nvPr/>
        </p:nvSpPr>
        <p:spPr>
          <a:xfrm>
            <a:off x="1442907" y="5416352"/>
            <a:ext cx="3976382" cy="1020312"/>
          </a:xfrm>
          <a:prstGeom prst="horizontalScroll">
            <a:avLst/>
          </a:prstGeom>
          <a:solidFill>
            <a:srgbClr val="F6B8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EDFCD-8DDE-4774-A7DE-11927D8AC2EB}"/>
              </a:ext>
            </a:extLst>
          </p:cNvPr>
          <p:cNvSpPr txBox="1"/>
          <p:nvPr/>
        </p:nvSpPr>
        <p:spPr>
          <a:xfrm>
            <a:off x="1677798" y="5612235"/>
            <a:ext cx="358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bg1"/>
                </a:solidFill>
                <a:latin typeface="Bell MT" panose="02020503060305020303" pitchFamily="18" charset="0"/>
              </a:rPr>
              <a:t>Upwards of 40 000 Canadians served directly in the U.S. military to Vietnam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959" y="2398621"/>
            <a:ext cx="2641682" cy="3819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21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ell MT" panose="02020503060305020303" pitchFamily="18" charset="0"/>
              </a:rPr>
              <a:t>Democratic and Communist Countries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Bell MT" panose="02020503060305020303" pitchFamily="18" charset="0"/>
              </a:rPr>
              <a:t>During the early Cold War</a:t>
            </a:r>
          </a:p>
        </p:txBody>
      </p:sp>
    </p:spTree>
    <p:extLst>
      <p:ext uri="{BB962C8B-B14F-4D97-AF65-F5344CB8AC3E}">
        <p14:creationId xmlns:p14="http://schemas.microsoft.com/office/powerpoint/2010/main" val="416137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574A6-DBDC-4CE3-BB4F-CEEFDB414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latin typeface="Bell MT" panose="02020503060305020303" pitchFamily="18" charset="0"/>
              </a:rPr>
              <a:t>American draft deserters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EFE7C-9E87-40EE-A475-26C12168F1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CA" sz="1600" dirty="0">
                <a:latin typeface="Bell MT" panose="02020503060305020303" pitchFamily="18" charset="0"/>
              </a:rPr>
              <a:t>Many young men and their families ventured north to avoid being drafted to Vietnam or the consequences of deserting the military</a:t>
            </a:r>
          </a:p>
          <a:p>
            <a:r>
              <a:rPr lang="en-CA" sz="1600" dirty="0">
                <a:latin typeface="Bell MT" panose="02020503060305020303" pitchFamily="18" charset="0"/>
              </a:rPr>
              <a:t>Organizations were formed to assist the war resistors such as Toronto Anti-Draft Programme</a:t>
            </a:r>
          </a:p>
          <a:p>
            <a:r>
              <a:rPr lang="en-CA" sz="1600" dirty="0">
                <a:latin typeface="Bell MT" panose="02020503060305020303" pitchFamily="18" charset="0"/>
              </a:rPr>
              <a:t>Many families were torn apart by the heavy strain of the exile and children grew up without sufficient family</a:t>
            </a:r>
          </a:p>
          <a:p>
            <a:r>
              <a:rPr lang="en-CA" sz="1600" dirty="0">
                <a:latin typeface="Bell MT" panose="02020503060305020303" pitchFamily="18" charset="0"/>
              </a:rPr>
              <a:t>50 000 – 125 000 war resistors made their way to Canada from the United States between 1965 and 74</a:t>
            </a:r>
          </a:p>
          <a:p>
            <a:r>
              <a:rPr lang="en-CA" sz="1600" dirty="0">
                <a:latin typeface="Bell MT" panose="02020503060305020303" pitchFamily="18" charset="0"/>
              </a:rPr>
              <a:t>This was an issue for Canadian society because many refugees were well educated and taking jobs at universities leading to Americanization</a:t>
            </a:r>
          </a:p>
          <a:p>
            <a:r>
              <a:rPr lang="en-CA" sz="1600" dirty="0">
                <a:latin typeface="Bell MT" panose="02020503060305020303" pitchFamily="18" charset="0"/>
              </a:rPr>
              <a:t>1968 and 1969 the RCMP issued measures to limit the new influx of Americans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319" y="1792936"/>
            <a:ext cx="3026746" cy="308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909" y="3943953"/>
            <a:ext cx="5199225" cy="2729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260" y="1861575"/>
            <a:ext cx="2544890" cy="308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360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6727F-F090-44C6-8817-AC89821AA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latin typeface="Bell MT" panose="02020503060305020303" pitchFamily="18" charset="0"/>
              </a:rPr>
              <a:t>Operation Feather bed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F2325-C4BE-4C6A-8C6E-BC58342E6A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562144"/>
          </a:xfrm>
        </p:spPr>
        <p:txBody>
          <a:bodyPr>
            <a:normAutofit/>
          </a:bodyPr>
          <a:lstStyle/>
          <a:p>
            <a:r>
              <a:rPr lang="en-CA" sz="1600" dirty="0">
                <a:latin typeface="Bell MT" panose="02020503060305020303" pitchFamily="18" charset="0"/>
              </a:rPr>
              <a:t>Canadian attempt to uncover spies within the higher ranks of the government</a:t>
            </a:r>
          </a:p>
          <a:p>
            <a:r>
              <a:rPr lang="en-CA" sz="1600" dirty="0">
                <a:latin typeface="Bell MT" panose="02020503060305020303" pitchFamily="18" charset="0"/>
              </a:rPr>
              <a:t>Semi-constructed in the image of the FBI’s “Red Hunting” nature</a:t>
            </a:r>
          </a:p>
          <a:p>
            <a:r>
              <a:rPr lang="en-CA" sz="1600" dirty="0">
                <a:latin typeface="Bell MT" panose="02020503060305020303" pitchFamily="18" charset="0"/>
              </a:rPr>
              <a:t>Early 50’s by Counter-Espionage investigator, Terry Guernsey</a:t>
            </a:r>
          </a:p>
          <a:p>
            <a:r>
              <a:rPr lang="en-CA" sz="1600" dirty="0">
                <a:latin typeface="Bell MT" panose="02020503060305020303" pitchFamily="18" charset="0"/>
              </a:rPr>
              <a:t>Early beginnings of profiling</a:t>
            </a:r>
          </a:p>
          <a:p>
            <a:endParaRPr lang="en-CA" sz="1600" dirty="0">
              <a:latin typeface="Bell MT" panose="02020503060305020303" pitchFamily="18" charset="0"/>
            </a:endParaRPr>
          </a:p>
          <a:p>
            <a:endParaRPr lang="en-CA" sz="1600" dirty="0">
              <a:latin typeface="Bell MT" panose="02020503060305020303" pitchFamily="18" charset="0"/>
            </a:endParaRPr>
          </a:p>
          <a:p>
            <a:endParaRPr lang="en-CA" sz="1600" dirty="0">
              <a:latin typeface="Bell MT" panose="02020503060305020303" pitchFamily="18" charset="0"/>
            </a:endParaRPr>
          </a:p>
          <a:p>
            <a:r>
              <a:rPr lang="en-CA" sz="1600" dirty="0">
                <a:latin typeface="Bell MT" panose="02020503060305020303" pitchFamily="18" charset="0"/>
              </a:rPr>
              <a:t>Before the death of Herbert Norman this operation was not authorized but was permitted afterwards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534B7-1F88-4DB9-9BC5-8D7FCBB212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CA" sz="1600" dirty="0">
                <a:latin typeface="Bell MT" panose="02020503060305020303" pitchFamily="18" charset="0"/>
              </a:rPr>
              <a:t>Early 1958 a file was opened to classify “suspect or know communist sympathizers”</a:t>
            </a:r>
          </a:p>
          <a:p>
            <a:r>
              <a:rPr lang="en-CA" sz="1600" dirty="0">
                <a:latin typeface="Bell MT" panose="02020503060305020303" pitchFamily="18" charset="0"/>
              </a:rPr>
              <a:t>At its height it contained over 1000 files and 16 on senior public servants with potential communist backgrounds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BEBB3-31B8-4851-9E65-FC6D3AFCB6BE}"/>
              </a:ext>
            </a:extLst>
          </p:cNvPr>
          <p:cNvSpPr txBox="1"/>
          <p:nvPr/>
        </p:nvSpPr>
        <p:spPr>
          <a:xfrm>
            <a:off x="1098957" y="4114800"/>
            <a:ext cx="37079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latin typeface="Bell MT" panose="02020503060305020303" pitchFamily="18" charset="0"/>
                <a:cs typeface="Times New Roman" panose="02020603050405020304" pitchFamily="18" charset="0"/>
              </a:rPr>
              <a:t>Analysis of a person's psychological and behavioral characteristics, so as to assess or predict their capabilities in certain fields or to assist in identifying a particular subgroup of people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FE5B325-9305-4F33-BF37-2FE27947D36A}"/>
              </a:ext>
            </a:extLst>
          </p:cNvPr>
          <p:cNvSpPr/>
          <p:nvPr/>
        </p:nvSpPr>
        <p:spPr>
          <a:xfrm>
            <a:off x="3986061" y="3982914"/>
            <a:ext cx="422031" cy="131885"/>
          </a:xfrm>
          <a:prstGeom prst="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611" y="3505199"/>
            <a:ext cx="2505402" cy="3189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435" y="3505199"/>
            <a:ext cx="2266004" cy="3189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3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Cruise missile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April 1981, a letter was received by P.E. Trudeau from American Secretary of Defense, Caspar Weinberger.</a:t>
            </a:r>
          </a:p>
          <a:p>
            <a:r>
              <a:rPr lang="en-US" sz="1600" dirty="0">
                <a:latin typeface="Bell MT" panose="02020503060305020303" pitchFamily="18" charset="0"/>
              </a:rPr>
              <a:t>Asking to test a medium range ballistic missile which had been in construction since the 70’s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20 foot, 3 200 pound ship or plane released rocket, code-named “Tomahawk”</a:t>
            </a:r>
          </a:p>
          <a:p>
            <a:r>
              <a:rPr lang="en-US" sz="1600" dirty="0">
                <a:latin typeface="Bell MT" panose="02020503060305020303" pitchFamily="18" charset="0"/>
              </a:rPr>
              <a:t>U.S. wanted to test in Canada to simulate the Russian climate</a:t>
            </a:r>
          </a:p>
          <a:p>
            <a:r>
              <a:rPr lang="en-US" sz="1600" dirty="0">
                <a:latin typeface="Bell MT" panose="02020503060305020303" pitchFamily="18" charset="0"/>
              </a:rPr>
              <a:t>Opportunity for economic success but also a possibility for internal conflict and political divide</a:t>
            </a:r>
          </a:p>
          <a:p>
            <a:r>
              <a:rPr lang="en-US" sz="1600" dirty="0">
                <a:latin typeface="Bell MT" panose="02020503060305020303" pitchFamily="18" charset="0"/>
              </a:rPr>
              <a:t>Possibility for a nuclear warhead</a:t>
            </a:r>
          </a:p>
          <a:p>
            <a:r>
              <a:rPr lang="en-US" sz="1600" dirty="0">
                <a:latin typeface="Bell MT" panose="02020503060305020303" pitchFamily="18" charset="0"/>
              </a:rPr>
              <a:t>Increasing public anxiety for international security was rising and Trudeau was openly against the use of these weapons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Under pressure from the Reagan Administration Trudeau agreed to the tests secretly, until a leak was made in March of 1982</a:t>
            </a:r>
          </a:p>
          <a:p>
            <a:endParaRPr lang="en-US" sz="1600" dirty="0">
              <a:latin typeface="Bell MT" panose="02020503060305020303" pitchFamily="18" charset="0"/>
            </a:endParaRPr>
          </a:p>
          <a:p>
            <a:endParaRPr lang="en-US" sz="1600" dirty="0">
              <a:latin typeface="Bell MT" panose="020205030603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2052" y="2011680"/>
            <a:ext cx="47263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Bell MT" panose="02020503060305020303" pitchFamily="18" charset="0"/>
              </a:rPr>
              <a:t>Canada-U.S Testing and Evaluation Program (CANUSTEP) was brought before the House in February 1983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688" y="3015254"/>
            <a:ext cx="5157107" cy="29054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6032465" y="60740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https://www.cbc.ca/archives/canada-s-cruise-missile-testing-controversy-of-1983-1.4744435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E6C886-2D37-4A20-9984-3BAF5D77F4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0ED577-2536-46A2-A1F8-8108F3D97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05" y="0"/>
            <a:ext cx="8259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6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Squamish Five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sz="2400" dirty="0">
                <a:latin typeface="Bell MT" panose="02020503060305020303" pitchFamily="18" charset="0"/>
              </a:rPr>
              <a:t>“Direct Action”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Bell MT" panose="02020503060305020303" pitchFamily="18" charset="0"/>
              </a:rPr>
              <a:t>Attack against plant No. 402 of Litton Systems of Canada</a:t>
            </a:r>
          </a:p>
          <a:p>
            <a:r>
              <a:rPr lang="en-US" sz="1600" dirty="0">
                <a:latin typeface="Bell MT" panose="02020503060305020303" pitchFamily="18" charset="0"/>
              </a:rPr>
              <a:t>Company built the guidance system parts for the cruise missile</a:t>
            </a:r>
          </a:p>
          <a:p>
            <a:r>
              <a:rPr lang="en-US" sz="1600" dirty="0">
                <a:latin typeface="Bell MT" panose="02020503060305020303" pitchFamily="18" charset="0"/>
              </a:rPr>
              <a:t>The attackers were five anarchist and far left activists Ann Hansen, Brent Taylor, Juliet Caroline </a:t>
            </a:r>
            <a:r>
              <a:rPr lang="en-US" sz="1600" dirty="0" err="1">
                <a:latin typeface="Bell MT" panose="02020503060305020303" pitchFamily="18" charset="0"/>
              </a:rPr>
              <a:t>Belmas</a:t>
            </a:r>
            <a:r>
              <a:rPr lang="en-US" sz="1600" dirty="0">
                <a:latin typeface="Bell MT" panose="02020503060305020303" pitchFamily="18" charset="0"/>
              </a:rPr>
              <a:t>, Doug Stewart and Gerry Hannah.</a:t>
            </a:r>
          </a:p>
          <a:p>
            <a:r>
              <a:rPr lang="en-US" sz="1600" dirty="0">
                <a:latin typeface="Bell MT" panose="02020503060305020303" pitchFamily="18" charset="0"/>
              </a:rPr>
              <a:t>The Head of “Operation Dismantle” was contacted to give information on the suspects</a:t>
            </a:r>
          </a:p>
          <a:p>
            <a:r>
              <a:rPr lang="en-US" sz="1600" dirty="0">
                <a:latin typeface="Bell MT" panose="02020503060305020303" pitchFamily="18" charset="0"/>
              </a:rPr>
              <a:t>The suspects were caught by police who were undercover as a road block for construction.</a:t>
            </a:r>
          </a:p>
          <a:p>
            <a:r>
              <a:rPr lang="en-US" sz="1600" dirty="0">
                <a:latin typeface="Bell MT" panose="02020503060305020303" pitchFamily="18" charset="0"/>
              </a:rPr>
              <a:t>They were brought into trial and found guilty with little remorse</a:t>
            </a:r>
          </a:p>
          <a:p>
            <a:endParaRPr lang="en-US" sz="1100" dirty="0">
              <a:latin typeface="Bell MT" panose="020205030603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224" y="4211977"/>
            <a:ext cx="5649686" cy="25805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906" y="1620553"/>
            <a:ext cx="3660321" cy="24942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14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E8E29F-F222-4EA1-9DAE-C287C72295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68"/>
            <a:ext cx="2424418" cy="2912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DC8AD-55BD-4F7A-8C5C-913653B3D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80989"/>
            <a:ext cx="3221372" cy="3970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BD1FC-75A5-4A9F-91ED-D17E1134F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417" y="-31888"/>
            <a:ext cx="3288485" cy="2912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042BE5-C0AF-42B4-9C41-E110DF59A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1798" y="2832546"/>
            <a:ext cx="5667375" cy="4067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204756-5FB7-4436-B42F-45E94F628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902" y="-31887"/>
            <a:ext cx="6509858" cy="3201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4B0D2D-B9D0-4F53-9F38-C43835FB5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6419" y="4553176"/>
            <a:ext cx="3455581" cy="2298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692CF7-A696-4834-BDD4-6FEBBE368A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8722" y="2646016"/>
            <a:ext cx="3543060" cy="2084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16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1D201C-985C-47D4-931C-87EC4E49B4F2}"/>
              </a:ext>
            </a:extLst>
          </p:cNvPr>
          <p:cNvSpPr/>
          <p:nvPr/>
        </p:nvSpPr>
        <p:spPr>
          <a:xfrm>
            <a:off x="-1041" y="174804"/>
            <a:ext cx="12192000" cy="1727504"/>
          </a:xfrm>
          <a:prstGeom prst="rect">
            <a:avLst/>
          </a:prstGeom>
          <a:solidFill>
            <a:srgbClr val="099BDD"/>
          </a:solidFill>
          <a:ln>
            <a:solidFill>
              <a:srgbClr val="099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586BF-10D0-4B8A-A217-EA40F4F4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0E715-269B-4FDB-A3C2-A92FAE4DB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2011680"/>
            <a:ext cx="9781655" cy="4749338"/>
          </a:xfrm>
        </p:spPr>
        <p:txBody>
          <a:bodyPr>
            <a:normAutofit fontScale="55000" lnSpcReduction="20000"/>
          </a:bodyPr>
          <a:lstStyle/>
          <a:p>
            <a:pPr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Whitaker, Reginald, and Steve Hewitt. Canada and the Cold War. Toronto: Lorimer, 2003.</a:t>
            </a:r>
          </a:p>
          <a:p>
            <a:pPr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Einstein, Albert. Nassau Point Peconic, Long Island, Washington D.C, n.d.</a:t>
            </a:r>
          </a:p>
          <a:p>
            <a:pPr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Kennedy's Inaugural Address (1961) Citation: Inaugural Address, Kennedy Draft, 01/17/1961; Papers of John F. Kennedy: President's Office Files, 01/20/1961-11/22/1963; John F. Kennedy Library; National Archives and Records Administration.</a:t>
            </a:r>
          </a:p>
          <a:p>
            <a:pPr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http://www.rcmp-grc.gc.ca/en/former-rcmp-commissioners</a:t>
            </a:r>
          </a:p>
          <a:p>
            <a:pPr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https://www.thecanadianencyclopedia.ca/en/article/premiers-of-quebec</a:t>
            </a:r>
          </a:p>
          <a:p>
            <a:pPr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https://diefenbunker.ca/about-the-diefenbunker/</a:t>
            </a:r>
          </a:p>
          <a:p>
            <a:pPr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https://www.thecanadianencyclopedia.ca/en/article/avro-arrow</a:t>
            </a:r>
          </a:p>
          <a:p>
            <a:pPr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https://www.friends-amis.org/index.php/fr/document-repository/english/fact-sheets/36-the-bomark-missle-and-missle-crisis/file</a:t>
            </a:r>
          </a:p>
          <a:p>
            <a:pPr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https://www.history.com/this-day-in-history/geneva-conference-begins</a:t>
            </a:r>
          </a:p>
          <a:p>
            <a:pPr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https://www.canada.ca/en/department-national-defence/services/military-history/history-heritage/past-operations/asia-pacific/international-commission-supervision-control.html</a:t>
            </a:r>
          </a:p>
          <a:p>
            <a:pPr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https://www.thecanadianencyclopedia.ca/en/article/operation-dismantle-case</a:t>
            </a:r>
          </a:p>
          <a:p>
            <a:pPr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https://www.history.com/this-day-in-history/u-s-jets-bomb-ho-chi-minh-trail</a:t>
            </a:r>
          </a:p>
          <a:p>
            <a:pPr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https://www.atlasobscura.com/places/pentagon-hot-dog-stand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http://natoassociation.ca/canada-and-the-suez-canal-crisis-a-new-perspective/</a:t>
            </a:r>
            <a:endParaRPr lang="en-C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Bell MT" panose="02020503060305020303" pitchFamily="18" charset="0"/>
              </a:rPr>
              <a:t>Democratic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09254" y="2464177"/>
            <a:ext cx="3276600" cy="359771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Bell MT" panose="02020503060305020303" pitchFamily="18" charset="0"/>
              </a:rPr>
              <a:t>Canada</a:t>
            </a:r>
          </a:p>
          <a:p>
            <a:r>
              <a:rPr lang="en-US" sz="2800" dirty="0">
                <a:latin typeface="Bell MT" panose="02020503060305020303" pitchFamily="18" charset="0"/>
              </a:rPr>
              <a:t>United States</a:t>
            </a:r>
          </a:p>
          <a:p>
            <a:r>
              <a:rPr lang="en-US" sz="2800" dirty="0">
                <a:latin typeface="Bell MT" panose="02020503060305020303" pitchFamily="18" charset="0"/>
              </a:rPr>
              <a:t>United Kingdom</a:t>
            </a:r>
          </a:p>
          <a:p>
            <a:r>
              <a:rPr lang="en-US" sz="2800" dirty="0">
                <a:latin typeface="Bell MT" panose="02020503060305020303" pitchFamily="18" charset="0"/>
              </a:rPr>
              <a:t>France</a:t>
            </a:r>
          </a:p>
          <a:p>
            <a:r>
              <a:rPr lang="en-US" sz="2800" dirty="0">
                <a:latin typeface="Bell MT" panose="02020503060305020303" pitchFamily="18" charset="0"/>
              </a:rPr>
              <a:t>Italy</a:t>
            </a:r>
          </a:p>
          <a:p>
            <a:r>
              <a:rPr lang="en-US" sz="2800" dirty="0">
                <a:latin typeface="Bell MT" panose="02020503060305020303" pitchFamily="18" charset="0"/>
              </a:rPr>
              <a:t>Belgium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80" y="2047297"/>
            <a:ext cx="3463282" cy="23046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729" y="4606314"/>
            <a:ext cx="2949466" cy="2133894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367" y="4606314"/>
            <a:ext cx="2851022" cy="2133894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69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69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Bell MT" panose="02020503060305020303" pitchFamily="18" charset="0"/>
              </a:rPr>
              <a:t>Communist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9416" y="2066921"/>
            <a:ext cx="3686503" cy="5417701"/>
          </a:xfrm>
        </p:spPr>
        <p:txBody>
          <a:bodyPr>
            <a:normAutofit/>
          </a:bodyPr>
          <a:lstStyle/>
          <a:p>
            <a:r>
              <a:rPr lang="en-US" dirty="0">
                <a:latin typeface="Bell MT" panose="02020503060305020303" pitchFamily="18" charset="0"/>
              </a:rPr>
              <a:t>Union of Soviet Socialist Republics</a:t>
            </a:r>
          </a:p>
          <a:p>
            <a:r>
              <a:rPr lang="en-US" dirty="0">
                <a:latin typeface="Bell MT" panose="02020503060305020303" pitchFamily="18" charset="0"/>
              </a:rPr>
              <a:t>Albania</a:t>
            </a:r>
          </a:p>
          <a:p>
            <a:r>
              <a:rPr lang="en-US" dirty="0">
                <a:latin typeface="Bell MT" panose="02020503060305020303" pitchFamily="18" charset="0"/>
              </a:rPr>
              <a:t>Bulgaria</a:t>
            </a:r>
          </a:p>
          <a:p>
            <a:r>
              <a:rPr lang="en-US" dirty="0">
                <a:latin typeface="Bell MT" panose="02020503060305020303" pitchFamily="18" charset="0"/>
              </a:rPr>
              <a:t>Czechoslovakia</a:t>
            </a:r>
          </a:p>
          <a:p>
            <a:r>
              <a:rPr lang="en-US" dirty="0">
                <a:latin typeface="Bell MT" panose="02020503060305020303" pitchFamily="18" charset="0"/>
              </a:rPr>
              <a:t>The German Democratic Republic  (East Germany)</a:t>
            </a:r>
          </a:p>
          <a:p>
            <a:r>
              <a:rPr lang="en-US" dirty="0">
                <a:latin typeface="Bell MT" panose="02020503060305020303" pitchFamily="18" charset="0"/>
              </a:rPr>
              <a:t>Hungary</a:t>
            </a:r>
          </a:p>
          <a:p>
            <a:r>
              <a:rPr lang="en-US" dirty="0">
                <a:latin typeface="Bell MT" panose="02020503060305020303" pitchFamily="18" charset="0"/>
              </a:rPr>
              <a:t>Poland</a:t>
            </a:r>
          </a:p>
          <a:p>
            <a:r>
              <a:rPr lang="en-US" dirty="0">
                <a:latin typeface="Bell MT" panose="02020503060305020303" pitchFamily="18" charset="0"/>
              </a:rPr>
              <a:t>Romania</a:t>
            </a:r>
          </a:p>
          <a:p>
            <a:endParaRPr lang="en-US" dirty="0">
              <a:latin typeface="Bell MT" panose="020205030603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023" y="4293542"/>
            <a:ext cx="4524796" cy="2367977"/>
          </a:xfrm>
          <a:prstGeom prst="snip2DiagRect">
            <a:avLst>
              <a:gd name="adj1" fmla="val 45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290" y="2066921"/>
            <a:ext cx="2988113" cy="1988453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145" y="2323796"/>
            <a:ext cx="3027660" cy="2997383"/>
          </a:xfrm>
          <a:prstGeom prst="snip2DiagRect">
            <a:avLst>
              <a:gd name="adj1" fmla="val 1585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9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ll MT" panose="02020503060305020303" pitchFamily="18" charset="0"/>
              </a:rPr>
              <a:t>Cold war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Bell MT" panose="02020503060305020303" pitchFamily="18" charset="0"/>
              </a:rPr>
              <a:t>For Basic Understanding</a:t>
            </a:r>
          </a:p>
        </p:txBody>
      </p:sp>
    </p:spTree>
    <p:extLst>
      <p:ext uri="{BB962C8B-B14F-4D97-AF65-F5344CB8AC3E}">
        <p14:creationId xmlns:p14="http://schemas.microsoft.com/office/powerpoint/2010/main" val="51911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1482" y="-173421"/>
            <a:ext cx="13076755" cy="71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587" y="39755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Intentions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82" y="1591939"/>
            <a:ext cx="11851651" cy="4895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7371" y="2286000"/>
            <a:ext cx="2717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Isolate the Soviet Union from spreading communist ideologies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Encourage democracy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Promote open markets to prevent another depression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B56F4-01E7-4F7E-A3B0-E78B0EA9BC21}"/>
              </a:ext>
            </a:extLst>
          </p:cNvPr>
          <p:cNvSpPr txBox="1"/>
          <p:nvPr/>
        </p:nvSpPr>
        <p:spPr>
          <a:xfrm>
            <a:off x="8841996" y="2146869"/>
            <a:ext cx="25880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the security of the Soviet Union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 communist ideologies throughout the world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 Soviet Empire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8C34C9-7E63-41BF-BF1C-4140F127F80B}"/>
              </a:ext>
            </a:extLst>
          </p:cNvPr>
          <p:cNvSpPr txBox="1"/>
          <p:nvPr/>
        </p:nvSpPr>
        <p:spPr>
          <a:xfrm>
            <a:off x="838200" y="2286000"/>
            <a:ext cx="265162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 structure in matters surrounding internal affairs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Subtly detain any sympathizers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Assist in the foreign peacekeeping across the globe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dirty="0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A511BF3-A496-4B31-9875-940DB36524C6}"/>
              </a:ext>
            </a:extLst>
          </p:cNvPr>
          <p:cNvSpPr/>
          <p:nvPr/>
        </p:nvSpPr>
        <p:spPr>
          <a:xfrm>
            <a:off x="5330818" y="1800647"/>
            <a:ext cx="335560" cy="288687"/>
          </a:xfrm>
          <a:prstGeom prst="star5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B9F0BCC6-3A75-423C-B63F-9B5DE9194FFB}"/>
              </a:ext>
            </a:extLst>
          </p:cNvPr>
          <p:cNvSpPr/>
          <p:nvPr/>
        </p:nvSpPr>
        <p:spPr>
          <a:xfrm>
            <a:off x="6190064" y="1794626"/>
            <a:ext cx="335560" cy="288687"/>
          </a:xfrm>
          <a:prstGeom prst="star5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7B7CF1-AEFB-44EB-B9F7-4D02342E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536" y="1769164"/>
            <a:ext cx="499344" cy="374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F46CEE-7B23-40E3-B879-E77210272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314" y="1762317"/>
            <a:ext cx="493819" cy="371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D252B8-A9EF-401A-9560-90EBDA5F6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827" y="1759047"/>
            <a:ext cx="493819" cy="3718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2584A79-206D-4E8E-B383-D530E1DA9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217" y="1692707"/>
            <a:ext cx="622825" cy="35339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0082" y="2459421"/>
            <a:ext cx="5981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Bell MT" panose="02020503060305020303" pitchFamily="18" charset="0"/>
              </a:rPr>
              <a:t>CA</a:t>
            </a:r>
          </a:p>
          <a:p>
            <a:r>
              <a:rPr lang="en-US" sz="900" dirty="0">
                <a:solidFill>
                  <a:schemeClr val="bg1"/>
                </a:solidFill>
                <a:latin typeface="Bell MT" panose="02020503060305020303" pitchFamily="18" charset="0"/>
              </a:rPr>
              <a:t>USA</a:t>
            </a:r>
          </a:p>
          <a:p>
            <a:r>
              <a:rPr lang="en-US" sz="900" dirty="0">
                <a:solidFill>
                  <a:schemeClr val="bg1"/>
                </a:solidFill>
                <a:latin typeface="Bell MT" panose="02020503060305020303" pitchFamily="18" charset="0"/>
              </a:rPr>
              <a:t>USSR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9DA80-A4C5-458B-AE08-D1912CA3D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310" y="1783654"/>
            <a:ext cx="384081" cy="3292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90BD7A-69A5-4432-96DF-275CC8056492}"/>
              </a:ext>
            </a:extLst>
          </p:cNvPr>
          <p:cNvSpPr/>
          <p:nvPr/>
        </p:nvSpPr>
        <p:spPr>
          <a:xfrm>
            <a:off x="166255" y="2286000"/>
            <a:ext cx="595745" cy="882073"/>
          </a:xfrm>
          <a:prstGeom prst="rect">
            <a:avLst/>
          </a:prstGeom>
          <a:solidFill>
            <a:srgbClr val="099BDD"/>
          </a:solidFill>
          <a:ln>
            <a:solidFill>
              <a:srgbClr val="099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32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93268" y="521260"/>
            <a:ext cx="10770476" cy="1325563"/>
          </a:xfrm>
        </p:spPr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North Atlantic Treaty Organization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26720" y="1846823"/>
            <a:ext cx="5751786" cy="4903131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latin typeface="Bell MT" panose="02020503060305020303" pitchFamily="18" charset="0"/>
              </a:rPr>
              <a:t>The North Atlantic Treaty Organization included Belgium, Canada, Denmark, France, Iceland, Italy, Luxembourg, the Netherlands, Norway, Portugal, the United Kingdom, and the United States at its formation in 1949.</a:t>
            </a:r>
          </a:p>
          <a:p>
            <a:r>
              <a:rPr lang="en-US" sz="2200" dirty="0">
                <a:latin typeface="Bell MT" panose="02020503060305020303" pitchFamily="18" charset="0"/>
              </a:rPr>
              <a:t>Original purpose to help defend each other from Soviet invasion.</a:t>
            </a:r>
          </a:p>
          <a:p>
            <a:r>
              <a:rPr lang="en-US" sz="2200" dirty="0">
                <a:latin typeface="Bell MT" panose="02020503060305020303" pitchFamily="18" charset="0"/>
              </a:rPr>
              <a:t>Unify the Western nations in Europe and the Americas.</a:t>
            </a:r>
          </a:p>
          <a:p>
            <a:r>
              <a:rPr lang="en-US" sz="2200" dirty="0">
                <a:latin typeface="Bell MT" panose="02020503060305020303" pitchFamily="18" charset="0"/>
              </a:rPr>
              <a:t>NATO used the American nuclear power as their cover from vastly superior ground forces of Warsaw Pact countries.</a:t>
            </a:r>
          </a:p>
          <a:p>
            <a:r>
              <a:rPr lang="en-US" sz="2200" dirty="0">
                <a:latin typeface="Bell MT" panose="02020503060305020303" pitchFamily="18" charset="0"/>
              </a:rPr>
              <a:t>NATO is the only remaining peacetime military alliance.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817" y="1907084"/>
            <a:ext cx="3174128" cy="1829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564" y="4443537"/>
            <a:ext cx="3450635" cy="46516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8165" y="3797206"/>
            <a:ext cx="272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ell MT" panose="02020503060305020303" pitchFamily="18" charset="0"/>
              </a:rPr>
              <a:t>NATO Headquarters</a:t>
            </a:r>
          </a:p>
          <a:p>
            <a:pPr algn="ctr"/>
            <a:r>
              <a:rPr lang="en-US" b="1" dirty="0">
                <a:latin typeface="Bell MT" panose="02020503060305020303" pitchFamily="18" charset="0"/>
              </a:rPr>
              <a:t>Brussels, Belgium</a:t>
            </a:r>
          </a:p>
        </p:txBody>
      </p:sp>
    </p:spTree>
    <p:extLst>
      <p:ext uri="{BB962C8B-B14F-4D97-AF65-F5344CB8AC3E}">
        <p14:creationId xmlns:p14="http://schemas.microsoft.com/office/powerpoint/2010/main" val="2239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2304</TotalTime>
  <Words>2848</Words>
  <Application>Microsoft Office PowerPoint</Application>
  <PresentationFormat>Widescreen</PresentationFormat>
  <Paragraphs>284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Bell MT</vt:lpstr>
      <vt:lpstr>Calibri</vt:lpstr>
      <vt:lpstr>Corbel</vt:lpstr>
      <vt:lpstr>Times New Roman</vt:lpstr>
      <vt:lpstr>Wingdings</vt:lpstr>
      <vt:lpstr>Banded</vt:lpstr>
      <vt:lpstr>Cold War Canada</vt:lpstr>
      <vt:lpstr>Table of Contents</vt:lpstr>
      <vt:lpstr>Democratic and Communist Countries </vt:lpstr>
      <vt:lpstr>Democratic</vt:lpstr>
      <vt:lpstr>Communist</vt:lpstr>
      <vt:lpstr>Cold war information</vt:lpstr>
      <vt:lpstr>PowerPoint Presentation</vt:lpstr>
      <vt:lpstr>Intentions</vt:lpstr>
      <vt:lpstr>North Atlantic Treaty Organization</vt:lpstr>
      <vt:lpstr>Warsaw Pact</vt:lpstr>
      <vt:lpstr>1945-1991</vt:lpstr>
      <vt:lpstr>Igor Gouzenko Affair</vt:lpstr>
      <vt:lpstr>Kellock-Taschereau Commission</vt:lpstr>
      <vt:lpstr>Security Panel</vt:lpstr>
      <vt:lpstr>Economic recovery act of 1948; Marshall Plan</vt:lpstr>
      <vt:lpstr>Hal Banks</vt:lpstr>
      <vt:lpstr>the Korean War</vt:lpstr>
      <vt:lpstr>Suez canal crisis</vt:lpstr>
      <vt:lpstr>Act Respecting Communistic propaganda (padlock law) And Maurice duplessis</vt:lpstr>
      <vt:lpstr>RCMP</vt:lpstr>
      <vt:lpstr>Radar Lines</vt:lpstr>
      <vt:lpstr>PowerPoint Presentation</vt:lpstr>
      <vt:lpstr>Diefenbunker</vt:lpstr>
      <vt:lpstr>Internment Plans</vt:lpstr>
      <vt:lpstr>North American Aerospace Defense Command</vt:lpstr>
      <vt:lpstr>Cuban Missile Crisis</vt:lpstr>
      <vt:lpstr>AV-roe Arrow</vt:lpstr>
      <vt:lpstr>Allan Memorial institute and dr. ewen Cameron</vt:lpstr>
      <vt:lpstr>Vietnam War 1955-1975</vt:lpstr>
      <vt:lpstr>American draft deserters</vt:lpstr>
      <vt:lpstr>Operation Feather bed</vt:lpstr>
      <vt:lpstr>Cruise missile</vt:lpstr>
      <vt:lpstr>PowerPoint Presentation</vt:lpstr>
      <vt:lpstr>Squamish Five “Direct Action”</vt:lpstr>
      <vt:lpstr>PowerPoint Presentation</vt:lpstr>
      <vt:lpstr>Bibliography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Cold War Canada</dc:title>
  <dc:creator>Tingley, Samuel</dc:creator>
  <cp:lastModifiedBy>Tingley</cp:lastModifiedBy>
  <cp:revision>113</cp:revision>
  <dcterms:created xsi:type="dcterms:W3CDTF">2019-10-25T14:07:23Z</dcterms:created>
  <dcterms:modified xsi:type="dcterms:W3CDTF">2019-12-05T11:48:25Z</dcterms:modified>
</cp:coreProperties>
</file>