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7" r:id="rId11"/>
    <p:sldId id="266" r:id="rId12"/>
    <p:sldId id="265" r:id="rId13"/>
    <p:sldId id="268" r:id="rId14"/>
    <p:sldId id="269" r:id="rId15"/>
    <p:sldId id="270" r:id="rId16"/>
    <p:sldId id="273" r:id="rId17"/>
    <p:sldId id="271" r:id="rId18"/>
    <p:sldId id="272"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483" autoAdjust="0"/>
  </p:normalViewPr>
  <p:slideViewPr>
    <p:cSldViewPr snapToGrid="0">
      <p:cViewPr varScale="1">
        <p:scale>
          <a:sx n="58" d="100"/>
          <a:sy n="58" d="100"/>
        </p:scale>
        <p:origin x="11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12DD5-C712-4EA9-8A98-7060B44A9A8B}" type="datetimeFigureOut">
              <a:rPr lang="en-CA" smtClean="0"/>
              <a:t>2017-10-31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F10C1-CA2F-4002-9B49-F5EAF89575E2}" type="slidenum">
              <a:rPr lang="en-CA" smtClean="0"/>
              <a:t>‹#›</a:t>
            </a:fld>
            <a:endParaRPr lang="en-CA"/>
          </a:p>
        </p:txBody>
      </p:sp>
    </p:spTree>
    <p:extLst>
      <p:ext uri="{BB962C8B-B14F-4D97-AF65-F5344CB8AC3E}">
        <p14:creationId xmlns:p14="http://schemas.microsoft.com/office/powerpoint/2010/main" val="124486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hecanadianencyclopedia.ca/article/st-bonifac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hecanadianencyclopedia.ca/en/article/cre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thecanadianencyclopedia.ca/en/article/fur-trade/" TargetMode="External"/><Relationship Id="rId4" Type="http://schemas.openxmlformats.org/officeDocument/2006/relationships/hyperlink" Target="http://www.thecanadianencyclopedia.ca/en/article/assiniboin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PEI and Newfoundland</a:t>
            </a:r>
            <a:r>
              <a:rPr lang="en-CA" baseline="0" dirty="0" smtClean="0"/>
              <a:t> had rejected confederation out of the gates and New Brunswick who were in had switched governments and Sir Samuel Tilley, a pro-confederate was voted out of office.</a:t>
            </a:r>
          </a:p>
          <a:p>
            <a:r>
              <a:rPr lang="en-CA" baseline="0" dirty="0" smtClean="0"/>
              <a:t>Having a pop of around 600,000 many </a:t>
            </a:r>
            <a:r>
              <a:rPr lang="en-CA" baseline="0" dirty="0" err="1" smtClean="0"/>
              <a:t>maritimers</a:t>
            </a:r>
            <a:r>
              <a:rPr lang="en-CA" baseline="0" dirty="0" smtClean="0"/>
              <a:t> felt they would always be outvoted on issues in the House of Commons in Ottawa,</a:t>
            </a:r>
            <a:endParaRPr lang="en-CA" dirty="0"/>
          </a:p>
        </p:txBody>
      </p:sp>
      <p:sp>
        <p:nvSpPr>
          <p:cNvPr id="4" name="Slide Number Placeholder 3"/>
          <p:cNvSpPr>
            <a:spLocks noGrp="1"/>
          </p:cNvSpPr>
          <p:nvPr>
            <p:ph type="sldNum" sz="quarter" idx="10"/>
          </p:nvPr>
        </p:nvSpPr>
        <p:spPr/>
        <p:txBody>
          <a:bodyPr/>
          <a:lstStyle/>
          <a:p>
            <a:fld id="{28BF10C1-CA2F-4002-9B49-F5EAF89575E2}" type="slidenum">
              <a:rPr lang="en-CA" smtClean="0"/>
              <a:t>3</a:t>
            </a:fld>
            <a:endParaRPr lang="en-CA"/>
          </a:p>
        </p:txBody>
      </p:sp>
    </p:spTree>
    <p:extLst>
      <p:ext uri="{BB962C8B-B14F-4D97-AF65-F5344CB8AC3E}">
        <p14:creationId xmlns:p14="http://schemas.microsoft.com/office/powerpoint/2010/main" val="3369882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Riel was executed on a public gallows in Regina on 16 November 1885. His body was transported to </a:t>
            </a:r>
            <a:r>
              <a:rPr lang="en-US" sz="1200" b="0" i="0" u="none" strike="noStrike" kern="1200" dirty="0" smtClean="0">
                <a:solidFill>
                  <a:schemeClr val="tx1"/>
                </a:solidFill>
                <a:effectLst/>
                <a:latin typeface="+mn-lt"/>
                <a:ea typeface="+mn-ea"/>
                <a:cs typeface="+mn-cs"/>
                <a:hlinkClick r:id="rId3"/>
              </a:rPr>
              <a:t>Saint-Boniface</a:t>
            </a:r>
            <a:r>
              <a:rPr lang="en-US" sz="1200" b="0" i="0" kern="1200" dirty="0" smtClean="0">
                <a:solidFill>
                  <a:schemeClr val="tx1"/>
                </a:solidFill>
                <a:effectLst/>
                <a:latin typeface="+mn-lt"/>
                <a:ea typeface="+mn-ea"/>
                <a:cs typeface="+mn-cs"/>
              </a:rPr>
              <a:t>, where his remains were taken to the cathedral’s cemetery at the head of a massive procession made up of the leaders of French Manitoba. His grave, as well as his home, remain well-visited historic sites to this day.</a:t>
            </a:r>
          </a:p>
          <a:p>
            <a:r>
              <a:rPr lang="en-US" sz="1200" b="0" i="0" kern="1200" dirty="0" smtClean="0">
                <a:solidFill>
                  <a:schemeClr val="tx1"/>
                </a:solidFill>
                <a:effectLst/>
                <a:latin typeface="+mn-lt"/>
                <a:ea typeface="+mn-ea"/>
                <a:cs typeface="+mn-cs"/>
              </a:rPr>
              <a:t>While it might seem like cruel</a:t>
            </a:r>
            <a:r>
              <a:rPr lang="en-US" sz="1200" b="0" i="0" kern="1200" baseline="0" dirty="0" smtClean="0">
                <a:solidFill>
                  <a:schemeClr val="tx1"/>
                </a:solidFill>
                <a:effectLst/>
                <a:latin typeface="+mn-lt"/>
                <a:ea typeface="+mn-ea"/>
                <a:cs typeface="+mn-cs"/>
              </a:rPr>
              <a:t> justice for Riel we must keep in mind that his actions led to the death of over 200 people and he caused a rift in the relationship between the French and English that still is clear today.</a:t>
            </a:r>
            <a:endParaRPr lang="en-CA" dirty="0"/>
          </a:p>
        </p:txBody>
      </p:sp>
      <p:sp>
        <p:nvSpPr>
          <p:cNvPr id="4" name="Slide Number Placeholder 3"/>
          <p:cNvSpPr>
            <a:spLocks noGrp="1"/>
          </p:cNvSpPr>
          <p:nvPr>
            <p:ph type="sldNum" sz="quarter" idx="10"/>
          </p:nvPr>
        </p:nvSpPr>
        <p:spPr/>
        <p:txBody>
          <a:bodyPr/>
          <a:lstStyle/>
          <a:p>
            <a:fld id="{28BF10C1-CA2F-4002-9B49-F5EAF89575E2}" type="slidenum">
              <a:rPr lang="en-CA" smtClean="0"/>
              <a:t>19</a:t>
            </a:fld>
            <a:endParaRPr lang="en-CA"/>
          </a:p>
        </p:txBody>
      </p:sp>
    </p:spTree>
    <p:extLst>
      <p:ext uri="{BB962C8B-B14F-4D97-AF65-F5344CB8AC3E}">
        <p14:creationId xmlns:p14="http://schemas.microsoft.com/office/powerpoint/2010/main" val="170684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8BF10C1-CA2F-4002-9B49-F5EAF89575E2}" type="slidenum">
              <a:rPr lang="en-CA" smtClean="0"/>
              <a:t>4</a:t>
            </a:fld>
            <a:endParaRPr lang="en-CA"/>
          </a:p>
        </p:txBody>
      </p:sp>
    </p:spTree>
    <p:extLst>
      <p:ext uri="{BB962C8B-B14F-4D97-AF65-F5344CB8AC3E}">
        <p14:creationId xmlns:p14="http://schemas.microsoft.com/office/powerpoint/2010/main" val="394068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Using this </a:t>
            </a:r>
            <a:r>
              <a:rPr lang="en-CA" dirty="0" err="1" smtClean="0"/>
              <a:t>momentium</a:t>
            </a:r>
            <a:r>
              <a:rPr lang="en-CA" dirty="0" smtClean="0"/>
              <a:t> Howe travelled to London in 1868 to request a repeal from Confederation only to be rebuffed twice in his attempts and was told “repeal is</a:t>
            </a:r>
            <a:r>
              <a:rPr lang="en-CA" baseline="0" dirty="0" smtClean="0"/>
              <a:t> not even a matter of discussion” by the Duke of </a:t>
            </a:r>
            <a:r>
              <a:rPr lang="en-CA" baseline="0" dirty="0" err="1" smtClean="0"/>
              <a:t>Buckinham</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28BF10C1-CA2F-4002-9B49-F5EAF89575E2}" type="slidenum">
              <a:rPr lang="en-CA" smtClean="0"/>
              <a:t>5</a:t>
            </a:fld>
            <a:endParaRPr lang="en-CA"/>
          </a:p>
        </p:txBody>
      </p:sp>
    </p:spTree>
    <p:extLst>
      <p:ext uri="{BB962C8B-B14F-4D97-AF65-F5344CB8AC3E}">
        <p14:creationId xmlns:p14="http://schemas.microsoft.com/office/powerpoint/2010/main" val="273500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This change simply</a:t>
            </a:r>
            <a:r>
              <a:rPr lang="en-CA" baseline="0" dirty="0" smtClean="0"/>
              <a:t> made adjustments to the financial terms offered to NB and would’ve been introduced eventually anyway.</a:t>
            </a:r>
            <a:endParaRPr lang="en-CA" dirty="0"/>
          </a:p>
        </p:txBody>
      </p:sp>
      <p:sp>
        <p:nvSpPr>
          <p:cNvPr id="4" name="Slide Number Placeholder 3"/>
          <p:cNvSpPr>
            <a:spLocks noGrp="1"/>
          </p:cNvSpPr>
          <p:nvPr>
            <p:ph type="sldNum" sz="quarter" idx="10"/>
          </p:nvPr>
        </p:nvSpPr>
        <p:spPr/>
        <p:txBody>
          <a:bodyPr/>
          <a:lstStyle/>
          <a:p>
            <a:fld id="{28BF10C1-CA2F-4002-9B49-F5EAF89575E2}" type="slidenum">
              <a:rPr lang="en-CA" smtClean="0"/>
              <a:t>6</a:t>
            </a:fld>
            <a:endParaRPr lang="en-CA"/>
          </a:p>
        </p:txBody>
      </p:sp>
    </p:spTree>
    <p:extLst>
      <p:ext uri="{BB962C8B-B14F-4D97-AF65-F5344CB8AC3E}">
        <p14:creationId xmlns:p14="http://schemas.microsoft.com/office/powerpoint/2010/main" val="299647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debt in PEI was $250,000 in 1863</a:t>
            </a:r>
            <a:r>
              <a:rPr lang="en-CA" baseline="0" dirty="0" smtClean="0"/>
              <a:t> and $4 million in 1873, it wasn’t looking good.</a:t>
            </a:r>
            <a:endParaRPr lang="en-CA" dirty="0"/>
          </a:p>
        </p:txBody>
      </p:sp>
      <p:sp>
        <p:nvSpPr>
          <p:cNvPr id="4" name="Slide Number Placeholder 3"/>
          <p:cNvSpPr>
            <a:spLocks noGrp="1"/>
          </p:cNvSpPr>
          <p:nvPr>
            <p:ph type="sldNum" sz="quarter" idx="10"/>
          </p:nvPr>
        </p:nvSpPr>
        <p:spPr/>
        <p:txBody>
          <a:bodyPr/>
          <a:lstStyle/>
          <a:p>
            <a:fld id="{28BF10C1-CA2F-4002-9B49-F5EAF89575E2}" type="slidenum">
              <a:rPr lang="en-CA" smtClean="0"/>
              <a:t>8</a:t>
            </a:fld>
            <a:endParaRPr lang="en-CA"/>
          </a:p>
        </p:txBody>
      </p:sp>
    </p:spTree>
    <p:extLst>
      <p:ext uri="{BB962C8B-B14F-4D97-AF65-F5344CB8AC3E}">
        <p14:creationId xmlns:p14="http://schemas.microsoft.com/office/powerpoint/2010/main" val="1533167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HBC had complete control of the territory. Almost no thought was given to the sovereignty of the many Aboriginal peoples that had lived there for centuries. The HBC established forts and trading routes through much of the territory. The </a:t>
            </a:r>
            <a:r>
              <a:rPr lang="en-US" sz="1200" b="0" i="0" u="none" strike="noStrike" kern="1200" dirty="0" smtClean="0">
                <a:solidFill>
                  <a:schemeClr val="tx1"/>
                </a:solidFill>
                <a:effectLst/>
                <a:latin typeface="+mn-lt"/>
                <a:ea typeface="+mn-ea"/>
                <a:cs typeface="+mn-cs"/>
                <a:hlinkClick r:id="rId3"/>
              </a:rPr>
              <a:t>Cree</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Assiniboine</a:t>
            </a:r>
            <a:r>
              <a:rPr lang="en-US" sz="1200" b="0" i="0" kern="1200" dirty="0" smtClean="0">
                <a:solidFill>
                  <a:schemeClr val="tx1"/>
                </a:solidFill>
                <a:effectLst/>
                <a:latin typeface="+mn-lt"/>
                <a:ea typeface="+mn-ea"/>
                <a:cs typeface="+mn-cs"/>
              </a:rPr>
              <a:t> and other groups who supplied the Company with furs, or who acted as middlemen for other Aboriginal fur suppliers, were incorporated into the growing trading economy or directly employed by the HBC. The </a:t>
            </a:r>
            <a:r>
              <a:rPr lang="en-US" sz="1200" b="0" i="0" u="none" strike="noStrike" kern="1200" dirty="0" smtClean="0">
                <a:solidFill>
                  <a:schemeClr val="tx1"/>
                </a:solidFill>
                <a:effectLst/>
                <a:latin typeface="+mn-lt"/>
                <a:ea typeface="+mn-ea"/>
                <a:cs typeface="+mn-cs"/>
                <a:hlinkClick r:id="rId5"/>
              </a:rPr>
              <a:t>fur trade</a:t>
            </a:r>
            <a:r>
              <a:rPr lang="en-US" sz="1200" b="0" i="0" kern="1200" dirty="0" smtClean="0">
                <a:solidFill>
                  <a:schemeClr val="tx1"/>
                </a:solidFill>
                <a:effectLst/>
                <a:latin typeface="+mn-lt"/>
                <a:ea typeface="+mn-ea"/>
                <a:cs typeface="+mn-cs"/>
              </a:rPr>
              <a:t> changed the Aboriginal economy. Rather than hunting and trapping for subsistence, people now trapped in exchange for trade goods, including guns and alcohol.</a:t>
            </a:r>
            <a:endParaRPr lang="en-CA" dirty="0"/>
          </a:p>
        </p:txBody>
      </p:sp>
      <p:sp>
        <p:nvSpPr>
          <p:cNvPr id="4" name="Slide Number Placeholder 3"/>
          <p:cNvSpPr>
            <a:spLocks noGrp="1"/>
          </p:cNvSpPr>
          <p:nvPr>
            <p:ph type="sldNum" sz="quarter" idx="10"/>
          </p:nvPr>
        </p:nvSpPr>
        <p:spPr/>
        <p:txBody>
          <a:bodyPr/>
          <a:lstStyle/>
          <a:p>
            <a:fld id="{28BF10C1-CA2F-4002-9B49-F5EAF89575E2}" type="slidenum">
              <a:rPr lang="en-CA" smtClean="0"/>
              <a:t>10</a:t>
            </a:fld>
            <a:endParaRPr lang="en-CA"/>
          </a:p>
        </p:txBody>
      </p:sp>
    </p:spTree>
    <p:extLst>
      <p:ext uri="{BB962C8B-B14F-4D97-AF65-F5344CB8AC3E}">
        <p14:creationId xmlns:p14="http://schemas.microsoft.com/office/powerpoint/2010/main" val="3019045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federal </a:t>
            </a:r>
            <a:r>
              <a:rPr lang="en-CA" dirty="0" err="1" smtClean="0"/>
              <a:t>govt</a:t>
            </a:r>
            <a:r>
              <a:rPr lang="en-CA" dirty="0" smtClean="0"/>
              <a:t> sent surveyors</a:t>
            </a:r>
            <a:r>
              <a:rPr lang="en-CA" baseline="0" dirty="0" smtClean="0"/>
              <a:t> into the land and began dividing up the land into townships and sections ahead of the anticipated influx of new settlers. This action infuriated the metis as they were not even considered or </a:t>
            </a:r>
            <a:endParaRPr lang="en-CA" dirty="0"/>
          </a:p>
        </p:txBody>
      </p:sp>
      <p:sp>
        <p:nvSpPr>
          <p:cNvPr id="4" name="Slide Number Placeholder 3"/>
          <p:cNvSpPr>
            <a:spLocks noGrp="1"/>
          </p:cNvSpPr>
          <p:nvPr>
            <p:ph type="sldNum" sz="quarter" idx="10"/>
          </p:nvPr>
        </p:nvSpPr>
        <p:spPr/>
        <p:txBody>
          <a:bodyPr/>
          <a:lstStyle/>
          <a:p>
            <a:fld id="{28BF10C1-CA2F-4002-9B49-F5EAF89575E2}" type="slidenum">
              <a:rPr lang="en-CA" smtClean="0"/>
              <a:t>13</a:t>
            </a:fld>
            <a:endParaRPr lang="en-CA"/>
          </a:p>
        </p:txBody>
      </p:sp>
    </p:spTree>
    <p:extLst>
      <p:ext uri="{BB962C8B-B14F-4D97-AF65-F5344CB8AC3E}">
        <p14:creationId xmlns:p14="http://schemas.microsoft.com/office/powerpoint/2010/main" val="220368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Riel was</a:t>
            </a:r>
            <a:r>
              <a:rPr lang="en-CA" baseline="0" dirty="0" smtClean="0"/>
              <a:t> an educated literate and zealous defender of aboriginal rights</a:t>
            </a:r>
            <a:endParaRPr lang="en-CA" dirty="0"/>
          </a:p>
        </p:txBody>
      </p:sp>
      <p:sp>
        <p:nvSpPr>
          <p:cNvPr id="4" name="Slide Number Placeholder 3"/>
          <p:cNvSpPr>
            <a:spLocks noGrp="1"/>
          </p:cNvSpPr>
          <p:nvPr>
            <p:ph type="sldNum" sz="quarter" idx="10"/>
          </p:nvPr>
        </p:nvSpPr>
        <p:spPr/>
        <p:txBody>
          <a:bodyPr/>
          <a:lstStyle/>
          <a:p>
            <a:fld id="{28BF10C1-CA2F-4002-9B49-F5EAF89575E2}" type="slidenum">
              <a:rPr lang="en-CA" smtClean="0"/>
              <a:t>14</a:t>
            </a:fld>
            <a:endParaRPr lang="en-CA"/>
          </a:p>
        </p:txBody>
      </p:sp>
    </p:spTree>
    <p:extLst>
      <p:ext uri="{BB962C8B-B14F-4D97-AF65-F5344CB8AC3E}">
        <p14:creationId xmlns:p14="http://schemas.microsoft.com/office/powerpoint/2010/main" val="287624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 actually put his foot on the survey chain</a:t>
            </a:r>
            <a:r>
              <a:rPr lang="en-CA" baseline="0" dirty="0" smtClean="0"/>
              <a:t> and declared “You shall go no further.”</a:t>
            </a:r>
          </a:p>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provisional government</a:t>
            </a:r>
            <a:r>
              <a:rPr lang="en-US" sz="1200" b="0" i="0" kern="1200" dirty="0" smtClean="0">
                <a:solidFill>
                  <a:schemeClr val="tx1"/>
                </a:solidFill>
                <a:effectLst/>
                <a:latin typeface="+mn-lt"/>
                <a:ea typeface="+mn-ea"/>
                <a:cs typeface="+mn-cs"/>
              </a:rPr>
              <a:t>, also called an interim or transitional </a:t>
            </a:r>
            <a:r>
              <a:rPr lang="en-US" sz="1200" b="1" i="0" kern="1200" dirty="0" smtClean="0">
                <a:solidFill>
                  <a:schemeClr val="tx1"/>
                </a:solidFill>
                <a:effectLst/>
                <a:latin typeface="+mn-lt"/>
                <a:ea typeface="+mn-ea"/>
                <a:cs typeface="+mn-cs"/>
              </a:rPr>
              <a:t>government</a:t>
            </a:r>
            <a:r>
              <a:rPr lang="en-US" sz="1200" b="0" i="0" kern="1200" dirty="0" smtClean="0">
                <a:solidFill>
                  <a:schemeClr val="tx1"/>
                </a:solidFill>
                <a:effectLst/>
                <a:latin typeface="+mn-lt"/>
                <a:ea typeface="+mn-ea"/>
                <a:cs typeface="+mn-cs"/>
              </a:rPr>
              <a:t>, is an emergency governmental authority set up to manage a political transition, generally in the cases of new nations or following the collapse of the previous governing administration.</a:t>
            </a:r>
          </a:p>
          <a:p>
            <a:r>
              <a:rPr lang="en-US" sz="1200" b="0" i="0" kern="1200" dirty="0" smtClean="0">
                <a:solidFill>
                  <a:schemeClr val="tx1"/>
                </a:solidFill>
                <a:effectLst/>
                <a:latin typeface="+mn-lt"/>
                <a:ea typeface="+mn-ea"/>
                <a:cs typeface="+mn-cs"/>
              </a:rPr>
              <a:t>This execution enraged many in Ontario</a:t>
            </a:r>
            <a:r>
              <a:rPr lang="en-US" sz="1200" b="0" i="0" kern="1200" baseline="0" dirty="0" smtClean="0">
                <a:solidFill>
                  <a:schemeClr val="tx1"/>
                </a:solidFill>
                <a:effectLst/>
                <a:latin typeface="+mn-lt"/>
                <a:ea typeface="+mn-ea"/>
                <a:cs typeface="+mn-cs"/>
              </a:rPr>
              <a:t> who now saw Riel as a savage while the French and native people saw him as a hero fighting for his rights.</a:t>
            </a:r>
            <a:endParaRPr lang="en-CA" dirty="0"/>
          </a:p>
        </p:txBody>
      </p:sp>
      <p:sp>
        <p:nvSpPr>
          <p:cNvPr id="4" name="Slide Number Placeholder 3"/>
          <p:cNvSpPr>
            <a:spLocks noGrp="1"/>
          </p:cNvSpPr>
          <p:nvPr>
            <p:ph type="sldNum" sz="quarter" idx="10"/>
          </p:nvPr>
        </p:nvSpPr>
        <p:spPr/>
        <p:txBody>
          <a:bodyPr/>
          <a:lstStyle/>
          <a:p>
            <a:fld id="{28BF10C1-CA2F-4002-9B49-F5EAF89575E2}" type="slidenum">
              <a:rPr lang="en-CA" smtClean="0"/>
              <a:t>15</a:t>
            </a:fld>
            <a:endParaRPr lang="en-CA"/>
          </a:p>
        </p:txBody>
      </p:sp>
    </p:spTree>
    <p:extLst>
      <p:ext uri="{BB962C8B-B14F-4D97-AF65-F5344CB8AC3E}">
        <p14:creationId xmlns:p14="http://schemas.microsoft.com/office/powerpoint/2010/main" val="341708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24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3599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7B1BF-4039-460D-A637-65428CBD720E}"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1246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815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29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708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10/31/2017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232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10/31/2017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825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7ECC86-1672-4627-AEFE-EC5485C73905}" type="datetimeFigureOut">
              <a:rPr lang="en-US" smtClean="0"/>
              <a:t>10/31/2017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107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CDCB01F-D966-4C62-B900-0BE008A90C98}" type="datetimeFigureOut">
              <a:rPr lang="en-US" smtClean="0"/>
              <a:t>10/31/2017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402300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198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EF52CC-F3D9-41D4-BCE4-C208E61A3F31}" type="datetimeFigureOut">
              <a:rPr lang="en-US" smtClean="0"/>
              <a:t>10/31/2017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00894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m19rNaDKX5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Confederation Postscript</a:t>
            </a:r>
            <a:endParaRPr lang="en-CA" dirty="0"/>
          </a:p>
        </p:txBody>
      </p:sp>
      <p:sp>
        <p:nvSpPr>
          <p:cNvPr id="3" name="Subtitle 2"/>
          <p:cNvSpPr>
            <a:spLocks noGrp="1"/>
          </p:cNvSpPr>
          <p:nvPr>
            <p:ph type="subTitle" idx="1"/>
          </p:nvPr>
        </p:nvSpPr>
        <p:spPr/>
        <p:txBody>
          <a:bodyPr/>
          <a:lstStyle/>
          <a:p>
            <a:r>
              <a:rPr lang="en-CA" dirty="0" smtClean="0"/>
              <a:t>1869 - 1885</a:t>
            </a:r>
            <a:endParaRPr lang="en-CA" dirty="0"/>
          </a:p>
        </p:txBody>
      </p:sp>
    </p:spTree>
    <p:extLst>
      <p:ext uri="{BB962C8B-B14F-4D97-AF65-F5344CB8AC3E}">
        <p14:creationId xmlns:p14="http://schemas.microsoft.com/office/powerpoint/2010/main" val="393972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Rupert’s Land Act</a:t>
            </a:r>
            <a:endParaRPr lang="en-CA" dirty="0"/>
          </a:p>
        </p:txBody>
      </p:sp>
      <p:sp>
        <p:nvSpPr>
          <p:cNvPr id="3" name="Content Placeholder 2"/>
          <p:cNvSpPr>
            <a:spLocks noGrp="1"/>
          </p:cNvSpPr>
          <p:nvPr>
            <p:ph idx="1"/>
          </p:nvPr>
        </p:nvSpPr>
        <p:spPr/>
        <p:txBody>
          <a:bodyPr>
            <a:normAutofit/>
          </a:bodyPr>
          <a:lstStyle/>
          <a:p>
            <a:r>
              <a:rPr lang="en-CA" sz="2400" dirty="0" smtClean="0"/>
              <a:t>For years the HBC owned an enormous plot of land in Canada that was highly profitable for many years. In 1863 the company underwent some business shifts and entertained offers for Rupert’s Land.</a:t>
            </a:r>
          </a:p>
          <a:p>
            <a:r>
              <a:rPr lang="en-CA" sz="2400" dirty="0" smtClean="0"/>
              <a:t>The deal, brokered by the British, granted land to the HBC around their outposts, $1,500,000 from the Canadian government and 1/20</a:t>
            </a:r>
            <a:r>
              <a:rPr lang="en-CA" sz="2400" baseline="30000" dirty="0" smtClean="0"/>
              <a:t>th</a:t>
            </a:r>
            <a:r>
              <a:rPr lang="en-CA" sz="2400" dirty="0" smtClean="0"/>
              <a:t> of the land was to be retained by the HBC.</a:t>
            </a:r>
          </a:p>
          <a:p>
            <a:r>
              <a:rPr lang="en-CA" sz="2400" dirty="0" smtClean="0"/>
              <a:t>The deal resulted in Canada getting 6 times larger.</a:t>
            </a:r>
            <a:endParaRPr lang="en-CA" sz="2400" dirty="0"/>
          </a:p>
        </p:txBody>
      </p:sp>
    </p:spTree>
    <p:extLst>
      <p:ext uri="{BB962C8B-B14F-4D97-AF65-F5344CB8AC3E}">
        <p14:creationId xmlns:p14="http://schemas.microsoft.com/office/powerpoint/2010/main" val="39187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4" name="Picture 3"/>
          <p:cNvPicPr>
            <a:picLocks noChangeAspect="1"/>
          </p:cNvPicPr>
          <p:nvPr/>
        </p:nvPicPr>
        <p:blipFill>
          <a:blip r:embed="rId2"/>
          <a:stretch>
            <a:fillRect/>
          </a:stretch>
        </p:blipFill>
        <p:spPr>
          <a:xfrm>
            <a:off x="2693323" y="286603"/>
            <a:ext cx="7626667" cy="6181614"/>
          </a:xfrm>
          <a:prstGeom prst="rect">
            <a:avLst/>
          </a:prstGeom>
        </p:spPr>
      </p:pic>
    </p:spTree>
    <p:extLst>
      <p:ext uri="{BB962C8B-B14F-4D97-AF65-F5344CB8AC3E}">
        <p14:creationId xmlns:p14="http://schemas.microsoft.com/office/powerpoint/2010/main" val="452461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Picture 3"/>
          <p:cNvPicPr>
            <a:picLocks noChangeAspect="1"/>
          </p:cNvPicPr>
          <p:nvPr/>
        </p:nvPicPr>
        <p:blipFill>
          <a:blip r:embed="rId2"/>
          <a:stretch>
            <a:fillRect/>
          </a:stretch>
        </p:blipFill>
        <p:spPr>
          <a:xfrm>
            <a:off x="2610196" y="116378"/>
            <a:ext cx="7840461" cy="6315015"/>
          </a:xfrm>
          <a:prstGeom prst="rect">
            <a:avLst/>
          </a:prstGeom>
        </p:spPr>
      </p:pic>
      <p:sp>
        <p:nvSpPr>
          <p:cNvPr id="5" name="Content Placeholder 4"/>
          <p:cNvSpPr>
            <a:spLocks noGrp="1"/>
          </p:cNvSpPr>
          <p:nvPr>
            <p:ph idx="1"/>
          </p:nvPr>
        </p:nvSpPr>
        <p:spPr/>
        <p:txBody>
          <a:bodyPr/>
          <a:lstStyle/>
          <a:p>
            <a:endParaRPr lang="en-CA" dirty="0"/>
          </a:p>
        </p:txBody>
      </p:sp>
    </p:spTree>
    <p:extLst>
      <p:ext uri="{BB962C8B-B14F-4D97-AF65-F5344CB8AC3E}">
        <p14:creationId xmlns:p14="http://schemas.microsoft.com/office/powerpoint/2010/main" val="3366516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Manitoba: “The Postage Stamp” Province</a:t>
            </a:r>
            <a:endParaRPr lang="en-CA" dirty="0"/>
          </a:p>
        </p:txBody>
      </p:sp>
      <p:sp>
        <p:nvSpPr>
          <p:cNvPr id="3" name="Content Placeholder 2"/>
          <p:cNvSpPr>
            <a:spLocks noGrp="1"/>
          </p:cNvSpPr>
          <p:nvPr>
            <p:ph idx="1"/>
          </p:nvPr>
        </p:nvSpPr>
        <p:spPr>
          <a:xfrm>
            <a:off x="1097280" y="1845734"/>
            <a:ext cx="5386647" cy="4023360"/>
          </a:xfrm>
        </p:spPr>
        <p:txBody>
          <a:bodyPr>
            <a:normAutofit/>
          </a:bodyPr>
          <a:lstStyle/>
          <a:p>
            <a:r>
              <a:rPr lang="en-US" sz="2400" dirty="0" smtClean="0"/>
              <a:t>The </a:t>
            </a:r>
            <a:r>
              <a:rPr lang="en-US" sz="2400" dirty="0"/>
              <a:t>Rupert's Land purchase prompted the Canadian government to negotiate seven treaties with Aboriginal nations within the territory, acquiring their consent to the Crown's sovereignty</a:t>
            </a:r>
            <a:r>
              <a:rPr lang="en-US" sz="2400" dirty="0" smtClean="0"/>
              <a:t>.</a:t>
            </a:r>
          </a:p>
          <a:p>
            <a:r>
              <a:rPr lang="en-US" sz="2400" dirty="0" smtClean="0"/>
              <a:t>The metis had settles, cleared and farmed the land owned by the HBC and now this newly acquired land by the Canadian </a:t>
            </a:r>
            <a:r>
              <a:rPr lang="en-US" sz="2400" dirty="0" err="1" smtClean="0"/>
              <a:t>govt</a:t>
            </a:r>
            <a:r>
              <a:rPr lang="en-US" sz="2400" dirty="0" smtClean="0"/>
              <a:t> changed everything.</a:t>
            </a:r>
            <a:endParaRPr lang="en-CA" sz="2400" dirty="0"/>
          </a:p>
        </p:txBody>
      </p:sp>
      <p:pic>
        <p:nvPicPr>
          <p:cNvPr id="6146" name="Picture 2" descr="Image result for manitoba postage stamp provi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980" y="2144683"/>
            <a:ext cx="4128212" cy="356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89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Red River Rebellion</a:t>
            </a:r>
            <a:endParaRPr lang="en-CA" dirty="0"/>
          </a:p>
        </p:txBody>
      </p:sp>
      <p:sp>
        <p:nvSpPr>
          <p:cNvPr id="3" name="Content Placeholder 2"/>
          <p:cNvSpPr>
            <a:spLocks noGrp="1"/>
          </p:cNvSpPr>
          <p:nvPr>
            <p:ph idx="1"/>
          </p:nvPr>
        </p:nvSpPr>
        <p:spPr>
          <a:xfrm>
            <a:off x="482138" y="1737360"/>
            <a:ext cx="8246225" cy="4023360"/>
          </a:xfrm>
        </p:spPr>
        <p:txBody>
          <a:bodyPr>
            <a:normAutofit/>
          </a:bodyPr>
          <a:lstStyle/>
          <a:p>
            <a:r>
              <a:rPr lang="en-US" sz="2400" dirty="0"/>
              <a:t>The 1869–70 uprising in the Red River Colony was sparked by the transfer of the vast territory of Rupert's Land to the new nation of Canada. </a:t>
            </a:r>
            <a:endParaRPr lang="en-US" sz="2400" dirty="0" smtClean="0"/>
          </a:p>
          <a:p>
            <a:r>
              <a:rPr lang="en-US" sz="2400" dirty="0" smtClean="0"/>
              <a:t>The </a:t>
            </a:r>
            <a:r>
              <a:rPr lang="en-US" sz="2400" dirty="0"/>
              <a:t>colony of farmers and hunters, many of them Métis, occupied a corner of Rupert's Land and feared for their culture and land rights under Canadian control</a:t>
            </a:r>
            <a:r>
              <a:rPr lang="en-US" sz="2400" dirty="0" smtClean="0"/>
              <a:t>.</a:t>
            </a:r>
          </a:p>
          <a:p>
            <a:r>
              <a:rPr lang="en-US" sz="2400" dirty="0"/>
              <a:t>The uprising led to the creation of the province of Manitoba, and the emergence of Métis leader Louis Riel — a hero to his people and many in Quebec, but an outlaw in the eyes of the Canadian government.</a:t>
            </a:r>
            <a:endParaRPr lang="en-CA" sz="2400" b="1" dirty="0"/>
          </a:p>
        </p:txBody>
      </p:sp>
      <p:pic>
        <p:nvPicPr>
          <p:cNvPr id="7170" name="Picture 2" descr="Image result for louis ri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498" y="1188720"/>
            <a:ext cx="28479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0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Acts of Defiance</a:t>
            </a:r>
            <a:endParaRPr lang="en-CA" dirty="0"/>
          </a:p>
        </p:txBody>
      </p:sp>
      <p:sp>
        <p:nvSpPr>
          <p:cNvPr id="3" name="Content Placeholder 2"/>
          <p:cNvSpPr>
            <a:spLocks noGrp="1"/>
          </p:cNvSpPr>
          <p:nvPr>
            <p:ph idx="1"/>
          </p:nvPr>
        </p:nvSpPr>
        <p:spPr>
          <a:xfrm>
            <a:off x="1097280" y="1845734"/>
            <a:ext cx="10058400" cy="4023360"/>
          </a:xfrm>
        </p:spPr>
        <p:txBody>
          <a:bodyPr>
            <a:normAutofit/>
          </a:bodyPr>
          <a:lstStyle/>
          <a:p>
            <a:r>
              <a:rPr lang="en-CA" sz="2400" dirty="0" smtClean="0"/>
              <a:t>Riel and his supporters stopped surveyors from entering the west.  They also prevented the newly appointed Lieutenant-Governor William McDougall from entering the region and they finally seized Fort Garry(Winnipeg) and declared a provisional government.</a:t>
            </a:r>
          </a:p>
          <a:p>
            <a:r>
              <a:rPr lang="en-CA" sz="2400" dirty="0" smtClean="0"/>
              <a:t>Riel squashed a counter-rebellion from some “Canada Firsters” and imprisoned 48 of them. One prisoner was sentenced to execution for insubordination and despite some pleading from a representative from J.A. Macdonald he was shot to death by firing squad.</a:t>
            </a:r>
          </a:p>
          <a:p>
            <a:endParaRPr lang="en-CA" sz="2400" dirty="0" smtClean="0"/>
          </a:p>
          <a:p>
            <a:endParaRPr lang="en-CA" sz="2400" dirty="0"/>
          </a:p>
        </p:txBody>
      </p:sp>
    </p:spTree>
    <p:extLst>
      <p:ext uri="{BB962C8B-B14F-4D97-AF65-F5344CB8AC3E}">
        <p14:creationId xmlns:p14="http://schemas.microsoft.com/office/powerpoint/2010/main" val="63581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Riel and the Provisional Government</a:t>
            </a:r>
            <a:endParaRPr lang="en-CA" dirty="0"/>
          </a:p>
        </p:txBody>
      </p:sp>
      <p:pic>
        <p:nvPicPr>
          <p:cNvPr id="8194" name="Picture 2" descr="Provisional Government of the Métis N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2482" y="1589635"/>
            <a:ext cx="7627995" cy="452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46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Manitoba Act and Riel</a:t>
            </a:r>
            <a:endParaRPr lang="en-CA" dirty="0"/>
          </a:p>
        </p:txBody>
      </p:sp>
      <p:sp>
        <p:nvSpPr>
          <p:cNvPr id="3" name="Content Placeholder 2"/>
          <p:cNvSpPr>
            <a:spLocks noGrp="1"/>
          </p:cNvSpPr>
          <p:nvPr>
            <p:ph idx="1"/>
          </p:nvPr>
        </p:nvSpPr>
        <p:spPr/>
        <p:txBody>
          <a:bodyPr>
            <a:normAutofit/>
          </a:bodyPr>
          <a:lstStyle/>
          <a:p>
            <a:r>
              <a:rPr lang="en-CA" sz="2400" dirty="0" smtClean="0"/>
              <a:t>J.A. </a:t>
            </a:r>
            <a:r>
              <a:rPr lang="en-CA" sz="2400" dirty="0" err="1" smtClean="0"/>
              <a:t>Macdonld</a:t>
            </a:r>
            <a:r>
              <a:rPr lang="en-CA" sz="2400" dirty="0" smtClean="0"/>
              <a:t> had not choice but to recognize the demands of these Metis people. On July 15, 1870 Manitoba was created as a 1.5 million acres area for the Metis.</a:t>
            </a:r>
          </a:p>
          <a:p>
            <a:r>
              <a:rPr lang="en-CA" sz="2400" dirty="0" smtClean="0"/>
              <a:t>French language rights and the Catholic religion was protected with this new act and a second French-Canadian strong-hold was created within Confederation.</a:t>
            </a:r>
          </a:p>
          <a:p>
            <a:r>
              <a:rPr lang="en-CA" sz="2400" dirty="0" smtClean="0"/>
              <a:t>Riel was still seen as a fugitive in Canada and was forced to flee. He lived in Montana for some time and suffered from mental breakdowns.</a:t>
            </a:r>
          </a:p>
          <a:p>
            <a:r>
              <a:rPr lang="en-CA" sz="2400" dirty="0" smtClean="0"/>
              <a:t>He returned 15 years later amidst another rebellion after which he was caught and tried for treason.</a:t>
            </a:r>
            <a:endParaRPr lang="en-CA" sz="2400" dirty="0"/>
          </a:p>
        </p:txBody>
      </p:sp>
    </p:spTree>
    <p:extLst>
      <p:ext uri="{BB962C8B-B14F-4D97-AF65-F5344CB8AC3E}">
        <p14:creationId xmlns:p14="http://schemas.microsoft.com/office/powerpoint/2010/main" val="158477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Execution of Louis Riel</a:t>
            </a:r>
            <a:endParaRPr lang="en-CA" dirty="0"/>
          </a:p>
        </p:txBody>
      </p:sp>
      <p:sp>
        <p:nvSpPr>
          <p:cNvPr id="3" name="Content Placeholder 2"/>
          <p:cNvSpPr>
            <a:spLocks noGrp="1"/>
          </p:cNvSpPr>
          <p:nvPr>
            <p:ph idx="1"/>
          </p:nvPr>
        </p:nvSpPr>
        <p:spPr/>
        <p:txBody>
          <a:bodyPr>
            <a:normAutofit/>
          </a:bodyPr>
          <a:lstStyle/>
          <a:p>
            <a:r>
              <a:rPr lang="en-US" sz="2600" dirty="0"/>
              <a:t>Against Riel’s wishes, his counsel defended Riel on the grounds of insanity, pointing to the time he spent in asylums in the late 1870s. Riel, however, understood that by casting him as insane, his lawyers would discredit his people’s legitimate grievances against the Canadian government</a:t>
            </a:r>
            <a:r>
              <a:rPr lang="en-US" sz="2600" dirty="0" smtClean="0"/>
              <a:t>.</a:t>
            </a:r>
          </a:p>
          <a:p>
            <a:endParaRPr lang="en-US" sz="2600" dirty="0" smtClean="0"/>
          </a:p>
          <a:p>
            <a:r>
              <a:rPr lang="en-US" sz="2600" dirty="0"/>
              <a:t>Riel ended his trial with an eloquent speech that systematically dismantled his lawyers’ </a:t>
            </a:r>
            <a:r>
              <a:rPr lang="en-US" sz="2600" dirty="0" smtClean="0"/>
              <a:t>insanity-defense </a:t>
            </a:r>
            <a:r>
              <a:rPr lang="en-US" sz="2600" dirty="0"/>
              <a:t>strategy. This speech proved Riel’s sanity — it also all but assured that he would hang.</a:t>
            </a:r>
            <a:endParaRPr lang="en-CA" sz="2600" dirty="0"/>
          </a:p>
        </p:txBody>
      </p:sp>
    </p:spTree>
    <p:extLst>
      <p:ext uri="{BB962C8B-B14F-4D97-AF65-F5344CB8AC3E}">
        <p14:creationId xmlns:p14="http://schemas.microsoft.com/office/powerpoint/2010/main" val="6341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Trial</a:t>
            </a:r>
            <a:endParaRPr lang="en-CA" dirty="0"/>
          </a:p>
        </p:txBody>
      </p:sp>
      <p:sp>
        <p:nvSpPr>
          <p:cNvPr id="3" name="Content Placeholder 2"/>
          <p:cNvSpPr>
            <a:spLocks noGrp="1"/>
          </p:cNvSpPr>
          <p:nvPr>
            <p:ph idx="1"/>
          </p:nvPr>
        </p:nvSpPr>
        <p:spPr>
          <a:xfrm>
            <a:off x="266007" y="3541531"/>
            <a:ext cx="4192586" cy="4023360"/>
          </a:xfrm>
        </p:spPr>
        <p:txBody>
          <a:bodyPr>
            <a:normAutofit/>
          </a:bodyPr>
          <a:lstStyle/>
          <a:p>
            <a:r>
              <a:rPr lang="en-CA" sz="2800" dirty="0" smtClean="0"/>
              <a:t>J.A. Macdonald – “He will hang, though every dog in Quebec barks in his favour.”</a:t>
            </a:r>
            <a:endParaRPr lang="en-CA" sz="2800" dirty="0"/>
          </a:p>
        </p:txBody>
      </p:sp>
      <p:pic>
        <p:nvPicPr>
          <p:cNvPr id="9218" name="Picture 2" descr="https://tce-live2.s3.amazonaws.com/media/media/8c3a278a-d28e-4c23-b420-2ee139f55a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8100" y="1011981"/>
            <a:ext cx="7392381" cy="474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187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 Join or Not to Join</a:t>
            </a:r>
            <a:endParaRPr lang="en-CA" dirty="0"/>
          </a:p>
        </p:txBody>
      </p:sp>
      <p:sp>
        <p:nvSpPr>
          <p:cNvPr id="3" name="Content Placeholder 2"/>
          <p:cNvSpPr>
            <a:spLocks noGrp="1"/>
          </p:cNvSpPr>
          <p:nvPr>
            <p:ph idx="1"/>
          </p:nvPr>
        </p:nvSpPr>
        <p:spPr/>
        <p:txBody>
          <a:bodyPr>
            <a:normAutofit/>
          </a:bodyPr>
          <a:lstStyle/>
          <a:p>
            <a:r>
              <a:rPr lang="en-CA" sz="2400" dirty="0" smtClean="0"/>
              <a:t>After the initial push for confederation many members of the newly formed nation realized that they had far to go to convince the remaining territories to join but also they had to convince the newly joined to stay and not repeal its decision.</a:t>
            </a:r>
          </a:p>
          <a:p>
            <a:r>
              <a:rPr lang="en-CA" sz="2400" dirty="0" smtClean="0"/>
              <a:t>Anti-confederates were still campaigning across the colonies, economic troubles persisted and the constant threat of annexation by the US gave the colonies something to consider.</a:t>
            </a:r>
            <a:endParaRPr lang="en-CA" sz="2400" dirty="0"/>
          </a:p>
        </p:txBody>
      </p:sp>
    </p:spTree>
    <p:extLst>
      <p:ext uri="{BB962C8B-B14F-4D97-AF65-F5344CB8AC3E}">
        <p14:creationId xmlns:p14="http://schemas.microsoft.com/office/powerpoint/2010/main" val="386280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Notable Points of Interest</a:t>
            </a:r>
            <a:endParaRPr lang="en-CA" dirty="0"/>
          </a:p>
        </p:txBody>
      </p:sp>
      <p:sp>
        <p:nvSpPr>
          <p:cNvPr id="3" name="Content Placeholder 2"/>
          <p:cNvSpPr>
            <a:spLocks noGrp="1"/>
          </p:cNvSpPr>
          <p:nvPr>
            <p:ph idx="1"/>
          </p:nvPr>
        </p:nvSpPr>
        <p:spPr/>
        <p:txBody>
          <a:bodyPr>
            <a:normAutofit/>
          </a:bodyPr>
          <a:lstStyle/>
          <a:p>
            <a:r>
              <a:rPr lang="en-CA" sz="2800" dirty="0" smtClean="0"/>
              <a:t>The creation of the North West Mounted Police to help control the new western lands and people</a:t>
            </a:r>
            <a:r>
              <a:rPr lang="en-CA" sz="2800" dirty="0" smtClean="0"/>
              <a:t>.</a:t>
            </a:r>
          </a:p>
          <a:p>
            <a:r>
              <a:rPr lang="en-CA" sz="2800" dirty="0" smtClean="0"/>
              <a:t>BC joins confederation in 1871.</a:t>
            </a:r>
            <a:endParaRPr lang="en-CA" sz="2800" dirty="0" smtClean="0"/>
          </a:p>
          <a:p>
            <a:r>
              <a:rPr lang="en-CA" sz="2800" dirty="0" smtClean="0"/>
              <a:t>The national anthem was introduced in </a:t>
            </a:r>
            <a:r>
              <a:rPr lang="en-CA" sz="2800" dirty="0" smtClean="0"/>
              <a:t>1880.</a:t>
            </a:r>
            <a:endParaRPr lang="en-CA" sz="2800" dirty="0" smtClean="0"/>
          </a:p>
          <a:p>
            <a:r>
              <a:rPr lang="en-CA" sz="2800" dirty="0" smtClean="0"/>
              <a:t>The Canadian Pacific Railway was well underway.</a:t>
            </a:r>
          </a:p>
          <a:p>
            <a:r>
              <a:rPr lang="en-CA" sz="2800" dirty="0" smtClean="0"/>
              <a:t>Ottawa was chosen as a site for the national capital by </a:t>
            </a:r>
            <a:r>
              <a:rPr lang="en-CA" sz="2800" smtClean="0"/>
              <a:t>Queen </a:t>
            </a:r>
            <a:r>
              <a:rPr lang="en-CA" sz="2800" smtClean="0"/>
              <a:t>Victoria.</a:t>
            </a:r>
            <a:endParaRPr lang="en-CA" sz="2800" dirty="0"/>
          </a:p>
        </p:txBody>
      </p:sp>
    </p:spTree>
    <p:extLst>
      <p:ext uri="{BB962C8B-B14F-4D97-AF65-F5344CB8AC3E}">
        <p14:creationId xmlns:p14="http://schemas.microsoft.com/office/powerpoint/2010/main" val="246744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Nova Scotia</a:t>
            </a:r>
            <a:endParaRPr lang="en-CA" dirty="0"/>
          </a:p>
        </p:txBody>
      </p:sp>
      <p:sp>
        <p:nvSpPr>
          <p:cNvPr id="3" name="Content Placeholder 2"/>
          <p:cNvSpPr>
            <a:spLocks noGrp="1"/>
          </p:cNvSpPr>
          <p:nvPr>
            <p:ph idx="1"/>
          </p:nvPr>
        </p:nvSpPr>
        <p:spPr/>
        <p:txBody>
          <a:bodyPr>
            <a:normAutofit/>
          </a:bodyPr>
          <a:lstStyle/>
          <a:p>
            <a:r>
              <a:rPr lang="en-CA" sz="2800" dirty="0" smtClean="0"/>
              <a:t>Nova Scotia wanted out of the deal pretty much right away.</a:t>
            </a:r>
          </a:p>
          <a:p>
            <a:r>
              <a:rPr lang="en-CA" sz="2800" dirty="0" smtClean="0"/>
              <a:t>Many Atlantic colonies felt that they were distant and isolated and had been dragged into confederation to address the needs of central Canada.</a:t>
            </a:r>
          </a:p>
          <a:p>
            <a:r>
              <a:rPr lang="en-CA" sz="2800" dirty="0" smtClean="0"/>
              <a:t>The Maritimes also felt that joining Canada would mean losing their identity founded on British roots and losing their sense of independence.</a:t>
            </a:r>
          </a:p>
          <a:p>
            <a:endParaRPr lang="en-CA" sz="2800" dirty="0"/>
          </a:p>
        </p:txBody>
      </p:sp>
    </p:spTree>
    <p:extLst>
      <p:ext uri="{BB962C8B-B14F-4D97-AF65-F5344CB8AC3E}">
        <p14:creationId xmlns:p14="http://schemas.microsoft.com/office/powerpoint/2010/main" val="162182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Nova Scotia</a:t>
            </a:r>
            <a:endParaRPr lang="en-CA" dirty="0"/>
          </a:p>
        </p:txBody>
      </p:sp>
      <p:sp>
        <p:nvSpPr>
          <p:cNvPr id="3" name="Content Placeholder 2"/>
          <p:cNvSpPr>
            <a:spLocks noGrp="1"/>
          </p:cNvSpPr>
          <p:nvPr>
            <p:ph idx="1"/>
          </p:nvPr>
        </p:nvSpPr>
        <p:spPr/>
        <p:txBody>
          <a:bodyPr>
            <a:normAutofit/>
          </a:bodyPr>
          <a:lstStyle/>
          <a:p>
            <a:r>
              <a:rPr lang="en-CA" sz="2400" dirty="0" smtClean="0"/>
              <a:t>The fear that taxes from the east coast would be used to stimulate the Northwest and not used to benefit the people of Atlantic Canada.</a:t>
            </a:r>
          </a:p>
          <a:p>
            <a:r>
              <a:rPr lang="en-CA" sz="2400" dirty="0" smtClean="0"/>
              <a:t>The economy was already weak as steam replaced sail and the boat building industry was a challenge to keep up-to-date and competitive.</a:t>
            </a:r>
          </a:p>
          <a:p>
            <a:r>
              <a:rPr lang="en-CA" sz="2400" dirty="0" smtClean="0"/>
              <a:t>Tariffs from the US also looked to kill any remaining trade with New England.</a:t>
            </a:r>
          </a:p>
          <a:p>
            <a:r>
              <a:rPr lang="en-CA" sz="2400" dirty="0" smtClean="0"/>
              <a:t>They had agreed to join confederation in return for an annual per capita subsidy of 80 cents, but after the deal many, including Joseph Howe, felt they sold themselves for too little.</a:t>
            </a:r>
            <a:endParaRPr lang="en-CA" sz="2400" dirty="0"/>
          </a:p>
        </p:txBody>
      </p:sp>
    </p:spTree>
    <p:extLst>
      <p:ext uri="{BB962C8B-B14F-4D97-AF65-F5344CB8AC3E}">
        <p14:creationId xmlns:p14="http://schemas.microsoft.com/office/powerpoint/2010/main" val="357944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Joseph Howe</a:t>
            </a:r>
            <a:endParaRPr lang="en-CA" dirty="0"/>
          </a:p>
        </p:txBody>
      </p:sp>
      <p:sp>
        <p:nvSpPr>
          <p:cNvPr id="3" name="Content Placeholder 2"/>
          <p:cNvSpPr>
            <a:spLocks noGrp="1"/>
          </p:cNvSpPr>
          <p:nvPr>
            <p:ph idx="1"/>
          </p:nvPr>
        </p:nvSpPr>
        <p:spPr>
          <a:xfrm>
            <a:off x="1097280" y="1845734"/>
            <a:ext cx="7631084" cy="4023360"/>
          </a:xfrm>
        </p:spPr>
        <p:txBody>
          <a:bodyPr>
            <a:normAutofit/>
          </a:bodyPr>
          <a:lstStyle/>
          <a:p>
            <a:r>
              <a:rPr lang="en-CA" sz="2400" dirty="0"/>
              <a:t>Howe was a stanch anti-confederate journalist who felt that NS should keep closer ties with Britain rather then Ottawa. </a:t>
            </a:r>
            <a:endParaRPr lang="en-CA" sz="2400" dirty="0" smtClean="0"/>
          </a:p>
          <a:p>
            <a:r>
              <a:rPr lang="en-CA" sz="2400" dirty="0" smtClean="0"/>
              <a:t>He </a:t>
            </a:r>
            <a:r>
              <a:rPr lang="en-CA" sz="2400" dirty="0"/>
              <a:t>felt that NS was “tricked into this scheme” of confederation. His articles swayed many people and under that banner of the Nova Scotia Party he and his fellow delegate captured 18 of 19 federal seats. On the provincial election his party won 36 of 38 seats</a:t>
            </a:r>
            <a:r>
              <a:rPr lang="en-CA" sz="2400" dirty="0" smtClean="0"/>
              <a:t>.</a:t>
            </a:r>
          </a:p>
          <a:p>
            <a:r>
              <a:rPr lang="en-CA" sz="2400" dirty="0" smtClean="0"/>
              <a:t>He considered open rebellion but realized the futility of it and abandoned the idea. He also dismissed joining the US.</a:t>
            </a:r>
            <a:endParaRPr lang="en-CA" sz="2400" dirty="0"/>
          </a:p>
        </p:txBody>
      </p:sp>
      <p:pic>
        <p:nvPicPr>
          <p:cNvPr id="1026" name="Picture 2" descr="Image result for joseph ho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5541" y="1940796"/>
            <a:ext cx="2525775" cy="383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7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Sir John A Macdonald’s Response</a:t>
            </a:r>
            <a:endParaRPr lang="en-CA" dirty="0"/>
          </a:p>
        </p:txBody>
      </p:sp>
      <p:sp>
        <p:nvSpPr>
          <p:cNvPr id="3" name="Content Placeholder 2"/>
          <p:cNvSpPr>
            <a:spLocks noGrp="1"/>
          </p:cNvSpPr>
          <p:nvPr>
            <p:ph idx="1"/>
          </p:nvPr>
        </p:nvSpPr>
        <p:spPr>
          <a:xfrm>
            <a:off x="415636" y="1737360"/>
            <a:ext cx="8296102" cy="4023360"/>
          </a:xfrm>
        </p:spPr>
        <p:txBody>
          <a:bodyPr>
            <a:normAutofit/>
          </a:bodyPr>
          <a:lstStyle/>
          <a:p>
            <a:r>
              <a:rPr lang="en-CA" sz="2400" dirty="0" smtClean="0"/>
              <a:t>Macdonald realized that Howe was the linchpin to keeping the confederation going.</a:t>
            </a:r>
          </a:p>
          <a:p>
            <a:r>
              <a:rPr lang="en-CA" sz="2400" dirty="0" smtClean="0"/>
              <a:t>In 1868 Macdonald travelled to Halifax with an olive branch for Howe, he offered to increase the annual subsidies by 30% over the next ten years* and he offered Howe a cabinet position in Ottawa.</a:t>
            </a:r>
          </a:p>
          <a:p>
            <a:r>
              <a:rPr lang="en-CA" sz="2400" dirty="0" smtClean="0"/>
              <a:t>This deal was better in Howe’s eyes, and he probably didn’t any other options, so NS stayed in Confederation and Howe was turned.</a:t>
            </a:r>
            <a:endParaRPr lang="en-CA" sz="2400" dirty="0"/>
          </a:p>
        </p:txBody>
      </p:sp>
      <p:pic>
        <p:nvPicPr>
          <p:cNvPr id="2050" name="Picture 2" descr="Image result for Sir John a macdonald and joseph ho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687" y="1596043"/>
            <a:ext cx="3081932" cy="39191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olive bra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1183" y="0"/>
            <a:ext cx="2412940" cy="154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0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Newfoundland</a:t>
            </a:r>
            <a:endParaRPr lang="en-CA" dirty="0"/>
          </a:p>
        </p:txBody>
      </p:sp>
      <p:sp>
        <p:nvSpPr>
          <p:cNvPr id="3" name="Content Placeholder 2"/>
          <p:cNvSpPr>
            <a:spLocks noGrp="1"/>
          </p:cNvSpPr>
          <p:nvPr>
            <p:ph idx="1"/>
          </p:nvPr>
        </p:nvSpPr>
        <p:spPr>
          <a:xfrm>
            <a:off x="299258" y="1845733"/>
            <a:ext cx="5702531" cy="4571691"/>
          </a:xfrm>
        </p:spPr>
        <p:txBody>
          <a:bodyPr>
            <a:normAutofit/>
          </a:bodyPr>
          <a:lstStyle/>
          <a:p>
            <a:r>
              <a:rPr lang="en-CA" sz="2500" dirty="0" smtClean="0"/>
              <a:t>The 1869 election in Newfoundland was basically a referendum on Confederation.</a:t>
            </a:r>
          </a:p>
          <a:p>
            <a:r>
              <a:rPr lang="en-CA" sz="2500" dirty="0" smtClean="0"/>
              <a:t>A strong upswing in the economy and a powerful propaganda campaign turned most voters against Confederation.</a:t>
            </a:r>
          </a:p>
          <a:p>
            <a:r>
              <a:rPr lang="en-CA" sz="2500" dirty="0" smtClean="0"/>
              <a:t>As the </a:t>
            </a:r>
            <a:r>
              <a:rPr lang="en-CA" sz="2500" dirty="0" smtClean="0">
                <a:hlinkClick r:id="rId2"/>
              </a:rPr>
              <a:t>anti-confederation song </a:t>
            </a:r>
            <a:r>
              <a:rPr lang="en-CA" sz="2500" dirty="0" smtClean="0"/>
              <a:t>from 1864 had declared, they were not willing to sell their birthright for a few Canadian dollars.</a:t>
            </a:r>
          </a:p>
          <a:p>
            <a:endParaRPr lang="en-CA" sz="2400" dirty="0"/>
          </a:p>
        </p:txBody>
      </p:sp>
      <p:pic>
        <p:nvPicPr>
          <p:cNvPr id="3074" name="Picture 2" descr="Image result for anti confederation newfoundland 186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991" y="1014153"/>
            <a:ext cx="5997842" cy="507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86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PEI Enters…Reluctantly</a:t>
            </a:r>
            <a:endParaRPr lang="en-CA" dirty="0"/>
          </a:p>
        </p:txBody>
      </p:sp>
      <p:sp>
        <p:nvSpPr>
          <p:cNvPr id="3" name="Content Placeholder 2"/>
          <p:cNvSpPr>
            <a:spLocks noGrp="1"/>
          </p:cNvSpPr>
          <p:nvPr>
            <p:ph idx="1"/>
          </p:nvPr>
        </p:nvSpPr>
        <p:spPr>
          <a:xfrm>
            <a:off x="410297" y="1835889"/>
            <a:ext cx="11493528" cy="4023360"/>
          </a:xfrm>
        </p:spPr>
        <p:txBody>
          <a:bodyPr>
            <a:normAutofit/>
          </a:bodyPr>
          <a:lstStyle/>
          <a:p>
            <a:r>
              <a:rPr lang="en-CA" sz="2800" dirty="0" smtClean="0"/>
              <a:t>The tiny island of PEI also struggled with joining as they too feared loss of identity and lifestyle.</a:t>
            </a:r>
          </a:p>
          <a:p>
            <a:r>
              <a:rPr lang="en-CA" sz="2800" dirty="0" smtClean="0"/>
              <a:t>The citizen of PEI declined confederation in 1864 even when the premier, John Gray, had been elected as chairman of the Charlottetown Conference. </a:t>
            </a:r>
          </a:p>
        </p:txBody>
      </p:sp>
      <p:pic>
        <p:nvPicPr>
          <p:cNvPr id="4100" name="Picture 4" descr="Image result for pei confed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085" y="3624349"/>
            <a:ext cx="5561936" cy="297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50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Financial Troubles</a:t>
            </a:r>
            <a:endParaRPr lang="en-CA" dirty="0"/>
          </a:p>
        </p:txBody>
      </p:sp>
      <p:sp>
        <p:nvSpPr>
          <p:cNvPr id="3" name="Content Placeholder 2"/>
          <p:cNvSpPr>
            <a:spLocks noGrp="1"/>
          </p:cNvSpPr>
          <p:nvPr>
            <p:ph idx="1"/>
          </p:nvPr>
        </p:nvSpPr>
        <p:spPr/>
        <p:txBody>
          <a:bodyPr>
            <a:normAutofit/>
          </a:bodyPr>
          <a:lstStyle/>
          <a:p>
            <a:r>
              <a:rPr lang="en-CA" sz="2800" dirty="0"/>
              <a:t>As the 1870s started the economic conditions on the island were dire, global economies were suffering in general but an attempt by the province to build their own railway was disastrous.</a:t>
            </a:r>
          </a:p>
          <a:p>
            <a:r>
              <a:rPr lang="en-CA" sz="2800" dirty="0"/>
              <a:t>This railway cost and other failures with British investments led PEI to reconsider, especially when John A Macdonald agreed that Ottawa would assume the island’s debt and payout the absentee landowners.</a:t>
            </a:r>
          </a:p>
          <a:p>
            <a:endParaRPr lang="en-CA" sz="2800" dirty="0"/>
          </a:p>
        </p:txBody>
      </p:sp>
      <p:pic>
        <p:nvPicPr>
          <p:cNvPr id="4" name="Picture 2" descr="Image result for pei railway financial probl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5300" y="4609220"/>
            <a:ext cx="209550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1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162</TotalTime>
  <Words>1413</Words>
  <Application>Microsoft Office PowerPoint</Application>
  <PresentationFormat>Widescreen</PresentationFormat>
  <Paragraphs>87</Paragraphs>
  <Slides>20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Calibri Light</vt:lpstr>
      <vt:lpstr>Retrospect</vt:lpstr>
      <vt:lpstr>Confederation Postscript</vt:lpstr>
      <vt:lpstr>To Join or Not to Join</vt:lpstr>
      <vt:lpstr>Nova Scotia</vt:lpstr>
      <vt:lpstr>Nova Scotia</vt:lpstr>
      <vt:lpstr>Joseph Howe</vt:lpstr>
      <vt:lpstr>Sir John A Macdonald’s Response</vt:lpstr>
      <vt:lpstr>Newfoundland</vt:lpstr>
      <vt:lpstr>PEI Enters…Reluctantly</vt:lpstr>
      <vt:lpstr>Financial Troubles</vt:lpstr>
      <vt:lpstr>Rupert’s Land Act</vt:lpstr>
      <vt:lpstr>PowerPoint Presentation</vt:lpstr>
      <vt:lpstr>PowerPoint Presentation</vt:lpstr>
      <vt:lpstr>Manitoba: “The Postage Stamp” Province</vt:lpstr>
      <vt:lpstr>The Red River Rebellion</vt:lpstr>
      <vt:lpstr>Acts of Defiance</vt:lpstr>
      <vt:lpstr>Riel and the Provisional Government</vt:lpstr>
      <vt:lpstr>The Manitoba Act and Riel</vt:lpstr>
      <vt:lpstr>The Execution of Louis Riel</vt:lpstr>
      <vt:lpstr>The Trial</vt:lpstr>
      <vt:lpstr>Other Notable Points of Interest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Confederation Postscript</dc:title>
  <dc:creator>Champion, Andrew    (ASD-W)</dc:creator>
  <cp:lastModifiedBy>Champion, Andrew    (ASD-W)</cp:lastModifiedBy>
  <cp:revision>22</cp:revision>
  <dcterms:created xsi:type="dcterms:W3CDTF">2017-10-31T22:26:36Z</dcterms:created>
  <dcterms:modified xsi:type="dcterms:W3CDTF">2017-11-01T01:10:40Z</dcterms:modified>
</cp:coreProperties>
</file>