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7010400" cy="9296400"/>
  <p:embeddedFontLst>
    <p:embeddedFont>
      <p:font typeface="Roboto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8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617E64A-E271-4D01-9CC6-971A800BE140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2DDC01C-049A-4070-81A7-FE37815A8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9854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c6f73a04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c6f73a04f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609f9542ea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609f9542ea_0_3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609f9542ea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609f9542ea_0_3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600b23b97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600b23b974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60ad804e7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60ad804e7f_1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600b23b97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600b23b974_0_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60ad804e7f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60ad804e7f_1_1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600b23b974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600b23b974_0_1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60ad804e7f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60ad804e7f_1_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600b23b974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600b23b974_0_1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0ad804e7f_1_5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0ad804e7f_1_50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c6f73a04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c6f73a04f_0_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600b23b974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600b23b974_0_2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60974f6a80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60974f6a80_0_7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609f9542ea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609f9542ea_0_1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609f9542e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609f9542ea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600b23b974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600b23b974_0_2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609f9542ea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609f9542ea_0_4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s8G9sFOK5w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 Contact</a:t>
            </a:r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The effects of first contact on aboriginal peoples.</a:t>
            </a:r>
            <a:endParaRPr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2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John Cabot, (Giovanni Caboto)</a:t>
            </a:r>
            <a:endParaRPr/>
          </a:p>
        </p:txBody>
      </p:sp>
      <p:sp>
        <p:nvSpPr>
          <p:cNvPr id="165" name="Google Shape;165;p22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299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Arrived in North America in 1497, 500 years after the Norse.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 Claimed North America for the King of England.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 Began European contact with the Beothuk.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 Introduced Europe to the exploitation of North America.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John Cabot Heritage min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3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Beothuk and European Interaction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71" name="Google Shape;171;p23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10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Largely hostile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 European advantage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 Food shortages led to raiding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 European diseases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 Slavery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 Europeans became synonymous with death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Early exploitation of Resources in North America.</a:t>
            </a:r>
            <a:endParaRPr/>
          </a:p>
        </p:txBody>
      </p:sp>
      <p:sp>
        <p:nvSpPr>
          <p:cNvPr id="177" name="Google Shape;177;p2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15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Cod fishing                                                                              - Slavery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 - Whaling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78" name="Google Shape;17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6850" y="1229875"/>
            <a:ext cx="3298775" cy="365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5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Jacques Cartier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lt1"/>
                </a:highlight>
              </a:rPr>
              <a:t>Jacques Cartier </a:t>
            </a:r>
            <a:endParaRPr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6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2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French mariner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 Commissioned by the King of France.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 Arrived in Newfoundland on May 10th, 1534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 Cautious about meeting indigenous people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Google Shape;194;p27"/>
          <p:cNvGrpSpPr/>
          <p:nvPr/>
        </p:nvGrpSpPr>
        <p:grpSpPr>
          <a:xfrm>
            <a:off x="4261176" y="178975"/>
            <a:ext cx="2427168" cy="2428678"/>
            <a:chOff x="4526679" y="1157975"/>
            <a:chExt cx="2428625" cy="2428678"/>
          </a:xfrm>
        </p:grpSpPr>
        <p:sp>
          <p:nvSpPr>
            <p:cNvPr id="195" name="Google Shape;195;p27"/>
            <p:cNvSpPr/>
            <p:nvPr/>
          </p:nvSpPr>
          <p:spPr>
            <a:xfrm>
              <a:off x="4849302" y="3079475"/>
              <a:ext cx="1958400" cy="133500"/>
            </a:xfrm>
            <a:prstGeom prst="rect">
              <a:avLst/>
            </a:prstGeom>
            <a:solidFill>
              <a:srgbClr val="0E94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6" name="Google Shape;196;p27"/>
            <p:cNvGrpSpPr/>
            <p:nvPr/>
          </p:nvGrpSpPr>
          <p:grpSpPr>
            <a:xfrm>
              <a:off x="4526679" y="1157975"/>
              <a:ext cx="2428625" cy="2428678"/>
              <a:chOff x="4526679" y="1157975"/>
              <a:chExt cx="2428625" cy="2428678"/>
            </a:xfrm>
          </p:grpSpPr>
          <p:grpSp>
            <p:nvGrpSpPr>
              <p:cNvPr id="197" name="Google Shape;197;p27"/>
              <p:cNvGrpSpPr/>
              <p:nvPr/>
            </p:nvGrpSpPr>
            <p:grpSpPr>
              <a:xfrm>
                <a:off x="4808316" y="2800065"/>
                <a:ext cx="92400" cy="411825"/>
                <a:chOff x="845575" y="2563700"/>
                <a:chExt cx="92400" cy="411825"/>
              </a:xfrm>
            </p:grpSpPr>
            <p:cxnSp>
              <p:nvCxnSpPr>
                <p:cNvPr id="198" name="Google Shape;198;p27"/>
                <p:cNvCxnSpPr/>
                <p:nvPr/>
              </p:nvCxnSpPr>
              <p:spPr>
                <a:xfrm>
                  <a:off x="891775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199" name="Google Shape;199;p27"/>
                <p:cNvSpPr/>
                <p:nvPr/>
              </p:nvSpPr>
              <p:spPr>
                <a:xfrm>
                  <a:off x="845575" y="2563700"/>
                  <a:ext cx="92400" cy="924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00" name="Google Shape;200;p27"/>
              <p:cNvSpPr txBox="1"/>
              <p:nvPr/>
            </p:nvSpPr>
            <p:spPr>
              <a:xfrm>
                <a:off x="4526679" y="3215253"/>
                <a:ext cx="6927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sz="1200" b="1">
                    <a:latin typeface="Roboto"/>
                    <a:ea typeface="Roboto"/>
                    <a:cs typeface="Roboto"/>
                    <a:sym typeface="Roboto"/>
                  </a:rPr>
                  <a:t>1535</a:t>
                </a:r>
                <a:endParaRPr sz="1200" b="1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01" name="Google Shape;201;p27"/>
              <p:cNvSpPr txBox="1"/>
              <p:nvPr/>
            </p:nvSpPr>
            <p:spPr>
              <a:xfrm>
                <a:off x="4701704" y="1157975"/>
                <a:ext cx="2253600" cy="94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b="1">
                    <a:latin typeface="Roboto"/>
                    <a:ea typeface="Roboto"/>
                    <a:cs typeface="Roboto"/>
                    <a:sym typeface="Roboto"/>
                  </a:rPr>
                  <a:t>Jacques returns to Newfoundland.</a:t>
                </a:r>
                <a:endParaRPr b="1"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sz="1200">
                    <a:latin typeface="Roboto"/>
                    <a:ea typeface="Roboto"/>
                    <a:cs typeface="Roboto"/>
                    <a:sym typeface="Roboto"/>
                  </a:rPr>
                  <a:t>Jacques returns to Newfoundland with the two sons of Donnacona and begins to explore the Saint Lawrence River as far as present day Montreal.</a:t>
                </a:r>
                <a:endParaRPr sz="1200" b="1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202" name="Google Shape;202;p27"/>
          <p:cNvGrpSpPr/>
          <p:nvPr/>
        </p:nvGrpSpPr>
        <p:grpSpPr>
          <a:xfrm>
            <a:off x="6180368" y="1723596"/>
            <a:ext cx="2719507" cy="1735654"/>
            <a:chOff x="6435810" y="2702596"/>
            <a:chExt cx="2721140" cy="1735654"/>
          </a:xfrm>
        </p:grpSpPr>
        <p:sp>
          <p:nvSpPr>
            <p:cNvPr id="203" name="Google Shape;203;p27"/>
            <p:cNvSpPr/>
            <p:nvPr/>
          </p:nvSpPr>
          <p:spPr>
            <a:xfrm>
              <a:off x="6807650" y="3079475"/>
              <a:ext cx="2349300" cy="133500"/>
            </a:xfrm>
            <a:prstGeom prst="rect">
              <a:avLst/>
            </a:prstGeom>
            <a:solidFill>
              <a:srgbClr val="085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4" name="Google Shape;204;p27"/>
            <p:cNvGrpSpPr/>
            <p:nvPr/>
          </p:nvGrpSpPr>
          <p:grpSpPr>
            <a:xfrm>
              <a:off x="6435810" y="2702596"/>
              <a:ext cx="2494563" cy="1735654"/>
              <a:chOff x="6435810" y="2702596"/>
              <a:chExt cx="2494563" cy="1735654"/>
            </a:xfrm>
          </p:grpSpPr>
          <p:grpSp>
            <p:nvGrpSpPr>
              <p:cNvPr id="205" name="Google Shape;205;p27"/>
              <p:cNvGrpSpPr/>
              <p:nvPr/>
            </p:nvGrpSpPr>
            <p:grpSpPr>
              <a:xfrm rot="10800000">
                <a:off x="6760035" y="3079467"/>
                <a:ext cx="92400" cy="411825"/>
                <a:chOff x="2070100" y="2563700"/>
                <a:chExt cx="92400" cy="411825"/>
              </a:xfrm>
            </p:grpSpPr>
            <p:cxnSp>
              <p:nvCxnSpPr>
                <p:cNvPr id="206" name="Google Shape;206;p27"/>
                <p:cNvCxnSpPr/>
                <p:nvPr/>
              </p:nvCxnSpPr>
              <p:spPr>
                <a:xfrm>
                  <a:off x="2116300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207" name="Google Shape;207;p27"/>
                <p:cNvSpPr/>
                <p:nvPr/>
              </p:nvSpPr>
              <p:spPr>
                <a:xfrm>
                  <a:off x="2070100" y="2563700"/>
                  <a:ext cx="92400" cy="924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08" name="Google Shape;208;p27"/>
              <p:cNvSpPr txBox="1"/>
              <p:nvPr/>
            </p:nvSpPr>
            <p:spPr>
              <a:xfrm>
                <a:off x="6435810" y="2702596"/>
                <a:ext cx="7458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sz="1200" b="1">
                    <a:latin typeface="Roboto"/>
                    <a:ea typeface="Roboto"/>
                    <a:cs typeface="Roboto"/>
                    <a:sym typeface="Roboto"/>
                  </a:rPr>
                  <a:t>1541</a:t>
                </a:r>
                <a:endParaRPr sz="1200" b="1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09" name="Google Shape;209;p27"/>
              <p:cNvSpPr txBox="1"/>
              <p:nvPr/>
            </p:nvSpPr>
            <p:spPr>
              <a:xfrm>
                <a:off x="6676773" y="3494450"/>
                <a:ext cx="2253600" cy="94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b="1">
                    <a:latin typeface="Roboto"/>
                    <a:ea typeface="Roboto"/>
                    <a:cs typeface="Roboto"/>
                    <a:sym typeface="Roboto"/>
                  </a:rPr>
                  <a:t>Jacques returns to Newfoundland again.</a:t>
                </a:r>
                <a:endParaRPr b="1"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latin typeface="Roboto"/>
                    <a:ea typeface="Roboto"/>
                    <a:cs typeface="Roboto"/>
                    <a:sym typeface="Roboto"/>
                  </a:rPr>
                  <a:t>Jacques returns to Newfoundland on his final voyage this time with the intent to setup a settlement.</a:t>
                </a:r>
                <a:endParaRPr sz="1200" b="1"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0" lvl="0" indent="0" algn="l" rtl="0">
                  <a:spcBef>
                    <a:spcPts val="1600"/>
                  </a:spcBef>
                  <a:spcAft>
                    <a:spcPts val="1600"/>
                  </a:spcAft>
                  <a:buNone/>
                </a:pPr>
                <a:endParaRPr sz="800" b="1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210" name="Google Shape;210;p27"/>
          <p:cNvGrpSpPr/>
          <p:nvPr/>
        </p:nvGrpSpPr>
        <p:grpSpPr>
          <a:xfrm>
            <a:off x="255321" y="102763"/>
            <a:ext cx="2541075" cy="2504900"/>
            <a:chOff x="495999" y="1081775"/>
            <a:chExt cx="2542600" cy="2504900"/>
          </a:xfrm>
        </p:grpSpPr>
        <p:sp>
          <p:nvSpPr>
            <p:cNvPr id="211" name="Google Shape;211;p27"/>
            <p:cNvSpPr/>
            <p:nvPr/>
          </p:nvSpPr>
          <p:spPr>
            <a:xfrm>
              <a:off x="932600" y="3079475"/>
              <a:ext cx="1958400" cy="133500"/>
            </a:xfrm>
            <a:prstGeom prst="rect">
              <a:avLst/>
            </a:prstGeom>
            <a:solidFill>
              <a:srgbClr val="0E94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2" name="Google Shape;212;p27"/>
            <p:cNvGrpSpPr/>
            <p:nvPr/>
          </p:nvGrpSpPr>
          <p:grpSpPr>
            <a:xfrm>
              <a:off x="495999" y="1081775"/>
              <a:ext cx="2542600" cy="2504900"/>
              <a:chOff x="495999" y="1081775"/>
              <a:chExt cx="2542600" cy="2504900"/>
            </a:xfrm>
          </p:grpSpPr>
          <p:sp>
            <p:nvSpPr>
              <p:cNvPr id="213" name="Google Shape;213;p27"/>
              <p:cNvSpPr txBox="1"/>
              <p:nvPr/>
            </p:nvSpPr>
            <p:spPr>
              <a:xfrm>
                <a:off x="495999" y="3215275"/>
                <a:ext cx="6207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sz="1200" b="1">
                    <a:latin typeface="Roboto"/>
                    <a:ea typeface="Roboto"/>
                    <a:cs typeface="Roboto"/>
                    <a:sym typeface="Roboto"/>
                  </a:rPr>
                  <a:t>1535</a:t>
                </a:r>
                <a:endParaRPr sz="1200" b="1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grpSp>
            <p:nvGrpSpPr>
              <p:cNvPr id="214" name="Google Shape;214;p27"/>
              <p:cNvGrpSpPr/>
              <p:nvPr/>
            </p:nvGrpSpPr>
            <p:grpSpPr>
              <a:xfrm>
                <a:off x="881025" y="2800065"/>
                <a:ext cx="92400" cy="388088"/>
                <a:chOff x="845575" y="2563700"/>
                <a:chExt cx="92400" cy="388088"/>
              </a:xfrm>
            </p:grpSpPr>
            <p:cxnSp>
              <p:nvCxnSpPr>
                <p:cNvPr id="215" name="Google Shape;215;p27"/>
                <p:cNvCxnSpPr/>
                <p:nvPr/>
              </p:nvCxnSpPr>
              <p:spPr>
                <a:xfrm>
                  <a:off x="891775" y="2592388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216" name="Google Shape;216;p27"/>
                <p:cNvSpPr/>
                <p:nvPr/>
              </p:nvSpPr>
              <p:spPr>
                <a:xfrm>
                  <a:off x="845575" y="2563700"/>
                  <a:ext cx="92400" cy="924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17" name="Google Shape;217;p27"/>
              <p:cNvSpPr txBox="1"/>
              <p:nvPr/>
            </p:nvSpPr>
            <p:spPr>
              <a:xfrm>
                <a:off x="784999" y="1081775"/>
                <a:ext cx="2253600" cy="94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b="1">
                    <a:latin typeface="Roboto"/>
                    <a:ea typeface="Roboto"/>
                    <a:cs typeface="Roboto"/>
                    <a:sym typeface="Roboto"/>
                  </a:rPr>
                  <a:t>Jacques arrives in Newfoundland</a:t>
                </a:r>
                <a:endParaRPr b="1"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sz="1200">
                    <a:latin typeface="Roboto"/>
                    <a:ea typeface="Roboto"/>
                    <a:cs typeface="Roboto"/>
                    <a:sym typeface="Roboto"/>
                  </a:rPr>
                  <a:t>Jacques arrives in Newfoundland and begins trade with the indigenous peoples (mainly Mi’kmaq).</a:t>
                </a:r>
                <a:endParaRPr sz="1200" b="1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218" name="Google Shape;218;p27"/>
          <p:cNvGrpSpPr/>
          <p:nvPr/>
        </p:nvGrpSpPr>
        <p:grpSpPr>
          <a:xfrm>
            <a:off x="2272500" y="1723600"/>
            <a:ext cx="2499848" cy="2375250"/>
            <a:chOff x="2525595" y="2702600"/>
            <a:chExt cx="2501349" cy="2375250"/>
          </a:xfrm>
        </p:grpSpPr>
        <p:sp>
          <p:nvSpPr>
            <p:cNvPr id="219" name="Google Shape;219;p27"/>
            <p:cNvSpPr/>
            <p:nvPr/>
          </p:nvSpPr>
          <p:spPr>
            <a:xfrm>
              <a:off x="2890952" y="3079475"/>
              <a:ext cx="1958400" cy="133500"/>
            </a:xfrm>
            <a:prstGeom prst="rect">
              <a:avLst/>
            </a:prstGeom>
            <a:solidFill>
              <a:srgbClr val="085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0" name="Google Shape;220;p27"/>
            <p:cNvGrpSpPr/>
            <p:nvPr/>
          </p:nvGrpSpPr>
          <p:grpSpPr>
            <a:xfrm>
              <a:off x="2525595" y="2702600"/>
              <a:ext cx="2501349" cy="2375250"/>
              <a:chOff x="2525595" y="2702600"/>
              <a:chExt cx="2501349" cy="2375250"/>
            </a:xfrm>
          </p:grpSpPr>
          <p:sp>
            <p:nvSpPr>
              <p:cNvPr id="221" name="Google Shape;221;p27"/>
              <p:cNvSpPr txBox="1"/>
              <p:nvPr/>
            </p:nvSpPr>
            <p:spPr>
              <a:xfrm>
                <a:off x="2525595" y="2702600"/>
                <a:ext cx="8319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sz="1200" b="1">
                    <a:latin typeface="Roboto"/>
                    <a:ea typeface="Roboto"/>
                    <a:cs typeface="Roboto"/>
                    <a:sym typeface="Roboto"/>
                  </a:rPr>
                  <a:t>+5 weeks</a:t>
                </a:r>
                <a:endParaRPr sz="1200" b="1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grpSp>
            <p:nvGrpSpPr>
              <p:cNvPr id="222" name="Google Shape;222;p27"/>
              <p:cNvGrpSpPr/>
              <p:nvPr/>
            </p:nvGrpSpPr>
            <p:grpSpPr>
              <a:xfrm rot="10800000">
                <a:off x="2849073" y="3079467"/>
                <a:ext cx="92400" cy="411825"/>
                <a:chOff x="2070100" y="2563700"/>
                <a:chExt cx="92400" cy="411825"/>
              </a:xfrm>
            </p:grpSpPr>
            <p:cxnSp>
              <p:nvCxnSpPr>
                <p:cNvPr id="223" name="Google Shape;223;p27"/>
                <p:cNvCxnSpPr/>
                <p:nvPr/>
              </p:nvCxnSpPr>
              <p:spPr>
                <a:xfrm>
                  <a:off x="2116300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224" name="Google Shape;224;p27"/>
                <p:cNvSpPr/>
                <p:nvPr/>
              </p:nvSpPr>
              <p:spPr>
                <a:xfrm>
                  <a:off x="2070100" y="2563700"/>
                  <a:ext cx="92400" cy="924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25" name="Google Shape;225;p27"/>
              <p:cNvSpPr txBox="1"/>
              <p:nvPr/>
            </p:nvSpPr>
            <p:spPr>
              <a:xfrm>
                <a:off x="2773344" y="3494450"/>
                <a:ext cx="2253600" cy="1583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b="1">
                    <a:latin typeface="Roboto"/>
                    <a:ea typeface="Roboto"/>
                    <a:cs typeface="Roboto"/>
                    <a:sym typeface="Roboto"/>
                  </a:rPr>
                  <a:t>Jacques returns to France</a:t>
                </a:r>
                <a:endParaRPr b="1"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sz="1200">
                    <a:latin typeface="Roboto"/>
                    <a:ea typeface="Roboto"/>
                    <a:cs typeface="Roboto"/>
                    <a:sym typeface="Roboto"/>
                  </a:rPr>
                  <a:t>Jacques returns to France bringing the two adult sons of Donnacona with him.</a:t>
                </a:r>
                <a:endParaRPr sz="1200" b="1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8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Jacques’s Arrival in Newfoundland</a:t>
            </a:r>
            <a:endParaRPr/>
          </a:p>
        </p:txBody>
      </p:sp>
      <p:sp>
        <p:nvSpPr>
          <p:cNvPr id="231" name="Google Shape;231;p28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9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He described the land as “the land God gave Cain” on arrival.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 Began trade with the Mi’kmaq and St, Lawrence Iroquois.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32" name="Google Shape;23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4500" y="2223175"/>
            <a:ext cx="4252285" cy="266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Jacques’ Second Expedition </a:t>
            </a:r>
            <a:endParaRPr/>
          </a:p>
        </p:txBody>
      </p:sp>
      <p:sp>
        <p:nvSpPr>
          <p:cNvPr id="238" name="Google Shape;238;p29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28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Began to integrate more with the St. Lawrence Iroquois.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 Wrote the only detailed description on the St. Lawrence Iroquois.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 Built several structures at Stadacona for shelter during the winter.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 Explored the St. Lawrence river.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- Upon leaving, captured 10 St. Lawrence Iroquois including their leader      Donnacona. 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0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Jacques’ Final Expedition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30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190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Least successful expedition.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 Most elaborate.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 Ended the next spring after retaliation of the St, Lawrence Iroquois and the harsh winter.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do we value different societies?</a:t>
            </a:r>
          </a:p>
          <a:p>
            <a:endParaRPr lang="en-US" dirty="0"/>
          </a:p>
          <a:p>
            <a:r>
              <a:rPr lang="en-US" dirty="0" smtClean="0"/>
              <a:t>What effect did colonialization have on the Indigenous peoples of Canada?</a:t>
            </a:r>
          </a:p>
          <a:p>
            <a:endParaRPr lang="en-US" dirty="0"/>
          </a:p>
          <a:p>
            <a:r>
              <a:rPr lang="en-US" dirty="0" smtClean="0"/>
              <a:t>Why did misunderstandings lead to violence during colonialization?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04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oogle Shape;91;p14"/>
          <p:cNvGrpSpPr/>
          <p:nvPr/>
        </p:nvGrpSpPr>
        <p:grpSpPr>
          <a:xfrm>
            <a:off x="6140825" y="1375600"/>
            <a:ext cx="2801222" cy="1243253"/>
            <a:chOff x="3816911" y="2343400"/>
            <a:chExt cx="1613700" cy="1243253"/>
          </a:xfrm>
        </p:grpSpPr>
        <p:grpSp>
          <p:nvGrpSpPr>
            <p:cNvPr id="92" name="Google Shape;92;p14"/>
            <p:cNvGrpSpPr/>
            <p:nvPr/>
          </p:nvGrpSpPr>
          <p:grpSpPr>
            <a:xfrm>
              <a:off x="4808316" y="2800065"/>
              <a:ext cx="92400" cy="411825"/>
              <a:chOff x="845575" y="2563700"/>
              <a:chExt cx="92400" cy="411825"/>
            </a:xfrm>
          </p:grpSpPr>
          <p:cxnSp>
            <p:nvCxnSpPr>
              <p:cNvPr id="93" name="Google Shape;93;p14"/>
              <p:cNvCxnSpPr/>
              <p:nvPr/>
            </p:nvCxnSpPr>
            <p:spPr>
              <a:xfrm>
                <a:off x="891775" y="2616125"/>
                <a:ext cx="0" cy="3594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94" name="Google Shape;94;p14"/>
              <p:cNvSpPr/>
              <p:nvPr/>
            </p:nvSpPr>
            <p:spPr>
              <a:xfrm>
                <a:off x="845575" y="2563700"/>
                <a:ext cx="92400" cy="92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5" name="Google Shape;95;p14"/>
            <p:cNvSpPr txBox="1"/>
            <p:nvPr/>
          </p:nvSpPr>
          <p:spPr>
            <a:xfrm>
              <a:off x="4526679" y="3215253"/>
              <a:ext cx="6927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200" b="1">
                  <a:latin typeface="Roboto"/>
                  <a:ea typeface="Roboto"/>
                  <a:cs typeface="Roboto"/>
                  <a:sym typeface="Roboto"/>
                </a:rPr>
                <a:t>1534 </a:t>
              </a:r>
              <a:endParaRPr sz="1200" b="1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6" name="Google Shape;96;p14"/>
            <p:cNvSpPr txBox="1"/>
            <p:nvPr/>
          </p:nvSpPr>
          <p:spPr>
            <a:xfrm>
              <a:off x="3816911" y="2343400"/>
              <a:ext cx="16137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latin typeface="Roboto"/>
                  <a:ea typeface="Roboto"/>
                  <a:cs typeface="Roboto"/>
                  <a:sym typeface="Roboto"/>
                </a:rPr>
                <a:t>Jacques Cartier arrives in North America.</a:t>
              </a:r>
              <a:endParaRPr sz="1000" b="1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endParaRPr sz="800" b="1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7" name="Google Shape;97;p14"/>
          <p:cNvGrpSpPr/>
          <p:nvPr/>
        </p:nvGrpSpPr>
        <p:grpSpPr>
          <a:xfrm>
            <a:off x="376039" y="1509925"/>
            <a:ext cx="4157497" cy="1108938"/>
            <a:chOff x="495991" y="2477725"/>
            <a:chExt cx="2395009" cy="1108938"/>
          </a:xfrm>
        </p:grpSpPr>
        <p:sp>
          <p:nvSpPr>
            <p:cNvPr id="98" name="Google Shape;98;p14"/>
            <p:cNvSpPr/>
            <p:nvPr/>
          </p:nvSpPr>
          <p:spPr>
            <a:xfrm>
              <a:off x="932600" y="3079475"/>
              <a:ext cx="1958400" cy="133500"/>
            </a:xfrm>
            <a:prstGeom prst="rect">
              <a:avLst/>
            </a:prstGeom>
            <a:solidFill>
              <a:srgbClr val="0E94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" name="Google Shape;99;p14"/>
            <p:cNvGrpSpPr/>
            <p:nvPr/>
          </p:nvGrpSpPr>
          <p:grpSpPr>
            <a:xfrm>
              <a:off x="495991" y="2477725"/>
              <a:ext cx="1458906" cy="1108938"/>
              <a:chOff x="495991" y="2477725"/>
              <a:chExt cx="1458906" cy="1108938"/>
            </a:xfrm>
          </p:grpSpPr>
          <p:sp>
            <p:nvSpPr>
              <p:cNvPr id="100" name="Google Shape;100;p14"/>
              <p:cNvSpPr txBox="1"/>
              <p:nvPr/>
            </p:nvSpPr>
            <p:spPr>
              <a:xfrm>
                <a:off x="495991" y="3215263"/>
                <a:ext cx="8712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sz="1200" b="1">
                    <a:latin typeface="Roboto"/>
                    <a:ea typeface="Roboto"/>
                    <a:cs typeface="Roboto"/>
                    <a:sym typeface="Roboto"/>
                  </a:rPr>
                  <a:t>1000 CE</a:t>
                </a:r>
                <a:endParaRPr sz="1200" b="1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grpSp>
            <p:nvGrpSpPr>
              <p:cNvPr id="101" name="Google Shape;101;p14"/>
              <p:cNvGrpSpPr/>
              <p:nvPr/>
            </p:nvGrpSpPr>
            <p:grpSpPr>
              <a:xfrm>
                <a:off x="881025" y="2800065"/>
                <a:ext cx="92400" cy="411825"/>
                <a:chOff x="845575" y="2563700"/>
                <a:chExt cx="92400" cy="411825"/>
              </a:xfrm>
            </p:grpSpPr>
            <p:cxnSp>
              <p:nvCxnSpPr>
                <p:cNvPr id="102" name="Google Shape;102;p14"/>
                <p:cNvCxnSpPr/>
                <p:nvPr/>
              </p:nvCxnSpPr>
              <p:spPr>
                <a:xfrm>
                  <a:off x="891775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103" name="Google Shape;103;p14"/>
                <p:cNvSpPr/>
                <p:nvPr/>
              </p:nvSpPr>
              <p:spPr>
                <a:xfrm>
                  <a:off x="845575" y="2563700"/>
                  <a:ext cx="92400" cy="924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4" name="Google Shape;104;p14"/>
              <p:cNvSpPr txBox="1"/>
              <p:nvPr/>
            </p:nvSpPr>
            <p:spPr>
              <a:xfrm>
                <a:off x="495997" y="2477725"/>
                <a:ext cx="14589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 b="1">
                    <a:latin typeface="Roboto"/>
                    <a:ea typeface="Roboto"/>
                    <a:cs typeface="Roboto"/>
                    <a:sym typeface="Roboto"/>
                  </a:rPr>
                  <a:t>The Norse arrive in North America</a:t>
                </a:r>
                <a:endParaRPr sz="1000" b="1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105" name="Google Shape;105;p14"/>
          <p:cNvGrpSpPr/>
          <p:nvPr/>
        </p:nvGrpSpPr>
        <p:grpSpPr>
          <a:xfrm>
            <a:off x="3172250" y="1746993"/>
            <a:ext cx="4772026" cy="1112158"/>
            <a:chOff x="2100331" y="2702596"/>
            <a:chExt cx="2749021" cy="1148093"/>
          </a:xfrm>
        </p:grpSpPr>
        <p:sp>
          <p:nvSpPr>
            <p:cNvPr id="106" name="Google Shape;106;p14"/>
            <p:cNvSpPr/>
            <p:nvPr/>
          </p:nvSpPr>
          <p:spPr>
            <a:xfrm>
              <a:off x="2890952" y="3079475"/>
              <a:ext cx="1958400" cy="133500"/>
            </a:xfrm>
            <a:prstGeom prst="rect">
              <a:avLst/>
            </a:prstGeom>
            <a:solidFill>
              <a:srgbClr val="085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7" name="Google Shape;107;p14"/>
            <p:cNvGrpSpPr/>
            <p:nvPr/>
          </p:nvGrpSpPr>
          <p:grpSpPr>
            <a:xfrm>
              <a:off x="2100331" y="2702596"/>
              <a:ext cx="1593900" cy="1148093"/>
              <a:chOff x="2100331" y="2702596"/>
              <a:chExt cx="1593900" cy="1148093"/>
            </a:xfrm>
          </p:grpSpPr>
          <p:sp>
            <p:nvSpPr>
              <p:cNvPr id="108" name="Google Shape;108;p14"/>
              <p:cNvSpPr txBox="1"/>
              <p:nvPr/>
            </p:nvSpPr>
            <p:spPr>
              <a:xfrm>
                <a:off x="2525595" y="2702596"/>
                <a:ext cx="7458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sz="1200" b="1">
                    <a:latin typeface="Roboto"/>
                    <a:ea typeface="Roboto"/>
                    <a:cs typeface="Roboto"/>
                    <a:sym typeface="Roboto"/>
                  </a:rPr>
                  <a:t>1497 </a:t>
                </a:r>
                <a:endParaRPr sz="1200" b="1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grpSp>
            <p:nvGrpSpPr>
              <p:cNvPr id="109" name="Google Shape;109;p14"/>
              <p:cNvGrpSpPr/>
              <p:nvPr/>
            </p:nvGrpSpPr>
            <p:grpSpPr>
              <a:xfrm rot="10800000">
                <a:off x="2849073" y="3079467"/>
                <a:ext cx="92400" cy="411825"/>
                <a:chOff x="2070100" y="2563700"/>
                <a:chExt cx="92400" cy="411825"/>
              </a:xfrm>
            </p:grpSpPr>
            <p:cxnSp>
              <p:nvCxnSpPr>
                <p:cNvPr id="110" name="Google Shape;110;p14"/>
                <p:cNvCxnSpPr/>
                <p:nvPr/>
              </p:nvCxnSpPr>
              <p:spPr>
                <a:xfrm>
                  <a:off x="2116300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111" name="Google Shape;111;p14"/>
                <p:cNvSpPr/>
                <p:nvPr/>
              </p:nvSpPr>
              <p:spPr>
                <a:xfrm>
                  <a:off x="2070100" y="2563700"/>
                  <a:ext cx="92400" cy="924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2" name="Google Shape;112;p14"/>
              <p:cNvSpPr txBox="1"/>
              <p:nvPr/>
            </p:nvSpPr>
            <p:spPr>
              <a:xfrm>
                <a:off x="2100331" y="3491289"/>
                <a:ext cx="1593900" cy="359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 b="1">
                    <a:latin typeface="Roboto"/>
                    <a:ea typeface="Roboto"/>
                    <a:cs typeface="Roboto"/>
                    <a:sym typeface="Roboto"/>
                  </a:rPr>
                  <a:t>John Cabot arrives  in  North America.</a:t>
                </a:r>
                <a:endParaRPr sz="1000" b="1"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 b="1"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1600"/>
                  </a:spcAft>
                  <a:buNone/>
                </a:pPr>
                <a:endParaRPr sz="800" b="1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5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Norse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Norse</a:t>
            </a:r>
            <a:endParaRPr/>
          </a:p>
        </p:txBody>
      </p:sp>
      <p:sp>
        <p:nvSpPr>
          <p:cNvPr id="123" name="Google Shape;123;p16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People from northern europe.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 Made contact approx 900 years ago (1000 CE)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	-Contact was made near L’Anse aux Meadows Newfoundland/Baffin Island.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  Developed a trading relationship with the indigenous peoples.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Norse Contact with Indigenous Peoples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7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Largely peaceful.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 Did not last long.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 Happened in multiple locations across eastern Canada.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 	- Baffin Island</a:t>
            </a:r>
            <a:endParaRPr/>
          </a:p>
          <a:p>
            <a:pPr marL="0" lvl="0" indent="45720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- L’Anse aux Meadows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088" y="0"/>
            <a:ext cx="834581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6031502" cy="512048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0" name="Google Shape;140;p19"/>
          <p:cNvCxnSpPr/>
          <p:nvPr/>
        </p:nvCxnSpPr>
        <p:spPr>
          <a:xfrm flipH="1">
            <a:off x="4145975" y="2163650"/>
            <a:ext cx="2241300" cy="129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1" name="Google Shape;141;p19"/>
          <p:cNvSpPr txBox="1"/>
          <p:nvPr/>
        </p:nvSpPr>
        <p:spPr>
          <a:xfrm>
            <a:off x="6387275" y="1985000"/>
            <a:ext cx="12825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Baffin Island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2" name="Google Shape;142;p19"/>
          <p:cNvPicPr preferRelativeResize="0"/>
          <p:nvPr/>
        </p:nvPicPr>
        <p:blipFill rotWithShape="1">
          <a:blip r:embed="rId3">
            <a:alphaModFix/>
          </a:blip>
          <a:srcRect l="87885" t="57815" r="-426" b="27453"/>
          <a:stretch/>
        </p:blipFill>
        <p:spPr>
          <a:xfrm>
            <a:off x="3381426" y="3501425"/>
            <a:ext cx="1890600" cy="1752300"/>
          </a:xfrm>
          <a:prstGeom prst="ellipse">
            <a:avLst/>
          </a:prstGeom>
          <a:noFill/>
          <a:ln>
            <a:noFill/>
          </a:ln>
        </p:spPr>
      </p:pic>
      <p:cxnSp>
        <p:nvCxnSpPr>
          <p:cNvPr id="143" name="Google Shape;143;p19"/>
          <p:cNvCxnSpPr>
            <a:stCxn id="144" idx="1"/>
          </p:cNvCxnSpPr>
          <p:nvPr/>
        </p:nvCxnSpPr>
        <p:spPr>
          <a:xfrm flipH="1">
            <a:off x="3814275" y="3781625"/>
            <a:ext cx="2667300" cy="360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4" name="Google Shape;144;p19"/>
          <p:cNvSpPr txBox="1"/>
          <p:nvPr/>
        </p:nvSpPr>
        <p:spPr>
          <a:xfrm>
            <a:off x="6481575" y="3596525"/>
            <a:ext cx="31254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L’Anse aux Meadows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5" name="Google Shape;145;p19"/>
          <p:cNvSpPr/>
          <p:nvPr/>
        </p:nvSpPr>
        <p:spPr>
          <a:xfrm>
            <a:off x="2546100" y="1028550"/>
            <a:ext cx="2025900" cy="154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9"/>
          <p:cNvSpPr/>
          <p:nvPr/>
        </p:nvSpPr>
        <p:spPr>
          <a:xfrm>
            <a:off x="3419975" y="3529625"/>
            <a:ext cx="1813500" cy="16959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9"/>
          <p:cNvSpPr/>
          <p:nvPr/>
        </p:nvSpPr>
        <p:spPr>
          <a:xfrm>
            <a:off x="5272100" y="2996075"/>
            <a:ext cx="861600" cy="7971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8" name="Google Shape;148;p19"/>
          <p:cNvCxnSpPr>
            <a:stCxn id="146" idx="0"/>
            <a:endCxn id="147" idx="1"/>
          </p:cNvCxnSpPr>
          <p:nvPr/>
        </p:nvCxnSpPr>
        <p:spPr>
          <a:xfrm rot="10800000" flipH="1">
            <a:off x="4326725" y="3112925"/>
            <a:ext cx="1071600" cy="416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9" name="Google Shape;149;p19"/>
          <p:cNvCxnSpPr>
            <a:stCxn id="147" idx="5"/>
            <a:endCxn id="146" idx="5"/>
          </p:cNvCxnSpPr>
          <p:nvPr/>
        </p:nvCxnSpPr>
        <p:spPr>
          <a:xfrm flipH="1">
            <a:off x="4968022" y="3676442"/>
            <a:ext cx="1039500" cy="1300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713" y="0"/>
            <a:ext cx="773458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1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John Cabot and the Beothuk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471</Words>
  <Application>Microsoft Office PowerPoint</Application>
  <PresentationFormat>On-screen Show (16:9)</PresentationFormat>
  <Paragraphs>79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Roboto</vt:lpstr>
      <vt:lpstr>Arial</vt:lpstr>
      <vt:lpstr>Geometric</vt:lpstr>
      <vt:lpstr>First Contact</vt:lpstr>
      <vt:lpstr>PowerPoint Presentation</vt:lpstr>
      <vt:lpstr>The Norse</vt:lpstr>
      <vt:lpstr>The Norse</vt:lpstr>
      <vt:lpstr>Norse Contact with Indigenous Peoples </vt:lpstr>
      <vt:lpstr>PowerPoint Presentation</vt:lpstr>
      <vt:lpstr>PowerPoint Presentation</vt:lpstr>
      <vt:lpstr>PowerPoint Presentation</vt:lpstr>
      <vt:lpstr>John Cabot and the Beothuk</vt:lpstr>
      <vt:lpstr>John Cabot, (Giovanni Caboto)</vt:lpstr>
      <vt:lpstr>Beothuk and European Interaction  </vt:lpstr>
      <vt:lpstr>Early exploitation of Resources in North America.</vt:lpstr>
      <vt:lpstr>Jacques Cartier </vt:lpstr>
      <vt:lpstr>Jacques Cartier  </vt:lpstr>
      <vt:lpstr>PowerPoint Presentation</vt:lpstr>
      <vt:lpstr>Jacques’s Arrival in Newfoundland</vt:lpstr>
      <vt:lpstr>Jacques’ Second Expedition </vt:lpstr>
      <vt:lpstr>Jacques’ Final Expedition  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Contact</dc:title>
  <dc:creator>Champion, Andrew    (ASD-W)</dc:creator>
  <cp:lastModifiedBy>Champion, Andrew    (ASD-W)</cp:lastModifiedBy>
  <cp:revision>2</cp:revision>
  <cp:lastPrinted>2019-09-18T11:07:44Z</cp:lastPrinted>
  <dcterms:modified xsi:type="dcterms:W3CDTF">2019-09-18T11:51:58Z</dcterms:modified>
</cp:coreProperties>
</file>