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0" r:id="rId9"/>
    <p:sldId id="264" r:id="rId10"/>
    <p:sldId id="265" r:id="rId11"/>
    <p:sldId id="278" r:id="rId12"/>
    <p:sldId id="271" r:id="rId13"/>
    <p:sldId id="272" r:id="rId14"/>
    <p:sldId id="276" r:id="rId15"/>
    <p:sldId id="277" r:id="rId16"/>
    <p:sldId id="266" r:id="rId17"/>
    <p:sldId id="281" r:id="rId18"/>
    <p:sldId id="280" r:id="rId19"/>
    <p:sldId id="267" r:id="rId20"/>
    <p:sldId id="268" r:id="rId21"/>
    <p:sldId id="275" r:id="rId22"/>
    <p:sldId id="279" r:id="rId23"/>
    <p:sldId id="269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97" autoAdjust="0"/>
  </p:normalViewPr>
  <p:slideViewPr>
    <p:cSldViewPr snapToGrid="0">
      <p:cViewPr varScale="1">
        <p:scale>
          <a:sx n="58" d="100"/>
          <a:sy n="58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5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0DCD26-AACC-4F4A-98EC-46145C18762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67FC40-95F7-4993-B731-62D84AAA4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07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124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/>
              <a:t>Eventually he decided to raise tariffs to protect Canadian industry.  Unfortunately, every other country tried the same.</a:t>
            </a:r>
          </a:p>
          <a:p>
            <a:pPr defTabSz="931774">
              <a:defRPr/>
            </a:pPr>
            <a:r>
              <a:rPr lang="en-US" altLang="en-US" dirty="0"/>
              <a:t>Bennett lost the election of 1935.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41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73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63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19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99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C0C0C0"/>
                </a:solidFill>
              </a:rPr>
              <a:t>- They were placed far from society to keep them out of the public eye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C0C0C0"/>
                </a:solidFill>
              </a:rPr>
              <a:t>(out of sight, out of mind).</a:t>
            </a:r>
            <a:endParaRPr lang="en-CA" dirty="0"/>
          </a:p>
          <a:p>
            <a:pPr eaLnBrk="1" hangingPunct="1">
              <a:buFontTx/>
              <a:buNone/>
            </a:pPr>
            <a:r>
              <a:rPr lang="en-CA" dirty="0"/>
              <a:t>- H</a:t>
            </a:r>
            <a:r>
              <a:rPr lang="en-US" altLang="en-US" dirty="0" err="1">
                <a:solidFill>
                  <a:schemeClr val="bg1"/>
                </a:solidFill>
              </a:rPr>
              <a:t>ot</a:t>
            </a:r>
            <a:r>
              <a:rPr lang="en-US" altLang="en-US" dirty="0">
                <a:solidFill>
                  <a:schemeClr val="bg1"/>
                </a:solidFill>
              </a:rPr>
              <a:t>, dirty, cramped shelters; lousy food…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similar to prison camp life.</a:t>
            </a:r>
          </a:p>
          <a:p>
            <a:pPr defTabSz="931774">
              <a:defRPr/>
            </a:pPr>
            <a:r>
              <a:rPr lang="en-US" altLang="en-US" dirty="0">
                <a:solidFill>
                  <a:schemeClr val="bg1"/>
                </a:solidFill>
              </a:rPr>
              <a:t>- Organized by the military: very strict rules </a:t>
            </a:r>
            <a:r>
              <a:rPr lang="en-US" altLang="en-US" sz="1100" i="1" dirty="0">
                <a:solidFill>
                  <a:schemeClr val="bg1"/>
                </a:solidFill>
              </a:rPr>
              <a:t>(couldn’t leave without permission)</a:t>
            </a:r>
          </a:p>
          <a:p>
            <a:pPr defTabSz="931774">
              <a:defRPr/>
            </a:pPr>
            <a:r>
              <a:rPr lang="en-CA" altLang="en-US" dirty="0">
                <a:solidFill>
                  <a:schemeClr val="bg1"/>
                </a:solidFill>
              </a:rPr>
              <a:t>- </a:t>
            </a:r>
            <a:r>
              <a:rPr lang="en-US" altLang="en-US" dirty="0">
                <a:solidFill>
                  <a:srgbClr val="C0C0C0"/>
                </a:solidFill>
              </a:rPr>
              <a:t>often built roads to </a:t>
            </a:r>
            <a:r>
              <a:rPr lang="en-US" altLang="en-US" dirty="0">
                <a:solidFill>
                  <a:srgbClr val="C0C0C0"/>
                </a:solidFill>
                <a:latin typeface="Arial Black" panose="020B0A04020102020204" pitchFamily="34" charset="0"/>
              </a:rPr>
              <a:t>nowhere</a:t>
            </a:r>
            <a:r>
              <a:rPr lang="en-US" altLang="en-US" dirty="0">
                <a:solidFill>
                  <a:srgbClr val="C0C0C0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CA" altLang="en-US" dirty="0">
              <a:solidFill>
                <a:schemeClr val="bg1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37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CA" altLang="en-US" dirty="0">
                <a:solidFill>
                  <a:schemeClr val="bg1"/>
                </a:solidFill>
              </a:rPr>
              <a:t>In April 1935, approximately 2,000 workers left the camps and congregated in Vancouver, beginning a general strike to protest </a:t>
            </a:r>
          </a:p>
          <a:p>
            <a:pPr algn="ctr" eaLnBrk="1" hangingPunct="1">
              <a:buFontTx/>
              <a:buNone/>
            </a:pPr>
            <a:r>
              <a:rPr lang="en-CA" altLang="en-US" dirty="0">
                <a:solidFill>
                  <a:schemeClr val="bg1"/>
                </a:solidFill>
              </a:rPr>
              <a:t>the low wages and camp conditions.</a:t>
            </a:r>
            <a:r>
              <a:rPr lang="en-CA" alt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53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90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556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en-US" dirty="0"/>
              <a:t>Massive public works</a:t>
            </a:r>
          </a:p>
          <a:p>
            <a:pPr lvl="2"/>
            <a:r>
              <a:rPr lang="en-US" altLang="en-US" dirty="0"/>
              <a:t>Crown corporations</a:t>
            </a:r>
          </a:p>
          <a:p>
            <a:pPr lvl="2"/>
            <a:r>
              <a:rPr lang="en-US" altLang="en-US" dirty="0"/>
              <a:t>Soup kitchens</a:t>
            </a:r>
          </a:p>
          <a:p>
            <a:pPr lvl="2"/>
            <a:r>
              <a:rPr lang="en-US" altLang="en-US" dirty="0"/>
              <a:t>Direct relief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54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B4CE6CA-00E9-4E45-B554-33C5DAB735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7563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18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219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CA" dirty="0"/>
              <a:t>Welfare state</a:t>
            </a:r>
          </a:p>
          <a:p>
            <a:pPr marL="174708" indent="-174708">
              <a:buFontTx/>
              <a:buChar char="-"/>
            </a:pPr>
            <a:r>
              <a:rPr lang="en-CA" dirty="0"/>
              <a:t>Provincial autonomy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41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B4CE6CA-00E9-4E45-B554-33C5DAB735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571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/>
              <a:t>Telephone, automobile, radio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Movies, Spectator Sports, Jazz</a:t>
            </a:r>
          </a:p>
          <a:p>
            <a:pPr marL="174708" indent="-174708">
              <a:buFontTx/>
              <a:buChar char="-"/>
            </a:pPr>
            <a:r>
              <a:rPr lang="en-US" baseline="0" dirty="0" err="1"/>
              <a:t>Deparment</a:t>
            </a:r>
            <a:r>
              <a:rPr lang="en-US" baseline="0" dirty="0"/>
              <a:t> stores and credit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Flappers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B4CE6CA-00E9-4E45-B554-33C5DAB735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871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Radio, radios for sale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B4CE6CA-00E9-4E45-B554-33C5DAB735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654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- Cities attract migrants from the countryside and immigrants.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Many jobs in infrastructure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- </a:t>
            </a:r>
            <a:r>
              <a:rPr lang="en-US" altLang="en-US" sz="1600" dirty="0"/>
              <a:t>While the working class areas remained crowded and relatively unhealthy, new middle class suburbs developed.</a:t>
            </a:r>
            <a:endParaRPr lang="en-US" alt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B4CE6CA-00E9-4E45-B554-33C5DAB735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639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sz="1300" dirty="0"/>
              <a:t>- In order to meet overheated demand during the 1920s, companies hired more </a:t>
            </a:r>
            <a:r>
              <a:rPr lang="en-US" altLang="en-US" sz="1300" dirty="0" err="1"/>
              <a:t>labour</a:t>
            </a:r>
            <a:r>
              <a:rPr lang="en-US" altLang="en-US" sz="1300" dirty="0"/>
              <a:t> and produced more goods.</a:t>
            </a:r>
          </a:p>
          <a:p>
            <a:pPr lvl="1">
              <a:lnSpc>
                <a:spcPct val="80000"/>
              </a:lnSpc>
            </a:pPr>
            <a:r>
              <a:rPr lang="en-US" altLang="en-US" sz="1300" dirty="0"/>
              <a:t>- As companies grew, their worth went up – the price of shares went up and up.  Too much stock bought on credit.</a:t>
            </a:r>
          </a:p>
          <a:p>
            <a:pPr lvl="1">
              <a:lnSpc>
                <a:spcPct val="80000"/>
              </a:lnSpc>
            </a:pPr>
            <a:r>
              <a:rPr lang="en-US" altLang="en-US" sz="1300" dirty="0"/>
              <a:t>- Banks granted credit and made loans that could not be repaid.</a:t>
            </a:r>
          </a:p>
          <a:p>
            <a:pPr lvl="1">
              <a:lnSpc>
                <a:spcPct val="80000"/>
              </a:lnSpc>
            </a:pPr>
            <a:r>
              <a:rPr lang="en-US" altLang="en-US" sz="1300" dirty="0"/>
              <a:t>- Eventually there were more goods produced than could be bought.</a:t>
            </a:r>
          </a:p>
          <a:p>
            <a:pPr lvl="2">
              <a:lnSpc>
                <a:spcPct val="80000"/>
              </a:lnSpc>
            </a:pPr>
            <a:r>
              <a:rPr lang="en-US" altLang="en-US" sz="1300" dirty="0"/>
              <a:t>- Companies needed to sell off inventory at any price. </a:t>
            </a:r>
          </a:p>
          <a:p>
            <a:pPr lvl="2">
              <a:lnSpc>
                <a:spcPct val="80000"/>
              </a:lnSpc>
            </a:pPr>
            <a:r>
              <a:rPr lang="en-US" altLang="en-US" sz="1300" dirty="0"/>
              <a:t>- Companies began to lay people off.</a:t>
            </a:r>
          </a:p>
          <a:p>
            <a:pPr lvl="2">
              <a:lnSpc>
                <a:spcPct val="80000"/>
              </a:lnSpc>
            </a:pPr>
            <a:r>
              <a:rPr lang="en-US" altLang="en-US" sz="1300" dirty="0"/>
              <a:t>- People recognized that companies were not making money and began to sell shares.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22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67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- People lost businesses, farms, and homes.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- Poverty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- Hunger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- Low wages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-</a:t>
            </a:r>
            <a:r>
              <a:rPr lang="en-US" altLang="en-US" baseline="0" dirty="0"/>
              <a:t> </a:t>
            </a:r>
            <a:r>
              <a:rPr lang="en-US" altLang="en-US" dirty="0"/>
              <a:t>Hoboes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FC40-95F7-4993-B731-62D84AAA41C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6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>
                <a:latin typeface="Century Gothic (body)"/>
              </a:rPr>
              <a:t>- Loose soil caused by years of over-farming and drought helped create huge dust storms whenever high winds blew.</a:t>
            </a:r>
          </a:p>
          <a:p>
            <a:pPr lvl="1"/>
            <a:r>
              <a:rPr lang="en-US" altLang="en-US" dirty="0">
                <a:latin typeface="Century Gothic (body)"/>
              </a:rPr>
              <a:t>- Also, hail storms and locusts</a:t>
            </a:r>
          </a:p>
          <a:p>
            <a:pPr marL="465887" lvl="1" defTabSz="931774">
              <a:defRPr/>
            </a:pPr>
            <a:r>
              <a:rPr lang="en-US" dirty="0"/>
              <a:t>- Along with economic collapse, there was the in western Canada and the United States.</a:t>
            </a:r>
          </a:p>
          <a:p>
            <a:pPr lvl="1"/>
            <a:endParaRPr lang="en-CA" altLang="en-US" dirty="0">
              <a:latin typeface="Century Gothic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B4CE6CA-00E9-4E45-B554-33C5DAB7358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652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33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6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3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3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66FF2B-0FEE-461F-A7C2-59B0D18C5E26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B75B-BD4E-4C59-9E3B-4EA8CE28C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3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canadianheritage.org/images/large/20914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adianheritage.org/images/large/21882.jpg" TargetMode="External"/><Relationship Id="rId3" Type="http://schemas.openxmlformats.org/officeDocument/2006/relationships/hyperlink" Target="http://www.canadianheritage.org/images/large/21860.jpg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canadianheritage.org/images/large/20890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r>
              <a:rPr lang="en-CA" sz="5600" b="1" dirty="0"/>
              <a:t>Canada </a:t>
            </a:r>
            <a:br>
              <a:rPr lang="en-CA" sz="5600" b="1" dirty="0"/>
            </a:br>
            <a:r>
              <a:rPr lang="en-CA" sz="5600" b="1" dirty="0"/>
              <a:t>and the </a:t>
            </a:r>
            <a:br>
              <a:rPr lang="en-CA" sz="5600" b="1" dirty="0"/>
            </a:br>
            <a:r>
              <a:rPr lang="en-CA" sz="5600" b="1" dirty="0"/>
              <a:t>Great Depression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CA" sz="2000" dirty="0"/>
              <a:t>History 122</a:t>
            </a:r>
          </a:p>
          <a:p>
            <a:pPr algn="l"/>
            <a:r>
              <a:rPr lang="en-CA" sz="2000" dirty="0"/>
              <a:t>Mr. McCormick</a:t>
            </a:r>
          </a:p>
        </p:txBody>
      </p:sp>
      <p:pic>
        <p:nvPicPr>
          <p:cNvPr id="1026" name="Picture 2" descr="Image result for great depression in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r="2" b="10497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ichard B. Bennett; phot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289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Prime Minister Bennett’s Response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Conservative Prime Minister R.B. Bennett felt that the economy would get better on its own </a:t>
            </a:r>
            <a:r>
              <a:rPr lang="en-US" altLang="en-US" i="1" dirty="0"/>
              <a:t>(laissez-faire)</a:t>
            </a:r>
          </a:p>
          <a:p>
            <a:pPr eaLnBrk="1" hangingPunct="1"/>
            <a:r>
              <a:rPr lang="en-US" altLang="en-US" dirty="0"/>
              <a:t>Direct relief strategies unpopular</a:t>
            </a:r>
          </a:p>
          <a:p>
            <a:pPr eaLnBrk="1" hangingPunct="1"/>
            <a:r>
              <a:rPr lang="en-US" altLang="en-US" dirty="0"/>
              <a:t>Relief (work) Camps for young men.</a:t>
            </a:r>
          </a:p>
        </p:txBody>
      </p:sp>
    </p:spTree>
    <p:extLst>
      <p:ext uri="{BB962C8B-B14F-4D97-AF65-F5344CB8AC3E}">
        <p14:creationId xmlns:p14="http://schemas.microsoft.com/office/powerpoint/2010/main" val="117549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“Bennett Buggy”</a:t>
            </a: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 r="-1" b="7927"/>
          <a:stretch/>
        </p:blipFill>
        <p:spPr bwMode="auto">
          <a:xfrm>
            <a:off x="635458" y="640080"/>
            <a:ext cx="9186063" cy="36027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3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Letters to Bennett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Campbellton</a:t>
            </a:r>
            <a:r>
              <a:rPr lang="en-CA" dirty="0"/>
              <a:t>, N.B.</a:t>
            </a:r>
            <a:br>
              <a:rPr lang="en-CA" dirty="0"/>
            </a:br>
            <a:r>
              <a:rPr lang="en-CA" dirty="0"/>
              <a:t>Nov. 29, 1932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Dear </a:t>
            </a:r>
            <a:r>
              <a:rPr lang="en-CA" dirty="0" err="1"/>
              <a:t>frend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I am taking the pleasure in </a:t>
            </a:r>
            <a:r>
              <a:rPr lang="en-CA" dirty="0" err="1"/>
              <a:t>rinting</a:t>
            </a:r>
            <a:r>
              <a:rPr lang="en-CA" dirty="0"/>
              <a:t> you a few lines to ask you if you would </a:t>
            </a:r>
            <a:r>
              <a:rPr lang="en-CA" dirty="0" err="1"/>
              <a:t>healp</a:t>
            </a:r>
            <a:r>
              <a:rPr lang="en-CA" dirty="0"/>
              <a:t> me out in some way for I am sick and I can[t] work and the </a:t>
            </a:r>
            <a:r>
              <a:rPr lang="en-CA" dirty="0" err="1"/>
              <a:t>Dotor</a:t>
            </a:r>
            <a:r>
              <a:rPr lang="en-CA" dirty="0"/>
              <a:t> </a:t>
            </a:r>
            <a:r>
              <a:rPr lang="en-CA" dirty="0" err="1"/>
              <a:t>wount</a:t>
            </a:r>
            <a:r>
              <a:rPr lang="en-CA" dirty="0"/>
              <a:t> </a:t>
            </a:r>
            <a:r>
              <a:rPr lang="en-CA" dirty="0" err="1"/>
              <a:t>halp</a:t>
            </a:r>
            <a:r>
              <a:rPr lang="en-CA" dirty="0"/>
              <a:t> me out in </a:t>
            </a:r>
            <a:r>
              <a:rPr lang="en-CA" dirty="0" err="1"/>
              <a:t>anny</a:t>
            </a:r>
            <a:r>
              <a:rPr lang="en-CA" dirty="0"/>
              <a:t> way </a:t>
            </a:r>
            <a:r>
              <a:rPr lang="en-CA" dirty="0" err="1"/>
              <a:t>witeout</a:t>
            </a:r>
            <a:r>
              <a:rPr lang="en-CA" dirty="0"/>
              <a:t> money I </a:t>
            </a:r>
            <a:r>
              <a:rPr lang="en-CA" dirty="0" err="1"/>
              <a:t>toat</a:t>
            </a:r>
            <a:r>
              <a:rPr lang="en-CA" dirty="0"/>
              <a:t> you would </a:t>
            </a:r>
            <a:r>
              <a:rPr lang="en-CA" dirty="0" err="1"/>
              <a:t>halp</a:t>
            </a:r>
            <a:r>
              <a:rPr lang="en-CA" dirty="0"/>
              <a:t> me </a:t>
            </a:r>
            <a:r>
              <a:rPr lang="en-CA" dirty="0" err="1"/>
              <a:t>wite</a:t>
            </a:r>
            <a:r>
              <a:rPr lang="en-CA" dirty="0"/>
              <a:t> a </a:t>
            </a:r>
            <a:r>
              <a:rPr lang="en-CA" dirty="0" err="1"/>
              <a:t>treamen</a:t>
            </a:r>
            <a:r>
              <a:rPr lang="en-CA" dirty="0"/>
              <a:t> for I </a:t>
            </a:r>
            <a:r>
              <a:rPr lang="en-CA" dirty="0" err="1"/>
              <a:t>tink</a:t>
            </a:r>
            <a:r>
              <a:rPr lang="en-CA" dirty="0"/>
              <a:t> you are the </a:t>
            </a:r>
            <a:r>
              <a:rPr lang="en-CA" dirty="0" err="1"/>
              <a:t>onny</a:t>
            </a:r>
            <a:r>
              <a:rPr lang="en-CA" dirty="0"/>
              <a:t> one would </a:t>
            </a:r>
            <a:r>
              <a:rPr lang="en-CA" dirty="0" err="1"/>
              <a:t>halp</a:t>
            </a:r>
            <a:r>
              <a:rPr lang="en-CA" dirty="0"/>
              <a:t> me out I </a:t>
            </a:r>
            <a:r>
              <a:rPr lang="en-CA" dirty="0" err="1"/>
              <a:t>vouted</a:t>
            </a:r>
            <a:r>
              <a:rPr lang="en-CA" dirty="0"/>
              <a:t> for you so </a:t>
            </a:r>
            <a:r>
              <a:rPr lang="en-CA" dirty="0" err="1"/>
              <a:t>trie</a:t>
            </a:r>
            <a:r>
              <a:rPr lang="en-CA" dirty="0"/>
              <a:t> </a:t>
            </a:r>
            <a:r>
              <a:rPr lang="en-CA" dirty="0" err="1"/>
              <a:t>halp</a:t>
            </a:r>
            <a:r>
              <a:rPr lang="en-CA" dirty="0"/>
              <a:t> me out in some way and I will never for get you I am yours very truly </a:t>
            </a:r>
          </a:p>
          <a:p>
            <a:r>
              <a:rPr lang="en-CA" dirty="0"/>
              <a:t>Rufus snider</a:t>
            </a:r>
          </a:p>
        </p:txBody>
      </p:sp>
    </p:spTree>
    <p:extLst>
      <p:ext uri="{BB962C8B-B14F-4D97-AF65-F5344CB8AC3E}">
        <p14:creationId xmlns:p14="http://schemas.microsoft.com/office/powerpoint/2010/main" val="257423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Letters to Bennett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04258"/>
            <a:ext cx="11005457" cy="4844142"/>
          </a:xfrm>
        </p:spPr>
        <p:txBody>
          <a:bodyPr>
            <a:noAutofit/>
          </a:bodyPr>
          <a:lstStyle/>
          <a:p>
            <a:r>
              <a:rPr lang="en-CA" sz="1600" dirty="0" err="1"/>
              <a:t>Beeton</a:t>
            </a:r>
            <a:r>
              <a:rPr lang="en-CA" sz="1600" dirty="0"/>
              <a:t> Station, Quebec</a:t>
            </a:r>
            <a:br>
              <a:rPr lang="en-CA" sz="1600" dirty="0"/>
            </a:br>
            <a:r>
              <a:rPr lang="en-CA" sz="1600" dirty="0"/>
              <a:t>February 9, 1934</a:t>
            </a:r>
            <a:br>
              <a:rPr lang="en-CA" sz="1600" dirty="0"/>
            </a:br>
            <a:r>
              <a:rPr lang="en-CA" sz="1600" dirty="0"/>
              <a:t>Honourable R. B. Bennett</a:t>
            </a:r>
            <a:br>
              <a:rPr lang="en-CA" sz="1600" dirty="0"/>
            </a:br>
            <a:r>
              <a:rPr lang="en-CA" sz="1600" dirty="0"/>
              <a:t>Ottawa</a:t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>Dear Sir</a:t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>Please forgive me for asking you for help. Since I have not been able to get anything from the council after several requests I thought of contacting you, maybe you won’t say no. I worked for you a few years ago and I will work again in the future. I have been sick for the past 5 years, 4 years ago, I spent 6 months in the hospital and since then I’ve always done what I could to give my family what they need today I can’t do anything at all. I need to go back to the hospital right away, the doctor told me that I can’t live much longer without care. I have 6 young children, I’m 42 years old I don’t have money, we don’t have any more food, no clothing all we are — think about it my dear Mr. R.B. Bennett a cold winter like we’re having. The children complain because they’re hungry and cold I can’t give them what they ask for to tell the truth it’s very sad. I hope my letter will be considered and to receive a reply soon</a:t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>Respectfully</a:t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 err="1"/>
              <a:t>Arsene</a:t>
            </a:r>
            <a:r>
              <a:rPr lang="en-CA" sz="1600" dirty="0"/>
              <a:t> </a:t>
            </a:r>
            <a:r>
              <a:rPr lang="en-CA" sz="1600" dirty="0" err="1"/>
              <a:t>Gaudet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3143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Letters to Bennett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did the authors of these letters characterize the role and purpose of the government?</a:t>
            </a:r>
          </a:p>
        </p:txBody>
      </p:sp>
    </p:spTree>
    <p:extLst>
      <p:ext uri="{BB962C8B-B14F-4D97-AF65-F5344CB8AC3E}">
        <p14:creationId xmlns:p14="http://schemas.microsoft.com/office/powerpoint/2010/main" val="158424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Work Camps</a:t>
            </a:r>
          </a:p>
        </p:txBody>
      </p:sp>
      <p:pic>
        <p:nvPicPr>
          <p:cNvPr id="4" name="Picture 5" descr="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7619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CA" dirty="0"/>
              <a:t>Established to keep growing number of unemployed men out of trouble and off the streets.</a:t>
            </a:r>
          </a:p>
          <a:p>
            <a:r>
              <a:rPr lang="en-CA" dirty="0"/>
              <a:t>Terrible living and working conditions.</a:t>
            </a:r>
          </a:p>
          <a:p>
            <a:r>
              <a:rPr lang="en-CA" dirty="0"/>
              <a:t>Breeding grounds for political radicalism</a:t>
            </a:r>
          </a:p>
        </p:txBody>
      </p:sp>
    </p:spTree>
    <p:extLst>
      <p:ext uri="{BB962C8B-B14F-4D97-AF65-F5344CB8AC3E}">
        <p14:creationId xmlns:p14="http://schemas.microsoft.com/office/powerpoint/2010/main" val="29911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47214" y="2548281"/>
            <a:ext cx="4541031" cy="366201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On-to-Ottawa Trek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dirty="0"/>
              <a:t>Frustrated by the worsening conditions of the Great Depression, and the inaction of Prime Minister Bennett and the Federal Government, men in British Columbia work camps </a:t>
            </a:r>
            <a:r>
              <a:rPr lang="en-US" altLang="en-US" dirty="0"/>
              <a:t>decided to deliver their demands to the federal government. They road the rails from B.C. towards Ottawa, but were intercepted by the R.C.M.P. in Regina.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7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6 Demands of the Trekkers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1) Minimum wage of 50 cents/hour for unskilled labour. Union rates for skilled labour.</a:t>
            </a:r>
          </a:p>
          <a:p>
            <a:r>
              <a:rPr lang="en-CA" dirty="0"/>
              <a:t>2) All workers in work camps should be covered by Compensation Act. First Aid services at camps.</a:t>
            </a:r>
          </a:p>
          <a:p>
            <a:r>
              <a:rPr lang="en-CA" dirty="0"/>
              <a:t>3) Recognized and democratically-elected committees of workers and camps.</a:t>
            </a:r>
          </a:p>
          <a:p>
            <a:r>
              <a:rPr lang="en-CA" dirty="0"/>
              <a:t>4) Work camps be taken out of the control of Department of Defense.</a:t>
            </a:r>
          </a:p>
          <a:p>
            <a:r>
              <a:rPr lang="en-CA" dirty="0"/>
              <a:t>5) Social and unemployment insurance provided to camp workers.</a:t>
            </a:r>
          </a:p>
          <a:p>
            <a:r>
              <a:rPr lang="en-CA" dirty="0"/>
              <a:t>6) All workers guaranteed right to vote.</a:t>
            </a:r>
          </a:p>
        </p:txBody>
      </p:sp>
    </p:spTree>
    <p:extLst>
      <p:ext uri="{BB962C8B-B14F-4D97-AF65-F5344CB8AC3E}">
        <p14:creationId xmlns:p14="http://schemas.microsoft.com/office/powerpoint/2010/main" val="19609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EBEBEB"/>
                </a:solidFill>
              </a:rPr>
              <a:t>1935 Federal Election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2" name="Picture 4" descr="Canada 1935 Federal Elec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71" y="1143000"/>
            <a:ext cx="5846160" cy="49546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As election approached, Bennett began to take more substantial action.</a:t>
            </a:r>
          </a:p>
          <a:p>
            <a:pPr lvl="1"/>
            <a:r>
              <a:rPr lang="en-CA">
                <a:solidFill>
                  <a:srgbClr val="EBEBEB"/>
                </a:solidFill>
              </a:rPr>
              <a:t>Too little too late.</a:t>
            </a:r>
          </a:p>
          <a:p>
            <a:r>
              <a:rPr lang="en-CA">
                <a:solidFill>
                  <a:srgbClr val="EBEBEB"/>
                </a:solidFill>
              </a:rPr>
              <a:t>Mackenzie King and Liberals sweep into power.</a:t>
            </a:r>
          </a:p>
        </p:txBody>
      </p:sp>
    </p:spTree>
    <p:extLst>
      <p:ext uri="{BB962C8B-B14F-4D97-AF65-F5344CB8AC3E}">
        <p14:creationId xmlns:p14="http://schemas.microsoft.com/office/powerpoint/2010/main" val="276072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208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40"/>
          <a:stretch/>
        </p:blipFill>
        <p:spPr bwMode="auto">
          <a:xfrm>
            <a:off x="6100398" y="10"/>
            <a:ext cx="60944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Prime Minister King’s Response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P.M. William Lyon Mackenzie King launched his “new deal”, modelled on that of American president, Franklin Roosevelt.</a:t>
            </a:r>
          </a:p>
          <a:p>
            <a:pPr lvl="1"/>
            <a:r>
              <a:rPr lang="en-US" altLang="en-US" dirty="0"/>
              <a:t>Increased Government Intervention in the economy.</a:t>
            </a:r>
          </a:p>
          <a:p>
            <a:pPr lvl="2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9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aring 2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3992" y="704054"/>
            <a:ext cx="5449889" cy="54498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/>
              <a:t>“The Roaring Twenties”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/>
              <a:t>Canada’s economy transformed by World War I. 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900" dirty="0"/>
              <a:t>Depression of 1920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/>
              <a:t>New energy sources, technologies, consumer products.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/>
              <a:t>This was followed by a period of unprecedented prosperity and consumerism.</a:t>
            </a:r>
          </a:p>
        </p:txBody>
      </p:sp>
    </p:spTree>
    <p:extLst>
      <p:ext uri="{BB962C8B-B14F-4D97-AF65-F5344CB8AC3E}">
        <p14:creationId xmlns:p14="http://schemas.microsoft.com/office/powerpoint/2010/main" val="375428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995" r="-6" b="32989"/>
          <a:stretch/>
        </p:blipFill>
        <p:spPr>
          <a:xfrm>
            <a:off x="-1" y="10"/>
            <a:ext cx="4634681" cy="3428990"/>
          </a:xfrm>
          <a:prstGeom prst="rect">
            <a:avLst/>
          </a:prstGeom>
        </p:spPr>
      </p:pic>
      <p:pic>
        <p:nvPicPr>
          <p:cNvPr id="6" name="Picture 4" descr="20914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658"/>
          <a:stretch/>
        </p:blipFill>
        <p:spPr bwMode="auto">
          <a:xfrm>
            <a:off x="3222" y="3429001"/>
            <a:ext cx="4634681" cy="34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5608" y="452718"/>
            <a:ext cx="4765226" cy="14005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New Political Parties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285608" y="2052918"/>
            <a:ext cx="476424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Because of the problems of the Depression, many people felt that the old political parties and the old economic system had no solutions.  New political parties were founded.</a:t>
            </a:r>
          </a:p>
        </p:txBody>
      </p:sp>
    </p:spTree>
    <p:extLst>
      <p:ext uri="{BB962C8B-B14F-4D97-AF65-F5344CB8AC3E}">
        <p14:creationId xmlns:p14="http://schemas.microsoft.com/office/powerpoint/2010/main" val="274308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Canadian Red Ensign that was in use from 1957 until 1965"/>
          <p:cNvPicPr>
            <a:picLocks noChangeAspect="1" noChangeArrowheads="1"/>
          </p:cNvPicPr>
          <p:nvPr/>
        </p:nvPicPr>
        <p:blipFill rotWithShape="1"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6570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4204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Election 1936!</a:t>
            </a:r>
          </a:p>
        </p:txBody>
      </p:sp>
    </p:spTree>
    <p:extLst>
      <p:ext uri="{BB962C8B-B14F-4D97-AF65-F5344CB8AC3E}">
        <p14:creationId xmlns:p14="http://schemas.microsoft.com/office/powerpoint/2010/main" val="292351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Discussion Questions</a:t>
            </a:r>
          </a:p>
        </p:txBody>
      </p:sp>
      <p:pic>
        <p:nvPicPr>
          <p:cNvPr id="4098" name="Picture 2" descr="Maurice Dupless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9682" b="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What does the emergence of these new political parties suggest about Canadians’ attitudes about:</a:t>
            </a:r>
            <a:endParaRPr lang="en-CA"/>
          </a:p>
          <a:p>
            <a:pPr lvl="1">
              <a:lnSpc>
                <a:spcPct val="90000"/>
              </a:lnSpc>
            </a:pPr>
            <a:r>
              <a:rPr lang="en-CA" dirty="0"/>
              <a:t>The capitalist system?</a:t>
            </a:r>
            <a:endParaRPr lang="en-CA"/>
          </a:p>
          <a:p>
            <a:pPr lvl="1">
              <a:lnSpc>
                <a:spcPct val="90000"/>
              </a:lnSpc>
            </a:pPr>
            <a:r>
              <a:rPr lang="en-CA" dirty="0"/>
              <a:t>The dominant federal parties (Conservatives and Liberals)?</a:t>
            </a:r>
            <a:endParaRPr lang="en-CA"/>
          </a:p>
          <a:p>
            <a:pPr lvl="1">
              <a:lnSpc>
                <a:spcPct val="90000"/>
              </a:lnSpc>
            </a:pPr>
            <a:r>
              <a:rPr lang="en-CA" dirty="0"/>
              <a:t>The role of government?</a:t>
            </a:r>
            <a:endParaRPr lang="en-CA"/>
          </a:p>
          <a:p>
            <a:pPr>
              <a:lnSpc>
                <a:spcPct val="90000"/>
              </a:lnSpc>
            </a:pPr>
            <a:r>
              <a:rPr lang="en-CA" dirty="0"/>
              <a:t>What influence do you think these parties (and their ideas) had after the depression? What is their legacy?</a:t>
            </a:r>
            <a:endParaRPr lang="en-CA"/>
          </a:p>
          <a:p>
            <a:pPr>
              <a:lnSpc>
                <a:spcPct val="90000"/>
              </a:lnSpc>
            </a:pPr>
            <a:endParaRPr lang="en-CA"/>
          </a:p>
          <a:p>
            <a:pPr lvl="1">
              <a:lnSpc>
                <a:spcPct val="90000"/>
              </a:lnSpc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55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eat depression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6878" y="2548281"/>
            <a:ext cx="5121703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The End of the Great Depression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Great Depression was only ended by the outbreak of World War II.</a:t>
            </a:r>
          </a:p>
          <a:p>
            <a:pPr eaLnBrk="1" hangingPunct="1"/>
            <a:r>
              <a:rPr lang="en-US" altLang="en-US" dirty="0"/>
              <a:t>What lessons can we take from the causes and effects of the Great Depression?</a:t>
            </a:r>
          </a:p>
          <a:p>
            <a:pPr eaLnBrk="1" hangingPunct="1"/>
            <a:r>
              <a:rPr lang="en-US" altLang="en-US" dirty="0"/>
              <a:t>What is the greatest legacy of the Great Depression?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117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c/FlapperOnShip1929_cr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295"/>
          <a:stretch/>
        </p:blipFill>
        <p:spPr bwMode="auto">
          <a:xfrm>
            <a:off x="-1" y="10"/>
            <a:ext cx="40589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Urban Life in the Roaring 20s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706649" y="2271252"/>
            <a:ext cx="5343203" cy="38099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dirty="0"/>
              <a:t>With near full employment, and a continued manufacturing and industrial boom, the number of (often high-tech) consumer goods increased.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Newly-available products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New forms of entertainment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Culture of consumerism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New fashion</a:t>
            </a:r>
          </a:p>
        </p:txBody>
      </p:sp>
    </p:spTree>
    <p:extLst>
      <p:ext uri="{BB962C8B-B14F-4D97-AF65-F5344CB8AC3E}">
        <p14:creationId xmlns:p14="http://schemas.microsoft.com/office/powerpoint/2010/main" val="39711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86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27" r="8641" b="-13"/>
          <a:stretch/>
        </p:blipFill>
        <p:spPr bwMode="auto">
          <a:xfrm>
            <a:off x="5334577" y="3429460"/>
            <a:ext cx="3562543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89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5608"/>
          <a:stretch/>
        </p:blipFill>
        <p:spPr bwMode="auto">
          <a:xfrm>
            <a:off x="8770588" y="-467"/>
            <a:ext cx="3441773" cy="34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ontent Placeholder 6"/>
          <p:cNvPicPr>
            <a:picLocks noChangeAspect="1"/>
          </p:cNvPicPr>
          <p:nvPr/>
        </p:nvPicPr>
        <p:blipFill rotWithShape="1">
          <a:blip r:embed="rId7"/>
          <a:srcRect l="6737" r="12530" b="4"/>
          <a:stretch/>
        </p:blipFill>
        <p:spPr>
          <a:xfrm>
            <a:off x="5328815" y="-467"/>
            <a:ext cx="3432031" cy="3428998"/>
          </a:xfrm>
          <a:prstGeom prst="rect">
            <a:avLst/>
          </a:prstGeom>
        </p:spPr>
      </p:pic>
      <p:pic>
        <p:nvPicPr>
          <p:cNvPr id="6" name="Picture 6" descr="21882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4" b="4"/>
          <a:stretch/>
        </p:blipFill>
        <p:spPr bwMode="auto">
          <a:xfrm>
            <a:off x="8758430" y="3428999"/>
            <a:ext cx="3432031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http://images.fineartamerica.com/images-medium-large/telephone-booth-1920s-grang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r="11967"/>
          <a:stretch/>
        </p:blipFill>
        <p:spPr bwMode="auto">
          <a:xfrm>
            <a:off x="1" y="0"/>
            <a:ext cx="5324834" cy="70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4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Urban Life in the Roaring 20s</a:t>
            </a:r>
          </a:p>
        </p:txBody>
      </p:sp>
      <p:pic>
        <p:nvPicPr>
          <p:cNvPr id="1026" name="Picture 2" descr="Image result for montreal 1920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"/>
          <a:stretch/>
        </p:blipFill>
        <p:spPr bwMode="auto">
          <a:xfrm>
            <a:off x="6103423" y="-2"/>
            <a:ext cx="6087038" cy="34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By the 1920s, most Canadians urban.</a:t>
            </a:r>
          </a:p>
          <a:p>
            <a:pPr eaLnBrk="1" hangingPunct="1"/>
            <a:r>
              <a:rPr lang="en-US" altLang="en-US" dirty="0"/>
              <a:t>New transportation technologies allow cities to expand beyond their core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6658" r="-3" b="13497"/>
          <a:stretch/>
        </p:blipFill>
        <p:spPr>
          <a:xfrm>
            <a:off x="6103423" y="3429459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Causes of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548281"/>
            <a:ext cx="5126227" cy="38685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Overproduction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Overextended credit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Weak regulations on banks and stock markets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58" y="2363586"/>
            <a:ext cx="5768386" cy="38215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394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ock market crash of 19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 r="1" b="3978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The Stock Market Crash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October 29, 1929: Stock prices collapsed. Fortunes evaporated overnight.</a:t>
            </a:r>
          </a:p>
          <a:p>
            <a:pPr eaLnBrk="1" hangingPunct="1"/>
            <a:r>
              <a:rPr lang="en-US" altLang="en-US" dirty="0"/>
              <a:t>Companies began to lay off more people, many went bankrupt.  Banks eventually went under.</a:t>
            </a:r>
          </a:p>
          <a:p>
            <a:pPr eaLnBrk="1" hangingPunct="1"/>
            <a:r>
              <a:rPr lang="en-US" altLang="en-US" dirty="0"/>
              <a:t>Those who had purchased on credit, found themselves with no way to pay off the bills.</a:t>
            </a:r>
          </a:p>
        </p:txBody>
      </p:sp>
    </p:spTree>
    <p:extLst>
      <p:ext uri="{BB962C8B-B14F-4D97-AF65-F5344CB8AC3E}">
        <p14:creationId xmlns:p14="http://schemas.microsoft.com/office/powerpoint/2010/main" val="355339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Image result for great depression"/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/>
          <a:stretch/>
        </p:blipFill>
        <p:spPr bwMode="auto">
          <a:xfrm>
            <a:off x="20" y="-1"/>
            <a:ext cx="6089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D77794_depression"/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4"/>
          <a:stretch/>
        </p:blipFill>
        <p:spPr bwMode="auto">
          <a:xfrm>
            <a:off x="6089904" y="-1"/>
            <a:ext cx="6089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CA" dirty="0"/>
              <a:t>1929-1939</a:t>
            </a:r>
          </a:p>
          <a:p>
            <a:r>
              <a:rPr lang="en-CA" dirty="0"/>
              <a:t>Worst global economic crisis in history.</a:t>
            </a:r>
          </a:p>
          <a:p>
            <a:r>
              <a:rPr lang="en-CA" dirty="0"/>
              <a:t>Canada among worst-hit countries.</a:t>
            </a:r>
          </a:p>
          <a:p>
            <a:r>
              <a:rPr lang="en-CA" dirty="0"/>
              <a:t>27% unemployment.</a:t>
            </a:r>
          </a:p>
          <a:p>
            <a:r>
              <a:rPr lang="en-CA" dirty="0"/>
              <a:t>Spurred political upheaval and formation of new parties.</a:t>
            </a:r>
          </a:p>
          <a:p>
            <a:r>
              <a:rPr lang="en-CA" dirty="0"/>
              <a:t>Redefined the role of government in the economy.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674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211"/>
          <a:stretch/>
        </p:blipFill>
        <p:spPr>
          <a:xfrm>
            <a:off x="-1" y="-1"/>
            <a:ext cx="6094409" cy="4233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513" r="10992" b="4"/>
          <a:stretch/>
        </p:blipFill>
        <p:spPr>
          <a:xfrm>
            <a:off x="3222" y="4233671"/>
            <a:ext cx="3043981" cy="262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167" r="3" b="3"/>
          <a:stretch/>
        </p:blipFill>
        <p:spPr>
          <a:xfrm>
            <a:off x="3050428" y="4234133"/>
            <a:ext cx="3043981" cy="2623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38" y="452718"/>
            <a:ext cx="3305195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Dust Bowl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638" y="2125039"/>
            <a:ext cx="4567096" cy="4217253"/>
          </a:xfrm>
        </p:spPr>
        <p:txBody>
          <a:bodyPr>
            <a:normAutofit/>
          </a:bodyPr>
          <a:lstStyle/>
          <a:p>
            <a:r>
              <a:rPr lang="en-US" dirty="0"/>
              <a:t>Conditions worse in the Prairies</a:t>
            </a:r>
          </a:p>
          <a:p>
            <a:r>
              <a:rPr lang="en-US" dirty="0"/>
              <a:t>Highest decline in income in Manitoba (49%), Saskatchewan (72%), and Alberta (61%).</a:t>
            </a:r>
          </a:p>
          <a:p>
            <a:r>
              <a:rPr lang="en-US" b="1" dirty="0"/>
              <a:t>Dust Bowl</a:t>
            </a:r>
            <a:endParaRPr lang="en-US" dirty="0">
              <a:latin typeface="Century Gothic (body)"/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641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686</TotalTime>
  <Words>1070</Words>
  <Application>Microsoft Office PowerPoint</Application>
  <PresentationFormat>Widescreen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Century Gothic (body)</vt:lpstr>
      <vt:lpstr>Wingdings 3</vt:lpstr>
      <vt:lpstr>Ion</vt:lpstr>
      <vt:lpstr>Canada  and the  Great Depression</vt:lpstr>
      <vt:lpstr>“The Roaring Twenties”</vt:lpstr>
      <vt:lpstr>Urban Life in the Roaring 20s</vt:lpstr>
      <vt:lpstr>PowerPoint Presentation</vt:lpstr>
      <vt:lpstr>Urban Life in the Roaring 20s</vt:lpstr>
      <vt:lpstr>Causes of the Great Depression</vt:lpstr>
      <vt:lpstr>The Stock Market Crash</vt:lpstr>
      <vt:lpstr>The Great Depression</vt:lpstr>
      <vt:lpstr>The Dust Bowl</vt:lpstr>
      <vt:lpstr>Prime Minister Bennett’s Response</vt:lpstr>
      <vt:lpstr>“Bennett Buggy”</vt:lpstr>
      <vt:lpstr>Letters to Bennett</vt:lpstr>
      <vt:lpstr>Letters to Bennett</vt:lpstr>
      <vt:lpstr>Letters to Bennett</vt:lpstr>
      <vt:lpstr>Work Camps</vt:lpstr>
      <vt:lpstr>On-to-Ottawa Trek</vt:lpstr>
      <vt:lpstr>6 Demands of the Trekkers</vt:lpstr>
      <vt:lpstr>1935 Federal Election</vt:lpstr>
      <vt:lpstr>Prime Minister King’s Response</vt:lpstr>
      <vt:lpstr>New Political Parties</vt:lpstr>
      <vt:lpstr>Election 1936!</vt:lpstr>
      <vt:lpstr>Discussion Questions</vt:lpstr>
      <vt:lpstr>The End of the Great Depression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 and the  Great Depression</dc:title>
  <dc:creator>Kieran McCormick</dc:creator>
  <cp:lastModifiedBy>Champion, Andrew    (ASD-W)</cp:lastModifiedBy>
  <cp:revision>25</cp:revision>
  <cp:lastPrinted>2019-11-18T13:47:37Z</cp:lastPrinted>
  <dcterms:created xsi:type="dcterms:W3CDTF">2019-11-17T14:44:37Z</dcterms:created>
  <dcterms:modified xsi:type="dcterms:W3CDTF">2019-11-18T13:52:37Z</dcterms:modified>
</cp:coreProperties>
</file>