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1db633e7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1db633e7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61db633e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61db633e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1db633e7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1db633e7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1ce0ceb3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1ce0ceb3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61ce0ceb3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61ce0ceb3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61ce0ceb3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61ce0ceb3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1ce0ceb3b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1ce0ceb3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1ce0ceb3b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1ce0ceb3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61ce0ceb3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61ce0ceb3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1ce0ceb3b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1ce0ceb3b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1ce0ceb3b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1ce0ceb3b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canadianencyclopedia.ca/en/article/filles-du-roi"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faculty.marianopolis.edu/c.belanger/quebechistory/encyclopedia/CanadaReligiousHistory_000.htm" TargetMode="External"/><Relationship Id="rId5" Type="http://schemas.openxmlformats.org/officeDocument/2006/relationships/hyperlink" Target="https://www.thecanadianencyclopedia.ca/en/article/new-france" TargetMode="External"/><Relationship Id="rId4" Type="http://schemas.openxmlformats.org/officeDocument/2006/relationships/hyperlink" Target="https://www.historymuseum.ca/virtual-museum-of-new-france/daily-life/foodway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Life in New France </a:t>
            </a:r>
            <a:r>
              <a:rPr lang="en" sz="4800"/>
              <a:t>1636-1740</a:t>
            </a:r>
            <a:endParaRPr sz="480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Adam Cross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Native Relationships</a:t>
            </a:r>
            <a:endParaRPr/>
          </a:p>
        </p:txBody>
      </p:sp>
      <p:sp>
        <p:nvSpPr>
          <p:cNvPr id="119" name="Google Shape;119;p22"/>
          <p:cNvSpPr txBox="1">
            <a:spLocks noGrp="1"/>
          </p:cNvSpPr>
          <p:nvPr>
            <p:ph type="body" idx="1"/>
          </p:nvPr>
        </p:nvSpPr>
        <p:spPr>
          <a:xfrm>
            <a:off x="311700" y="1152475"/>
            <a:ext cx="5948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Many native tribes were considered allies in war and trade, those who weren’t made up the majority of french slaves.</a:t>
            </a:r>
            <a:endParaRPr sz="1200"/>
          </a:p>
          <a:p>
            <a:pPr marL="0" lvl="0" indent="0" algn="l" rtl="0">
              <a:spcBef>
                <a:spcPts val="1600"/>
              </a:spcBef>
              <a:spcAft>
                <a:spcPts val="0"/>
              </a:spcAft>
              <a:buNone/>
            </a:pPr>
            <a:r>
              <a:rPr lang="en" sz="1200">
                <a:solidFill>
                  <a:srgbClr val="999999"/>
                </a:solidFill>
              </a:rPr>
              <a:t>The French were allied with the Huron and Mi'kmaq against the Iroquois who had trade alliances with the English and Dutch. </a:t>
            </a:r>
            <a:endParaRPr sz="1200">
              <a:solidFill>
                <a:srgbClr val="999999"/>
              </a:solidFill>
            </a:endParaRPr>
          </a:p>
          <a:p>
            <a:pPr marL="0" lvl="0" indent="0" algn="l" rtl="0">
              <a:spcBef>
                <a:spcPts val="1600"/>
              </a:spcBef>
              <a:spcAft>
                <a:spcPts val="0"/>
              </a:spcAft>
              <a:buNone/>
            </a:pPr>
            <a:r>
              <a:rPr lang="en" sz="1200">
                <a:solidFill>
                  <a:srgbClr val="999999"/>
                </a:solidFill>
              </a:rPr>
              <a:t>The French created boarding schools and enrolled native children. The subject matter didn’t make sense to them so their parents removed them or the children took it upon themselves to run away.</a:t>
            </a:r>
            <a:endParaRPr sz="1200">
              <a:solidFill>
                <a:srgbClr val="999999"/>
              </a:solidFill>
            </a:endParaRPr>
          </a:p>
          <a:p>
            <a:pPr marL="0" lvl="0" indent="0" algn="l" rtl="0">
              <a:spcBef>
                <a:spcPts val="1600"/>
              </a:spcBef>
              <a:spcAft>
                <a:spcPts val="0"/>
              </a:spcAft>
              <a:buNone/>
            </a:pPr>
            <a:r>
              <a:rPr lang="en" sz="1200">
                <a:solidFill>
                  <a:srgbClr val="999999"/>
                </a:solidFill>
              </a:rPr>
              <a:t>The church was always trying to convert them, but when met with resistance they often backed off to preserve good relationships. They ignored their differences for their own benefit.</a:t>
            </a:r>
            <a:endParaRPr sz="1200">
              <a:solidFill>
                <a:srgbClr val="999999"/>
              </a:solidFill>
            </a:endParaRPr>
          </a:p>
          <a:p>
            <a:pPr marL="0" lvl="0" indent="0" algn="l" rtl="0">
              <a:spcBef>
                <a:spcPts val="1600"/>
              </a:spcBef>
              <a:spcAft>
                <a:spcPts val="1600"/>
              </a:spcAft>
              <a:buNone/>
            </a:pPr>
            <a:endParaRPr sz="1200">
              <a:solidFill>
                <a:srgbClr val="999999"/>
              </a:solidFill>
            </a:endParaRPr>
          </a:p>
        </p:txBody>
      </p:sp>
      <p:pic>
        <p:nvPicPr>
          <p:cNvPr id="120" name="Google Shape;120;p22"/>
          <p:cNvPicPr preferRelativeResize="0"/>
          <p:nvPr/>
        </p:nvPicPr>
        <p:blipFill>
          <a:blip r:embed="rId3">
            <a:alphaModFix/>
          </a:blip>
          <a:stretch>
            <a:fillRect/>
          </a:stretch>
        </p:blipFill>
        <p:spPr>
          <a:xfrm>
            <a:off x="6260075" y="1152480"/>
            <a:ext cx="2883925" cy="2110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Societal changes</a:t>
            </a:r>
            <a:endParaRPr/>
          </a:p>
        </p:txBody>
      </p:sp>
      <p:sp>
        <p:nvSpPr>
          <p:cNvPr id="126" name="Google Shape;12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999999"/>
                </a:solidFill>
              </a:rPr>
              <a:t>Because the people of New France were from very diverse backgrounds and places in France society shifted. In New France a peasant could eventually become someone in high standing, such as a seigneur or an established businessman. Often seigneurs weren’t much wealthier than the people that lived on their land.</a:t>
            </a:r>
            <a:endParaRPr sz="1200">
              <a:solidFill>
                <a:srgbClr val="999999"/>
              </a:solidFill>
            </a:endParaRPr>
          </a:p>
          <a:p>
            <a:pPr marL="0" lvl="0" indent="0" algn="l" rtl="0">
              <a:spcBef>
                <a:spcPts val="0"/>
              </a:spcBef>
              <a:spcAft>
                <a:spcPts val="0"/>
              </a:spcAft>
              <a:buNone/>
            </a:pPr>
            <a:endParaRPr sz="1200">
              <a:solidFill>
                <a:srgbClr val="999999"/>
              </a:solidFill>
            </a:endParaRPr>
          </a:p>
          <a:p>
            <a:pPr marL="0" lvl="0" indent="0" algn="l" rtl="0">
              <a:spcBef>
                <a:spcPts val="0"/>
              </a:spcBef>
              <a:spcAft>
                <a:spcPts val="0"/>
              </a:spcAft>
              <a:buNone/>
            </a:pPr>
            <a:r>
              <a:rPr lang="en" sz="1200">
                <a:solidFill>
                  <a:srgbClr val="999999"/>
                </a:solidFill>
              </a:rPr>
              <a:t>Villages were fewer and smaller, many of the french didn’t want to live in densely populated areas.</a:t>
            </a:r>
            <a:endParaRPr sz="1200">
              <a:solidFill>
                <a:srgbClr val="999999"/>
              </a:solidFill>
            </a:endParaRPr>
          </a:p>
          <a:p>
            <a:pPr marL="0" lvl="0" indent="0" algn="l" rtl="0">
              <a:spcBef>
                <a:spcPts val="0"/>
              </a:spcBef>
              <a:spcAft>
                <a:spcPts val="0"/>
              </a:spcAft>
              <a:buNone/>
            </a:pPr>
            <a:endParaRPr sz="1200">
              <a:solidFill>
                <a:srgbClr val="999999"/>
              </a:solidFill>
            </a:endParaRPr>
          </a:p>
          <a:p>
            <a:pPr marL="0" lvl="0" indent="0" algn="l" rtl="0">
              <a:spcBef>
                <a:spcPts val="0"/>
              </a:spcBef>
              <a:spcAft>
                <a:spcPts val="0"/>
              </a:spcAft>
              <a:buNone/>
            </a:pPr>
            <a:r>
              <a:rPr lang="en" sz="1200">
                <a:solidFill>
                  <a:srgbClr val="999999"/>
                </a:solidFill>
              </a:rPr>
              <a:t>Seigneurs often found secondary ways of making money. Many got involved with the fur trade or the lumber industry.</a:t>
            </a:r>
            <a:endParaRPr sz="1200">
              <a:solidFill>
                <a:srgbClr val="99999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Sources</a:t>
            </a:r>
            <a:endParaRPr/>
          </a:p>
        </p:txBody>
      </p:sp>
      <p:sp>
        <p:nvSpPr>
          <p:cNvPr id="132" name="Google Shape;13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4A86E8"/>
              </a:solidFill>
            </a:endParaRPr>
          </a:p>
          <a:p>
            <a:pPr marL="0" lvl="0" indent="0" algn="l" rtl="0">
              <a:spcBef>
                <a:spcPts val="0"/>
              </a:spcBef>
              <a:spcAft>
                <a:spcPts val="0"/>
              </a:spcAft>
              <a:buNone/>
            </a:pPr>
            <a:r>
              <a:rPr lang="en" sz="1100" u="sng">
                <a:solidFill>
                  <a:srgbClr val="4A86E8"/>
                </a:solidFill>
                <a:hlinkClick r:id="rId3"/>
              </a:rPr>
              <a:t>https://www.thecanadianencyclopedia.ca/en/article/filles-du-roi</a:t>
            </a:r>
            <a:endParaRPr sz="1100">
              <a:solidFill>
                <a:srgbClr val="4A86E8"/>
              </a:solidFill>
            </a:endParaRPr>
          </a:p>
          <a:p>
            <a:pPr marL="0" lvl="0" indent="0" algn="l" rtl="0">
              <a:spcBef>
                <a:spcPts val="0"/>
              </a:spcBef>
              <a:spcAft>
                <a:spcPts val="0"/>
              </a:spcAft>
              <a:buNone/>
            </a:pPr>
            <a:endParaRPr sz="1100">
              <a:solidFill>
                <a:srgbClr val="4A86E8"/>
              </a:solidFill>
            </a:endParaRPr>
          </a:p>
          <a:p>
            <a:pPr marL="0" lvl="0" indent="0" algn="l" rtl="0">
              <a:spcBef>
                <a:spcPts val="0"/>
              </a:spcBef>
              <a:spcAft>
                <a:spcPts val="0"/>
              </a:spcAft>
              <a:buNone/>
            </a:pPr>
            <a:r>
              <a:rPr lang="en" sz="1100" u="sng">
                <a:solidFill>
                  <a:srgbClr val="4A86E8"/>
                </a:solidFill>
                <a:hlinkClick r:id="rId4"/>
              </a:rPr>
              <a:t>https://www.historymuseum.ca/virtual-museum-of-new-france/daily-life/foodways/</a:t>
            </a:r>
            <a:endParaRPr sz="1100">
              <a:solidFill>
                <a:srgbClr val="4A86E8"/>
              </a:solidFill>
            </a:endParaRPr>
          </a:p>
          <a:p>
            <a:pPr marL="0" lvl="0" indent="0" algn="l" rtl="0">
              <a:spcBef>
                <a:spcPts val="0"/>
              </a:spcBef>
              <a:spcAft>
                <a:spcPts val="0"/>
              </a:spcAft>
              <a:buNone/>
            </a:pPr>
            <a:endParaRPr sz="1100">
              <a:solidFill>
                <a:srgbClr val="4A86E8"/>
              </a:solidFill>
            </a:endParaRPr>
          </a:p>
          <a:p>
            <a:pPr marL="0" lvl="0" indent="0" algn="l" rtl="0">
              <a:spcBef>
                <a:spcPts val="0"/>
              </a:spcBef>
              <a:spcAft>
                <a:spcPts val="0"/>
              </a:spcAft>
              <a:buNone/>
            </a:pPr>
            <a:r>
              <a:rPr lang="en" sz="1100" u="sng">
                <a:solidFill>
                  <a:srgbClr val="4A86E8"/>
                </a:solidFill>
                <a:hlinkClick r:id="rId5"/>
              </a:rPr>
              <a:t>https://www.thecanadianencyclopedia.ca/en/article/new-france</a:t>
            </a:r>
            <a:endParaRPr sz="1100">
              <a:solidFill>
                <a:srgbClr val="4A86E8"/>
              </a:solidFill>
            </a:endParaRPr>
          </a:p>
          <a:p>
            <a:pPr marL="0" lvl="0" indent="0" algn="l" rtl="0">
              <a:spcBef>
                <a:spcPts val="0"/>
              </a:spcBef>
              <a:spcAft>
                <a:spcPts val="0"/>
              </a:spcAft>
              <a:buNone/>
            </a:pPr>
            <a:endParaRPr sz="1100">
              <a:solidFill>
                <a:srgbClr val="4A86E8"/>
              </a:solidFill>
            </a:endParaRPr>
          </a:p>
          <a:p>
            <a:pPr marL="0" lvl="0" indent="0" algn="l" rtl="0">
              <a:spcBef>
                <a:spcPts val="0"/>
              </a:spcBef>
              <a:spcAft>
                <a:spcPts val="0"/>
              </a:spcAft>
              <a:buNone/>
            </a:pPr>
            <a:r>
              <a:rPr lang="en" sz="1100" u="sng">
                <a:solidFill>
                  <a:srgbClr val="4A86E8"/>
                </a:solidFill>
                <a:hlinkClick r:id="rId6"/>
              </a:rPr>
              <a:t>http://faculty.marianopolis.edu/c.belanger/quebechistory/encyclopedia/CanadaReligiousHistory_000.htm</a:t>
            </a:r>
            <a:endParaRPr sz="1100">
              <a:solidFill>
                <a:srgbClr val="4A86E8"/>
              </a:solidFill>
            </a:endParaRPr>
          </a:p>
          <a:p>
            <a:pPr marL="0" lvl="0" indent="0" algn="l" rtl="0">
              <a:spcBef>
                <a:spcPts val="0"/>
              </a:spcBef>
              <a:spcAft>
                <a:spcPts val="0"/>
              </a:spcAft>
              <a:buNone/>
            </a:pPr>
            <a:endParaRPr sz="1100">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Geography </a:t>
            </a:r>
            <a:endParaRPr/>
          </a:p>
          <a:p>
            <a:pPr marL="0" lvl="0" indent="0" algn="l" rtl="0">
              <a:spcBef>
                <a:spcPts val="0"/>
              </a:spcBef>
              <a:spcAft>
                <a:spcPts val="0"/>
              </a:spcAft>
              <a:buNone/>
            </a:pPr>
            <a:endParaRPr/>
          </a:p>
        </p:txBody>
      </p:sp>
      <p:sp>
        <p:nvSpPr>
          <p:cNvPr id="61" name="Google Shape;61;p14"/>
          <p:cNvSpPr txBox="1">
            <a:spLocks noGrp="1"/>
          </p:cNvSpPr>
          <p:nvPr>
            <p:ph type="body" idx="1"/>
          </p:nvPr>
        </p:nvSpPr>
        <p:spPr>
          <a:xfrm>
            <a:off x="311700" y="1152475"/>
            <a:ext cx="3363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The French had claims that spread much farther than the area that they actually occupied.</a:t>
            </a:r>
            <a:endParaRPr sz="1200"/>
          </a:p>
          <a:p>
            <a:pPr marL="0" lvl="0" indent="0" algn="l" rtl="0">
              <a:spcBef>
                <a:spcPts val="1600"/>
              </a:spcBef>
              <a:spcAft>
                <a:spcPts val="0"/>
              </a:spcAft>
              <a:buNone/>
            </a:pPr>
            <a:r>
              <a:rPr lang="en" sz="1200"/>
              <a:t>The primary settlements surrounded Quebec City and Montreal. They also occupied what is now Toronto, chicago, Detroit, and New Orleans.</a:t>
            </a:r>
            <a:endParaRPr sz="1200"/>
          </a:p>
          <a:p>
            <a:pPr marL="0" lvl="0" indent="0" algn="l" rtl="0">
              <a:spcBef>
                <a:spcPts val="1600"/>
              </a:spcBef>
              <a:spcAft>
                <a:spcPts val="1600"/>
              </a:spcAft>
              <a:buNone/>
            </a:pPr>
            <a:r>
              <a:rPr lang="en" sz="1200"/>
              <a:t>They were flanked by the British to the north and east, and the Spanish to the south.</a:t>
            </a:r>
            <a:endParaRPr sz="1200"/>
          </a:p>
        </p:txBody>
      </p:sp>
      <p:pic>
        <p:nvPicPr>
          <p:cNvPr id="62" name="Google Shape;62;p14"/>
          <p:cNvPicPr preferRelativeResize="0"/>
          <p:nvPr/>
        </p:nvPicPr>
        <p:blipFill>
          <a:blip r:embed="rId3">
            <a:alphaModFix/>
          </a:blip>
          <a:stretch>
            <a:fillRect/>
          </a:stretch>
        </p:blipFill>
        <p:spPr>
          <a:xfrm>
            <a:off x="3675470" y="1152479"/>
            <a:ext cx="5156830" cy="341640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000"/>
                                        <p:tgtEl>
                                          <p:spTgt spid="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Trade and Economy</a:t>
            </a:r>
            <a:endParaRPr/>
          </a:p>
        </p:txBody>
      </p:sp>
      <p:sp>
        <p:nvSpPr>
          <p:cNvPr id="68" name="Google Shape;68;p15"/>
          <p:cNvSpPr txBox="1">
            <a:spLocks noGrp="1"/>
          </p:cNvSpPr>
          <p:nvPr>
            <p:ph type="body" idx="1"/>
          </p:nvPr>
        </p:nvSpPr>
        <p:spPr>
          <a:xfrm>
            <a:off x="311700" y="1152475"/>
            <a:ext cx="4312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One of the most prominent reasons  for France to colonize North America was adding to France’s wealth and power. </a:t>
            </a:r>
            <a:endParaRPr sz="1200"/>
          </a:p>
          <a:p>
            <a:pPr marL="0" lvl="0" indent="0" algn="l" rtl="0">
              <a:spcBef>
                <a:spcPts val="1600"/>
              </a:spcBef>
              <a:spcAft>
                <a:spcPts val="0"/>
              </a:spcAft>
              <a:buNone/>
            </a:pPr>
            <a:r>
              <a:rPr lang="en" sz="1200"/>
              <a:t>The colony would supply France with raw materials and buy finished products back, thus stimulating the French economy.</a:t>
            </a:r>
            <a:endParaRPr sz="1200"/>
          </a:p>
          <a:p>
            <a:pPr marL="0" lvl="0" indent="0" algn="l" rtl="0">
              <a:spcBef>
                <a:spcPts val="1600"/>
              </a:spcBef>
              <a:spcAft>
                <a:spcPts val="0"/>
              </a:spcAft>
              <a:buNone/>
            </a:pPr>
            <a:r>
              <a:rPr lang="en" sz="1200"/>
              <a:t>The most significant and consistent export of New France was fur. Beaver pelts were in high demand because of France’s need for beaver felt hats.</a:t>
            </a:r>
            <a:endParaRPr sz="1200"/>
          </a:p>
          <a:p>
            <a:pPr marL="0" lvl="0" indent="0" algn="l" rtl="0">
              <a:spcBef>
                <a:spcPts val="1600"/>
              </a:spcBef>
              <a:spcAft>
                <a:spcPts val="0"/>
              </a:spcAft>
              <a:buNone/>
            </a:pPr>
            <a:r>
              <a:rPr lang="en" sz="1200"/>
              <a:t>The French were competing directly with the Hudson's Bay Company and the Iroquois who were trading with the English and Dutch.</a:t>
            </a:r>
            <a:endParaRPr sz="1200"/>
          </a:p>
          <a:p>
            <a:pPr marL="0" lvl="0" indent="0" algn="l" rtl="0">
              <a:spcBef>
                <a:spcPts val="1600"/>
              </a:spcBef>
              <a:spcAft>
                <a:spcPts val="0"/>
              </a:spcAft>
              <a:buNone/>
            </a:pPr>
            <a:r>
              <a:rPr lang="en" sz="1200"/>
              <a:t>French companies sent men over on contracts to work in New France as farmers and fur traders.</a:t>
            </a:r>
            <a:endParaRPr sz="1200"/>
          </a:p>
          <a:p>
            <a:pPr marL="0" lvl="0" indent="0" algn="l" rtl="0">
              <a:spcBef>
                <a:spcPts val="1600"/>
              </a:spcBef>
              <a:spcAft>
                <a:spcPts val="1600"/>
              </a:spcAft>
              <a:buNone/>
            </a:pPr>
            <a:endParaRPr sz="1200"/>
          </a:p>
        </p:txBody>
      </p:sp>
      <p:pic>
        <p:nvPicPr>
          <p:cNvPr id="69" name="Google Shape;69;p15"/>
          <p:cNvPicPr preferRelativeResize="0"/>
          <p:nvPr/>
        </p:nvPicPr>
        <p:blipFill>
          <a:blip r:embed="rId3">
            <a:alphaModFix/>
          </a:blip>
          <a:stretch>
            <a:fillRect/>
          </a:stretch>
        </p:blipFill>
        <p:spPr>
          <a:xfrm>
            <a:off x="4624150" y="1152475"/>
            <a:ext cx="4208150" cy="2568625"/>
          </a:xfrm>
          <a:prstGeom prst="rect">
            <a:avLst/>
          </a:prstGeom>
          <a:noFill/>
          <a:ln>
            <a:noFill/>
          </a:ln>
        </p:spPr>
      </p:pic>
      <p:pic>
        <p:nvPicPr>
          <p:cNvPr id="70" name="Google Shape;70;p15"/>
          <p:cNvPicPr preferRelativeResize="0"/>
          <p:nvPr/>
        </p:nvPicPr>
        <p:blipFill>
          <a:blip r:embed="rId4">
            <a:alphaModFix/>
          </a:blip>
          <a:stretch>
            <a:fillRect/>
          </a:stretch>
        </p:blipFill>
        <p:spPr>
          <a:xfrm>
            <a:off x="7324200" y="3721100"/>
            <a:ext cx="1508100" cy="150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Jean Talon </a:t>
            </a:r>
            <a:endParaRPr/>
          </a:p>
        </p:txBody>
      </p:sp>
      <p:sp>
        <p:nvSpPr>
          <p:cNvPr id="76" name="Google Shape;76;p16"/>
          <p:cNvSpPr txBox="1">
            <a:spLocks noGrp="1"/>
          </p:cNvSpPr>
          <p:nvPr>
            <p:ph type="body" idx="1"/>
          </p:nvPr>
        </p:nvSpPr>
        <p:spPr>
          <a:xfrm>
            <a:off x="311700" y="1152475"/>
            <a:ext cx="5041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Jean Talon was sent to New France by Louis XIV to help establish royal government as well as grow and improve its usefulness to France.</a:t>
            </a:r>
            <a:endParaRPr sz="1200"/>
          </a:p>
          <a:p>
            <a:pPr marL="0" lvl="0" indent="0" algn="l" rtl="0">
              <a:spcBef>
                <a:spcPts val="1600"/>
              </a:spcBef>
              <a:spcAft>
                <a:spcPts val="0"/>
              </a:spcAft>
              <a:buNone/>
            </a:pPr>
            <a:r>
              <a:rPr lang="en" sz="1200"/>
              <a:t>Talon had farmers diversify and expand their crops so they could export food, cloth, and leather. Soon after he started exporting lumber, which was successful.</a:t>
            </a:r>
            <a:endParaRPr sz="1200"/>
          </a:p>
          <a:p>
            <a:pPr marL="0" lvl="0" indent="0" algn="l" rtl="0">
              <a:spcBef>
                <a:spcPts val="1600"/>
              </a:spcBef>
              <a:spcAft>
                <a:spcPts val="0"/>
              </a:spcAft>
              <a:buNone/>
            </a:pPr>
            <a:r>
              <a:rPr lang="en" sz="1200"/>
              <a:t>He tried to create a shipbuilding industry. The industry didn’t last because too many components were imported from France and there were very few skilled builders in New France.</a:t>
            </a:r>
            <a:endParaRPr sz="1200"/>
          </a:p>
          <a:p>
            <a:pPr marL="0" lvl="0" indent="0" algn="l" rtl="0">
              <a:spcBef>
                <a:spcPts val="1600"/>
              </a:spcBef>
              <a:spcAft>
                <a:spcPts val="1600"/>
              </a:spcAft>
              <a:buNone/>
            </a:pPr>
            <a:r>
              <a:rPr lang="en" sz="1200"/>
              <a:t>Jean Talon was responsible for expanding French sovereignty to three quarters of the continent to the west and south.</a:t>
            </a:r>
            <a:endParaRPr sz="1200"/>
          </a:p>
        </p:txBody>
      </p:sp>
      <p:pic>
        <p:nvPicPr>
          <p:cNvPr id="77" name="Google Shape;77;p16"/>
          <p:cNvPicPr preferRelativeResize="0"/>
          <p:nvPr/>
        </p:nvPicPr>
        <p:blipFill>
          <a:blip r:embed="rId3">
            <a:alphaModFix/>
          </a:blip>
          <a:stretch>
            <a:fillRect/>
          </a:stretch>
        </p:blipFill>
        <p:spPr>
          <a:xfrm>
            <a:off x="5353200" y="1152475"/>
            <a:ext cx="2961256" cy="38209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Seigneurial System</a:t>
            </a:r>
            <a:endParaRPr/>
          </a:p>
        </p:txBody>
      </p:sp>
      <p:sp>
        <p:nvSpPr>
          <p:cNvPr id="83" name="Google Shape;83;p17"/>
          <p:cNvSpPr txBox="1">
            <a:spLocks noGrp="1"/>
          </p:cNvSpPr>
          <p:nvPr>
            <p:ph type="body" idx="1"/>
          </p:nvPr>
        </p:nvSpPr>
        <p:spPr>
          <a:xfrm>
            <a:off x="311700" y="1152475"/>
            <a:ext cx="5924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This part of the feudal system was imported from France. The king gave seigneurs land to hold and settle, they recruited people to come from France to clear and farm the land. Those recruited were called habitants, they were given long, skinny strips of land along the river bank (180m by 1800m primarily the St Lawrence)</a:t>
            </a:r>
            <a:endParaRPr sz="1200"/>
          </a:p>
          <a:p>
            <a:pPr marL="0" lvl="0" indent="0" algn="l" rtl="0">
              <a:spcBef>
                <a:spcPts val="1600"/>
              </a:spcBef>
              <a:spcAft>
                <a:spcPts val="0"/>
              </a:spcAft>
              <a:buNone/>
            </a:pPr>
            <a:r>
              <a:rPr lang="en" sz="1200"/>
              <a:t>In exchange for living in the seigneur’s land as well as farming, hunting, fishing and using his mill the habitants paid annual fees to the seigneur.</a:t>
            </a:r>
            <a:endParaRPr sz="1200"/>
          </a:p>
          <a:p>
            <a:pPr marL="0" lvl="0" indent="0" algn="l" rtl="0">
              <a:spcBef>
                <a:spcPts val="1600"/>
              </a:spcBef>
              <a:spcAft>
                <a:spcPts val="0"/>
              </a:spcAft>
              <a:buNone/>
            </a:pPr>
            <a:r>
              <a:rPr lang="en" sz="1200"/>
              <a:t>Habitants were contractually required to work for a certain number of days and pay tithes to the church once per year. Initially the tithes were one thirteenth of their yearly crop, after much protest this was changed to one twenty sixth of their crop.</a:t>
            </a:r>
            <a:endParaRPr sz="1200"/>
          </a:p>
          <a:p>
            <a:pPr marL="0" lvl="0" indent="0" algn="l" rtl="0">
              <a:spcBef>
                <a:spcPts val="1600"/>
              </a:spcBef>
              <a:spcAft>
                <a:spcPts val="0"/>
              </a:spcAft>
              <a:buNone/>
            </a:pPr>
            <a:r>
              <a:rPr lang="en" sz="1200"/>
              <a:t>The habitants of New France preferred smaller villages that were more spread out, this meant that Seigneurs often had trouble collecting enough fees to fulfill their contract.</a:t>
            </a:r>
            <a:endParaRPr sz="1200"/>
          </a:p>
          <a:p>
            <a:pPr marL="0" lvl="0" indent="0" algn="l" rtl="0">
              <a:spcBef>
                <a:spcPts val="1600"/>
              </a:spcBef>
              <a:spcAft>
                <a:spcPts val="1600"/>
              </a:spcAft>
              <a:buNone/>
            </a:pPr>
            <a:r>
              <a:rPr lang="en" sz="1200"/>
              <a:t>By 1740 there were two hundred surrounding the St Lawrence</a:t>
            </a:r>
            <a:endParaRPr sz="1200"/>
          </a:p>
        </p:txBody>
      </p:sp>
      <p:pic>
        <p:nvPicPr>
          <p:cNvPr id="84" name="Google Shape;84;p17"/>
          <p:cNvPicPr preferRelativeResize="0"/>
          <p:nvPr/>
        </p:nvPicPr>
        <p:blipFill>
          <a:blip r:embed="rId3">
            <a:alphaModFix/>
          </a:blip>
          <a:stretch>
            <a:fillRect/>
          </a:stretch>
        </p:blipFill>
        <p:spPr>
          <a:xfrm>
            <a:off x="6235898" y="1152475"/>
            <a:ext cx="2596401" cy="3416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Daily Life</a:t>
            </a:r>
            <a:endParaRPr/>
          </a:p>
        </p:txBody>
      </p:sp>
      <p:sp>
        <p:nvSpPr>
          <p:cNvPr id="90" name="Google Shape;90;p18"/>
          <p:cNvSpPr txBox="1">
            <a:spLocks noGrp="1"/>
          </p:cNvSpPr>
          <p:nvPr>
            <p:ph type="body" idx="1"/>
          </p:nvPr>
        </p:nvSpPr>
        <p:spPr>
          <a:xfrm>
            <a:off x="311700" y="1152475"/>
            <a:ext cx="5740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Eighty percent of people living in New France were Habitants, the rest lived in cities nearby. Some families supplied the cities with food, but most produced little more than enough for their own families, however it all really depended on the season. </a:t>
            </a:r>
            <a:endParaRPr sz="1200"/>
          </a:p>
          <a:p>
            <a:pPr marL="0" lvl="0" indent="0" algn="l" rtl="0">
              <a:spcBef>
                <a:spcPts val="1600"/>
              </a:spcBef>
              <a:spcAft>
                <a:spcPts val="0"/>
              </a:spcAft>
              <a:buNone/>
            </a:pPr>
            <a:r>
              <a:rPr lang="en" sz="1200"/>
              <a:t>When men were off hunting or absent with the militia women took over the farms, and when the men were home they still helped with butchering and bringing in the harvest.</a:t>
            </a:r>
            <a:endParaRPr sz="1200"/>
          </a:p>
          <a:p>
            <a:pPr marL="0" lvl="0" indent="0" algn="l" rtl="0">
              <a:spcBef>
                <a:spcPts val="1600"/>
              </a:spcBef>
              <a:spcAft>
                <a:spcPts val="0"/>
              </a:spcAft>
              <a:buNone/>
            </a:pPr>
            <a:r>
              <a:rPr lang="en" sz="1200"/>
              <a:t>Much of their diet was the same as it was in France, lots of bread, meat and dairy. In the spring they also foraged for berries and hunted game when it was in season.</a:t>
            </a:r>
            <a:endParaRPr sz="1200"/>
          </a:p>
          <a:p>
            <a:pPr marL="0" lvl="0" indent="0" algn="l" rtl="0">
              <a:spcBef>
                <a:spcPts val="1600"/>
              </a:spcBef>
              <a:spcAft>
                <a:spcPts val="0"/>
              </a:spcAft>
              <a:buNone/>
            </a:pPr>
            <a:r>
              <a:rPr lang="en" sz="1200"/>
              <a:t>Family was a lot more important than in France, children often stayed at home instead of apprenticing a trade in town.  Many colonial administrators believed this to be influenced by native lifestyle. </a:t>
            </a:r>
            <a:endParaRPr sz="1200"/>
          </a:p>
          <a:p>
            <a:pPr marL="0" lvl="0" indent="0" algn="l" rtl="0">
              <a:spcBef>
                <a:spcPts val="1600"/>
              </a:spcBef>
              <a:spcAft>
                <a:spcPts val="1600"/>
              </a:spcAft>
              <a:buNone/>
            </a:pPr>
            <a:r>
              <a:rPr lang="en" sz="1200"/>
              <a:t>The home was the hub for socializing, with nowhere else to congregate they gathered in homes to drink, play cards and music as well as dance and sing. The clergy often worried about their new rebellious and self sufficient lifestyle. </a:t>
            </a:r>
            <a:endParaRPr sz="1200"/>
          </a:p>
        </p:txBody>
      </p:sp>
      <p:pic>
        <p:nvPicPr>
          <p:cNvPr id="91" name="Google Shape;91;p18"/>
          <p:cNvPicPr preferRelativeResize="0"/>
          <p:nvPr/>
        </p:nvPicPr>
        <p:blipFill>
          <a:blip r:embed="rId3">
            <a:alphaModFix/>
          </a:blip>
          <a:stretch>
            <a:fillRect/>
          </a:stretch>
        </p:blipFill>
        <p:spPr>
          <a:xfrm>
            <a:off x="5949825" y="1438475"/>
            <a:ext cx="3194175" cy="2392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Religion </a:t>
            </a:r>
            <a:endParaRPr/>
          </a:p>
        </p:txBody>
      </p:sp>
      <p:sp>
        <p:nvSpPr>
          <p:cNvPr id="97" name="Google Shape;97;p19"/>
          <p:cNvSpPr txBox="1">
            <a:spLocks noGrp="1"/>
          </p:cNvSpPr>
          <p:nvPr>
            <p:ph type="body" idx="1"/>
          </p:nvPr>
        </p:nvSpPr>
        <p:spPr>
          <a:xfrm>
            <a:off x="311700" y="1152475"/>
            <a:ext cx="5968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New France, much like France was very catholic. Initially only catholics were allowed to colonize New France, after the crown realized how little interest there was this rule was quickly dissolved.</a:t>
            </a:r>
            <a:endParaRPr sz="1200"/>
          </a:p>
          <a:p>
            <a:pPr marL="0" lvl="0" indent="0" algn="l" rtl="0">
              <a:spcBef>
                <a:spcPts val="1600"/>
              </a:spcBef>
              <a:spcAft>
                <a:spcPts val="0"/>
              </a:spcAft>
              <a:buNone/>
            </a:pPr>
            <a:r>
              <a:rPr lang="en" sz="1200"/>
              <a:t>The catholic church was dead set on converting natives to catholicism, however their big attempts kept being postponed due to the government wanting a peaceful relationship with natives. </a:t>
            </a:r>
            <a:endParaRPr sz="1200"/>
          </a:p>
          <a:p>
            <a:pPr marL="0" lvl="0" indent="0" algn="l" rtl="0">
              <a:spcBef>
                <a:spcPts val="1600"/>
              </a:spcBef>
              <a:spcAft>
                <a:spcPts val="0"/>
              </a:spcAft>
              <a:buNone/>
            </a:pPr>
            <a:r>
              <a:rPr lang="en" sz="1200"/>
              <a:t>Almost all art created in New France was based around religion. The most prominent artists of New France were Frère Luc and Hugues Pommier. Some of their creations were considered religious propaganda.</a:t>
            </a:r>
            <a:endParaRPr sz="1200"/>
          </a:p>
          <a:p>
            <a:pPr marL="0" lvl="0" indent="0" algn="l" rtl="0">
              <a:spcBef>
                <a:spcPts val="1600"/>
              </a:spcBef>
              <a:spcAft>
                <a:spcPts val="0"/>
              </a:spcAft>
              <a:buNone/>
            </a:pPr>
            <a:endParaRPr sz="1200"/>
          </a:p>
          <a:p>
            <a:pPr marL="0" lvl="0" indent="0" algn="l" rtl="0">
              <a:spcBef>
                <a:spcPts val="1600"/>
              </a:spcBef>
              <a:spcAft>
                <a:spcPts val="1600"/>
              </a:spcAft>
              <a:buNone/>
            </a:pPr>
            <a:r>
              <a:rPr lang="en" sz="1200"/>
              <a:t> </a:t>
            </a:r>
            <a:endParaRPr sz="1200"/>
          </a:p>
        </p:txBody>
      </p:sp>
      <p:pic>
        <p:nvPicPr>
          <p:cNvPr id="98" name="Google Shape;98;p19"/>
          <p:cNvPicPr preferRelativeResize="0"/>
          <p:nvPr/>
        </p:nvPicPr>
        <p:blipFill>
          <a:blip r:embed="rId3">
            <a:alphaModFix/>
          </a:blip>
          <a:stretch>
            <a:fillRect/>
          </a:stretch>
        </p:blipFill>
        <p:spPr>
          <a:xfrm>
            <a:off x="6322825" y="60800"/>
            <a:ext cx="2864050" cy="2227600"/>
          </a:xfrm>
          <a:prstGeom prst="rect">
            <a:avLst/>
          </a:prstGeom>
          <a:noFill/>
          <a:ln>
            <a:noFill/>
          </a:ln>
        </p:spPr>
      </p:pic>
      <p:pic>
        <p:nvPicPr>
          <p:cNvPr id="99" name="Google Shape;99;p19"/>
          <p:cNvPicPr preferRelativeResize="0"/>
          <p:nvPr/>
        </p:nvPicPr>
        <p:blipFill>
          <a:blip r:embed="rId4">
            <a:alphaModFix/>
          </a:blip>
          <a:stretch>
            <a:fillRect/>
          </a:stretch>
        </p:blipFill>
        <p:spPr>
          <a:xfrm>
            <a:off x="6279950" y="2288391"/>
            <a:ext cx="2864050" cy="28551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 Filles du Roi and Marriage</a:t>
            </a:r>
            <a:endParaRPr/>
          </a:p>
        </p:txBody>
      </p:sp>
      <p:sp>
        <p:nvSpPr>
          <p:cNvPr id="105" name="Google Shape;105;p20"/>
          <p:cNvSpPr txBox="1">
            <a:spLocks noGrp="1"/>
          </p:cNvSpPr>
          <p:nvPr>
            <p:ph type="body" idx="1"/>
          </p:nvPr>
        </p:nvSpPr>
        <p:spPr>
          <a:xfrm>
            <a:off x="311700" y="1152475"/>
            <a:ext cx="5541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Private companies almost exclusively sent men to New France to work. Because of this there was a huge gap in gender. To balance this, create more population, and as an incentive for men to stay and colonize Louis XIV decided to send between 800 and 900 single or widowed women aged 16-45 to New France. They were known as The King’s Daughters. </a:t>
            </a:r>
            <a:endParaRPr sz="1200"/>
          </a:p>
          <a:p>
            <a:pPr marL="0" lvl="0" indent="0" algn="l" rtl="0">
              <a:spcBef>
                <a:spcPts val="1600"/>
              </a:spcBef>
              <a:spcAft>
                <a:spcPts val="0"/>
              </a:spcAft>
              <a:buNone/>
            </a:pPr>
            <a:r>
              <a:rPr lang="en" sz="1200"/>
              <a:t>Population was something that Louis really wanted to increase, so he said that any man younger than 20 or woman younger than 16 that got married would receive twenty pounds on their wedding day. He also gave a yearly pension of 300 pounds to families with ten children and 400 to families with twelve.</a:t>
            </a:r>
            <a:endParaRPr sz="1200"/>
          </a:p>
          <a:p>
            <a:pPr marL="0" lvl="0" indent="0" algn="l" rtl="0">
              <a:spcBef>
                <a:spcPts val="1600"/>
              </a:spcBef>
              <a:spcAft>
                <a:spcPts val="0"/>
              </a:spcAft>
              <a:buNone/>
            </a:pPr>
            <a:r>
              <a:rPr lang="en" sz="1200"/>
              <a:t>In an attempt to increase population and convert natives at the same time a policy was created for men to marry native women. This ended up having the opposite effect and the men became more interested in native culture than the other way around.</a:t>
            </a:r>
            <a:endParaRPr sz="1200"/>
          </a:p>
          <a:p>
            <a:pPr marL="0" lvl="0" indent="0" algn="l" rtl="0">
              <a:spcBef>
                <a:spcPts val="1600"/>
              </a:spcBef>
              <a:spcAft>
                <a:spcPts val="1600"/>
              </a:spcAft>
              <a:buNone/>
            </a:pPr>
            <a:endParaRPr sz="1200"/>
          </a:p>
        </p:txBody>
      </p:sp>
      <p:pic>
        <p:nvPicPr>
          <p:cNvPr id="106" name="Google Shape;106;p20"/>
          <p:cNvPicPr preferRelativeResize="0"/>
          <p:nvPr/>
        </p:nvPicPr>
        <p:blipFill>
          <a:blip r:embed="rId3">
            <a:alphaModFix/>
          </a:blip>
          <a:stretch>
            <a:fillRect/>
          </a:stretch>
        </p:blipFill>
        <p:spPr>
          <a:xfrm>
            <a:off x="5853599" y="1152475"/>
            <a:ext cx="3290400" cy="23816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Canadian Militia</a:t>
            </a:r>
            <a:endParaRPr/>
          </a:p>
        </p:txBody>
      </p:sp>
      <p:sp>
        <p:nvSpPr>
          <p:cNvPr id="112" name="Google Shape;112;p21"/>
          <p:cNvSpPr txBox="1">
            <a:spLocks noGrp="1"/>
          </p:cNvSpPr>
          <p:nvPr>
            <p:ph type="body" idx="1"/>
          </p:nvPr>
        </p:nvSpPr>
        <p:spPr>
          <a:xfrm>
            <a:off x="311700" y="1152475"/>
            <a:ext cx="6764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The canadian militia was formalized in 1669 by the king, he stated that every able bodied man from 16 to 60 had to belong to a militia. These militias helped with defence, construction around the village and some offensive missions and raids.</a:t>
            </a:r>
            <a:endParaRPr sz="1200"/>
          </a:p>
          <a:p>
            <a:pPr marL="0" lvl="0" indent="0" algn="l" rtl="0">
              <a:spcBef>
                <a:spcPts val="1600"/>
              </a:spcBef>
              <a:spcAft>
                <a:spcPts val="0"/>
              </a:spcAft>
              <a:buNone/>
            </a:pPr>
            <a:r>
              <a:rPr lang="en" sz="1200"/>
              <a:t>They were considered effective and feared by their enemies. They had learned tactics in guerilla warfare from native allies and many were hunters or coureurs de bois, meaning they knew the land well and were good with guns.</a:t>
            </a:r>
            <a:endParaRPr sz="1200"/>
          </a:p>
          <a:p>
            <a:pPr marL="0" lvl="0" indent="0" algn="l" rtl="0">
              <a:spcBef>
                <a:spcPts val="1600"/>
              </a:spcBef>
              <a:spcAft>
                <a:spcPts val="1600"/>
              </a:spcAft>
              <a:buNone/>
            </a:pPr>
            <a:r>
              <a:rPr lang="en" sz="1200"/>
              <a:t>By 1700 every parish along the St Lawrence had a militia lead by a local captain.</a:t>
            </a:r>
            <a:endParaRPr sz="1200"/>
          </a:p>
        </p:txBody>
      </p:sp>
      <p:pic>
        <p:nvPicPr>
          <p:cNvPr id="113" name="Google Shape;113;p21"/>
          <p:cNvPicPr preferRelativeResize="0"/>
          <p:nvPr/>
        </p:nvPicPr>
        <p:blipFill>
          <a:blip r:embed="rId3">
            <a:alphaModFix/>
          </a:blip>
          <a:stretch>
            <a:fillRect/>
          </a:stretch>
        </p:blipFill>
        <p:spPr>
          <a:xfrm>
            <a:off x="7076314" y="0"/>
            <a:ext cx="2067687" cy="5143500"/>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1274</Words>
  <Application>Microsoft Office PowerPoint</Application>
  <PresentationFormat>On-screen Show (16:9)</PresentationFormat>
  <Paragraphs>63</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Simple Dark</vt:lpstr>
      <vt:lpstr>Life in New France 1636-1740</vt:lpstr>
      <vt:lpstr>Geography  </vt:lpstr>
      <vt:lpstr>Trade and Economy</vt:lpstr>
      <vt:lpstr>Jean Talon </vt:lpstr>
      <vt:lpstr>Seigneurial System</vt:lpstr>
      <vt:lpstr>Daily Life</vt:lpstr>
      <vt:lpstr>Religion </vt:lpstr>
      <vt:lpstr>Les Filles du Roi and Marriage</vt:lpstr>
      <vt:lpstr>Canadian Militia</vt:lpstr>
      <vt:lpstr>Native Relationships</vt:lpstr>
      <vt:lpstr>Societal changes</vt:lpstr>
      <vt:lpstr>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New France 1636-1740</dc:title>
  <dc:creator>Champion, Andrew    (ASD-W)</dc:creator>
  <cp:lastModifiedBy>Champion, Andrew    (ASD-W)</cp:lastModifiedBy>
  <cp:revision>1</cp:revision>
  <dcterms:modified xsi:type="dcterms:W3CDTF">2019-10-10T13:40:10Z</dcterms:modified>
</cp:coreProperties>
</file>