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 r:id="rId2"/>
    <p:sldId id="274" r:id="rId3"/>
    <p:sldId id="257" r:id="rId4"/>
    <p:sldId id="258" r:id="rId5"/>
    <p:sldId id="259" r:id="rId6"/>
    <p:sldId id="260" r:id="rId7"/>
    <p:sldId id="269" r:id="rId8"/>
    <p:sldId id="261" r:id="rId9"/>
    <p:sldId id="262" r:id="rId10"/>
    <p:sldId id="267" r:id="rId11"/>
    <p:sldId id="268" r:id="rId12"/>
    <p:sldId id="266" r:id="rId13"/>
    <p:sldId id="265" r:id="rId14"/>
    <p:sldId id="264" r:id="rId15"/>
    <p:sldId id="263" r:id="rId16"/>
    <p:sldId id="270" r:id="rId17"/>
    <p:sldId id="271" r:id="rId18"/>
    <p:sldId id="272" r:id="rId19"/>
    <p:sldId id="275"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88768" autoAdjust="0"/>
  </p:normalViewPr>
  <p:slideViewPr>
    <p:cSldViewPr snapToGrid="0">
      <p:cViewPr varScale="1">
        <p:scale>
          <a:sx n="62" d="100"/>
          <a:sy n="62" d="100"/>
        </p:scale>
        <p:origin x="8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2A020-67C0-411E-8259-2367245B2DC4}" type="datetimeFigureOut">
              <a:rPr lang="en-CA" smtClean="0"/>
              <a:t>10/01/2017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5C485-97E3-4533-927C-D2ED0BA0B883}" type="slidenum">
              <a:rPr lang="en-CA" smtClean="0"/>
              <a:t>‹#›</a:t>
            </a:fld>
            <a:endParaRPr lang="en-CA"/>
          </a:p>
        </p:txBody>
      </p:sp>
    </p:spTree>
    <p:extLst>
      <p:ext uri="{BB962C8B-B14F-4D97-AF65-F5344CB8AC3E}">
        <p14:creationId xmlns:p14="http://schemas.microsoft.com/office/powerpoint/2010/main" val="190014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Ethnocentric</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the belief in the inherent superiority of one's own ethnic group or culture.</a:t>
            </a:r>
          </a:p>
          <a:p>
            <a:r>
              <a:rPr lang="en-US" sz="1200" b="0" i="0" kern="1200" dirty="0" smtClean="0">
                <a:solidFill>
                  <a:schemeClr val="tx1"/>
                </a:solidFill>
                <a:effectLst/>
                <a:latin typeface="+mn-lt"/>
                <a:ea typeface="+mn-ea"/>
                <a:cs typeface="+mn-cs"/>
              </a:rPr>
              <a:t>Preferred immigrants: British, American, Northern/Western</a:t>
            </a:r>
            <a:r>
              <a:rPr lang="en-US" sz="1200" b="0" i="0" kern="1200" baseline="0" dirty="0" smtClean="0">
                <a:solidFill>
                  <a:schemeClr val="tx1"/>
                </a:solidFill>
                <a:effectLst/>
                <a:latin typeface="+mn-lt"/>
                <a:ea typeface="+mn-ea"/>
                <a:cs typeface="+mn-cs"/>
              </a:rPr>
              <a:t> Europe.</a:t>
            </a:r>
            <a:endParaRPr lang="en-CA" dirty="0"/>
          </a:p>
        </p:txBody>
      </p:sp>
      <p:sp>
        <p:nvSpPr>
          <p:cNvPr id="4" name="Slide Number Placeholder 3"/>
          <p:cNvSpPr>
            <a:spLocks noGrp="1"/>
          </p:cNvSpPr>
          <p:nvPr>
            <p:ph type="sldNum" sz="quarter" idx="10"/>
          </p:nvPr>
        </p:nvSpPr>
        <p:spPr/>
        <p:txBody>
          <a:bodyPr/>
          <a:lstStyle/>
          <a:p>
            <a:fld id="{7B35C485-97E3-4533-927C-D2ED0BA0B883}" type="slidenum">
              <a:rPr lang="en-CA" smtClean="0"/>
              <a:t>5</a:t>
            </a:fld>
            <a:endParaRPr lang="en-CA"/>
          </a:p>
        </p:txBody>
      </p:sp>
    </p:spTree>
    <p:extLst>
      <p:ext uri="{BB962C8B-B14F-4D97-AF65-F5344CB8AC3E}">
        <p14:creationId xmlns:p14="http://schemas.microsoft.com/office/powerpoint/2010/main" val="230579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Japanese, Indian and some pacifist</a:t>
            </a:r>
            <a:r>
              <a:rPr lang="en-US" baseline="0" dirty="0" smtClean="0"/>
              <a:t> religious sects from Russia/Northern Europe also experienced racism and discrimination.</a:t>
            </a:r>
            <a:endParaRPr lang="en-CA" dirty="0"/>
          </a:p>
        </p:txBody>
      </p:sp>
      <p:sp>
        <p:nvSpPr>
          <p:cNvPr id="4" name="Slide Number Placeholder 3"/>
          <p:cNvSpPr>
            <a:spLocks noGrp="1"/>
          </p:cNvSpPr>
          <p:nvPr>
            <p:ph type="sldNum" sz="quarter" idx="10"/>
          </p:nvPr>
        </p:nvSpPr>
        <p:spPr/>
        <p:txBody>
          <a:bodyPr/>
          <a:lstStyle/>
          <a:p>
            <a:fld id="{7B35C485-97E3-4533-927C-D2ED0BA0B883}" type="slidenum">
              <a:rPr lang="en-CA" smtClean="0"/>
              <a:t>6</a:t>
            </a:fld>
            <a:endParaRPr lang="en-CA"/>
          </a:p>
        </p:txBody>
      </p:sp>
    </p:spTree>
    <p:extLst>
      <p:ext uri="{BB962C8B-B14F-4D97-AF65-F5344CB8AC3E}">
        <p14:creationId xmlns:p14="http://schemas.microsoft.com/office/powerpoint/2010/main" val="17945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1930s the Great Depression struck and many Canadians were fighting for jobs, many feared immigrants would take the available jobs.</a:t>
            </a:r>
          </a:p>
          <a:p>
            <a:r>
              <a:rPr lang="en-US" baseline="0" dirty="0" smtClean="0"/>
              <a:t>1947-1950: displaced refugees from WW2</a:t>
            </a:r>
          </a:p>
          <a:p>
            <a:r>
              <a:rPr lang="en-US" baseline="0" dirty="0" smtClean="0"/>
              <a:t>1956: Hungarian refugees</a:t>
            </a:r>
          </a:p>
          <a:p>
            <a:r>
              <a:rPr lang="en-US" baseline="0" dirty="0" smtClean="0"/>
              <a:t>1968-1969: Czechoslovakian refugees</a:t>
            </a:r>
          </a:p>
          <a:p>
            <a:r>
              <a:rPr lang="en-US" baseline="0" dirty="0" smtClean="0"/>
              <a:t>1971-1980: Ugandan refugees</a:t>
            </a:r>
          </a:p>
          <a:p>
            <a:r>
              <a:rPr lang="en-US" baseline="0" dirty="0" smtClean="0"/>
              <a:t>1972: Chilean refugees</a:t>
            </a:r>
          </a:p>
          <a:p>
            <a:r>
              <a:rPr lang="en-US" baseline="0" dirty="0" smtClean="0"/>
              <a:t>1975-1981: Indo-Chinese refugees (boat people)</a:t>
            </a:r>
          </a:p>
          <a:p>
            <a:r>
              <a:rPr lang="en-US" baseline="0" dirty="0" smtClean="0"/>
              <a:t>1999: refugees from Kosovo</a:t>
            </a:r>
            <a:endParaRPr lang="en-CA" dirty="0"/>
          </a:p>
        </p:txBody>
      </p:sp>
      <p:sp>
        <p:nvSpPr>
          <p:cNvPr id="4" name="Slide Number Placeholder 3"/>
          <p:cNvSpPr>
            <a:spLocks noGrp="1"/>
          </p:cNvSpPr>
          <p:nvPr>
            <p:ph type="sldNum" sz="quarter" idx="10"/>
          </p:nvPr>
        </p:nvSpPr>
        <p:spPr/>
        <p:txBody>
          <a:bodyPr/>
          <a:lstStyle/>
          <a:p>
            <a:fld id="{7B35C485-97E3-4533-927C-D2ED0BA0B883}" type="slidenum">
              <a:rPr lang="en-CA" smtClean="0"/>
              <a:t>9</a:t>
            </a:fld>
            <a:endParaRPr lang="en-CA"/>
          </a:p>
        </p:txBody>
      </p:sp>
    </p:spTree>
    <p:extLst>
      <p:ext uri="{BB962C8B-B14F-4D97-AF65-F5344CB8AC3E}">
        <p14:creationId xmlns:p14="http://schemas.microsoft.com/office/powerpoint/2010/main" val="229647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35C485-97E3-4533-927C-D2ED0BA0B883}" type="slidenum">
              <a:rPr lang="en-CA" smtClean="0"/>
              <a:t>10</a:t>
            </a:fld>
            <a:endParaRPr lang="en-CA"/>
          </a:p>
        </p:txBody>
      </p:sp>
    </p:spTree>
    <p:extLst>
      <p:ext uri="{BB962C8B-B14F-4D97-AF65-F5344CB8AC3E}">
        <p14:creationId xmlns:p14="http://schemas.microsoft.com/office/powerpoint/2010/main" val="665426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Supporters of President Allende are rounded up by Pinochet’s troops (1973)</a:t>
            </a:r>
            <a:endParaRPr lang="en-CA" dirty="0"/>
          </a:p>
        </p:txBody>
      </p:sp>
      <p:sp>
        <p:nvSpPr>
          <p:cNvPr id="4" name="Slide Number Placeholder 3"/>
          <p:cNvSpPr>
            <a:spLocks noGrp="1"/>
          </p:cNvSpPr>
          <p:nvPr>
            <p:ph type="sldNum" sz="quarter" idx="10"/>
          </p:nvPr>
        </p:nvSpPr>
        <p:spPr/>
        <p:txBody>
          <a:bodyPr/>
          <a:lstStyle/>
          <a:p>
            <a:fld id="{7B35C485-97E3-4533-927C-D2ED0BA0B883}" type="slidenum">
              <a:rPr lang="en-CA" smtClean="0"/>
              <a:t>13</a:t>
            </a:fld>
            <a:endParaRPr lang="en-CA"/>
          </a:p>
        </p:txBody>
      </p:sp>
    </p:spTree>
    <p:extLst>
      <p:ext uri="{BB962C8B-B14F-4D97-AF65-F5344CB8AC3E}">
        <p14:creationId xmlns:p14="http://schemas.microsoft.com/office/powerpoint/2010/main" val="309031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 2006, 54% of immigrants were admitted under the economic component of the immigration policy (including principal applicants as well as their spouses, partners and dependents). Among those immigrants, the principal applicants were selected for economic reasons—meaning that they were considered to be more likely to stimulate economy or integrate into the </a:t>
            </a:r>
            <a:r>
              <a:rPr lang="en-US" sz="1200" b="0" i="0" kern="1200" dirty="0" err="1" smtClean="0">
                <a:solidFill>
                  <a:schemeClr val="tx1"/>
                </a:solidFill>
                <a:effectLst/>
                <a:latin typeface="+mn-lt"/>
                <a:ea typeface="+mn-ea"/>
                <a:cs typeface="+mn-cs"/>
              </a:rPr>
              <a:t>labour</a:t>
            </a:r>
            <a:r>
              <a:rPr lang="en-US" sz="1200" b="0" i="0" kern="1200" dirty="0" smtClean="0">
                <a:solidFill>
                  <a:schemeClr val="tx1"/>
                </a:solidFill>
                <a:effectLst/>
                <a:latin typeface="+mn-lt"/>
                <a:ea typeface="+mn-ea"/>
                <a:cs typeface="+mn-cs"/>
              </a:rPr>
              <a:t> market given their age, education level and knowledge of Canada's official languages.</a:t>
            </a:r>
          </a:p>
          <a:p>
            <a:endParaRPr lang="en-CA" dirty="0"/>
          </a:p>
        </p:txBody>
      </p:sp>
      <p:sp>
        <p:nvSpPr>
          <p:cNvPr id="4" name="Slide Number Placeholder 3"/>
          <p:cNvSpPr>
            <a:spLocks noGrp="1"/>
          </p:cNvSpPr>
          <p:nvPr>
            <p:ph type="sldNum" sz="quarter" idx="10"/>
          </p:nvPr>
        </p:nvSpPr>
        <p:spPr/>
        <p:txBody>
          <a:bodyPr/>
          <a:lstStyle/>
          <a:p>
            <a:fld id="{7B35C485-97E3-4533-927C-D2ED0BA0B883}" type="slidenum">
              <a:rPr lang="en-CA" smtClean="0"/>
              <a:t>16</a:t>
            </a:fld>
            <a:endParaRPr lang="en-CA"/>
          </a:p>
        </p:txBody>
      </p:sp>
    </p:spTree>
    <p:extLst>
      <p:ext uri="{BB962C8B-B14F-4D97-AF65-F5344CB8AC3E}">
        <p14:creationId xmlns:p14="http://schemas.microsoft.com/office/powerpoint/2010/main" val="193550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Note:</a:t>
            </a:r>
            <a:r>
              <a:rPr lang="en-US" sz="1200" b="0" i="0" kern="1200" dirty="0" smtClean="0">
                <a:solidFill>
                  <a:schemeClr val="tx1"/>
                </a:solidFill>
                <a:effectLst/>
                <a:latin typeface="+mn-lt"/>
                <a:ea typeface="+mn-ea"/>
                <a:cs typeface="+mn-cs"/>
              </a:rPr>
              <a:t> The category "Others" includes deferred removal order class, post-determination refugee claimant class, temporary resident permit holders and humanitarian and compassionate/public policy cases.</a:t>
            </a:r>
            <a:endParaRPr lang="en-CA" dirty="0"/>
          </a:p>
        </p:txBody>
      </p:sp>
      <p:sp>
        <p:nvSpPr>
          <p:cNvPr id="4" name="Slide Number Placeholder 3"/>
          <p:cNvSpPr>
            <a:spLocks noGrp="1"/>
          </p:cNvSpPr>
          <p:nvPr>
            <p:ph type="sldNum" sz="quarter" idx="10"/>
          </p:nvPr>
        </p:nvSpPr>
        <p:spPr/>
        <p:txBody>
          <a:bodyPr/>
          <a:lstStyle/>
          <a:p>
            <a:fld id="{7B35C485-97E3-4533-927C-D2ED0BA0B883}" type="slidenum">
              <a:rPr lang="en-CA" smtClean="0"/>
              <a:t>17</a:t>
            </a:fld>
            <a:endParaRPr lang="en-CA"/>
          </a:p>
        </p:txBody>
      </p:sp>
    </p:spTree>
    <p:extLst>
      <p:ext uri="{BB962C8B-B14F-4D97-AF65-F5344CB8AC3E}">
        <p14:creationId xmlns:p14="http://schemas.microsoft.com/office/powerpoint/2010/main" val="468145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49BFEB4D-F3A6-4806-9514-E4CB70F9BFC7}" type="datetimeFigureOut">
              <a:rPr lang="en-CA" smtClean="0"/>
              <a:t>10/01/2017</a:t>
            </a:fld>
            <a:endParaRPr lang="en-CA"/>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CA"/>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96B1A008-5A24-4B32-89C5-2E78905ED4E9}" type="slidenum">
              <a:rPr lang="en-CA" smtClean="0"/>
              <a:t>‹#›</a:t>
            </a:fld>
            <a:endParaRPr lang="en-CA"/>
          </a:p>
        </p:txBody>
      </p:sp>
    </p:spTree>
    <p:extLst>
      <p:ext uri="{BB962C8B-B14F-4D97-AF65-F5344CB8AC3E}">
        <p14:creationId xmlns:p14="http://schemas.microsoft.com/office/powerpoint/2010/main" val="399175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FEB4D-F3A6-4806-9514-E4CB70F9BFC7}" type="datetimeFigureOut">
              <a:rPr lang="en-CA" smtClean="0"/>
              <a:t>10/01/2017</a:t>
            </a:fld>
            <a:endParaRPr lang="en-CA"/>
          </a:p>
        </p:txBody>
      </p:sp>
      <p:sp>
        <p:nvSpPr>
          <p:cNvPr id="6" name="Footer Placeholder 5"/>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B1A008-5A24-4B32-89C5-2E78905ED4E9}" type="slidenum">
              <a:rPr lang="en-CA" smtClean="0"/>
              <a:t>‹#›</a:t>
            </a:fld>
            <a:endParaRPr lang="en-CA"/>
          </a:p>
        </p:txBody>
      </p:sp>
    </p:spTree>
    <p:extLst>
      <p:ext uri="{BB962C8B-B14F-4D97-AF65-F5344CB8AC3E}">
        <p14:creationId xmlns:p14="http://schemas.microsoft.com/office/powerpoint/2010/main" val="254568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FEB4D-F3A6-4806-9514-E4CB70F9BFC7}" type="datetimeFigureOut">
              <a:rPr lang="en-CA" smtClean="0"/>
              <a:t>10/01/2017</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B1A008-5A24-4B32-89C5-2E78905ED4E9}" type="slidenum">
              <a:rPr lang="en-CA" smtClean="0"/>
              <a:t>‹#›</a:t>
            </a:fld>
            <a:endParaRPr lang="en-CA"/>
          </a:p>
        </p:txBody>
      </p:sp>
    </p:spTree>
    <p:extLst>
      <p:ext uri="{BB962C8B-B14F-4D97-AF65-F5344CB8AC3E}">
        <p14:creationId xmlns:p14="http://schemas.microsoft.com/office/powerpoint/2010/main" val="3473887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FEB4D-F3A6-4806-9514-E4CB70F9BFC7}" type="datetimeFigureOut">
              <a:rPr lang="en-CA" smtClean="0"/>
              <a:t>10/01/2017</a:t>
            </a:fld>
            <a:endParaRPr lang="en-CA"/>
          </a:p>
        </p:txBody>
      </p:sp>
      <p:sp>
        <p:nvSpPr>
          <p:cNvPr id="5" name="Footer Placeholder 4"/>
          <p:cNvSpPr>
            <a:spLocks noGrp="1"/>
          </p:cNvSpPr>
          <p:nvPr>
            <p:ph type="ftr" sz="quarter" idx="11"/>
          </p:nvPr>
        </p:nvSpPr>
        <p:spPr/>
        <p:txBody>
          <a:bodyPr/>
          <a:lstStyle/>
          <a:p>
            <a:endParaRPr lang="en-CA"/>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B1A008-5A24-4B32-89C5-2E78905ED4E9}" type="slidenum">
              <a:rPr lang="en-CA" smtClean="0"/>
              <a:t>‹#›</a:t>
            </a:fld>
            <a:endParaRPr lang="en-CA"/>
          </a:p>
        </p:txBody>
      </p:sp>
    </p:spTree>
    <p:extLst>
      <p:ext uri="{BB962C8B-B14F-4D97-AF65-F5344CB8AC3E}">
        <p14:creationId xmlns:p14="http://schemas.microsoft.com/office/powerpoint/2010/main" val="182567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FEB4D-F3A6-4806-9514-E4CB70F9BFC7}" type="datetimeFigureOut">
              <a:rPr lang="en-CA" smtClean="0"/>
              <a:t>10/01/2017</a:t>
            </a:fld>
            <a:endParaRPr lang="en-CA"/>
          </a:p>
        </p:txBody>
      </p:sp>
      <p:sp>
        <p:nvSpPr>
          <p:cNvPr id="5" name="Footer Placeholder 4"/>
          <p:cNvSpPr>
            <a:spLocks noGrp="1"/>
          </p:cNvSpPr>
          <p:nvPr>
            <p:ph type="ftr" sz="quarter" idx="11"/>
          </p:nvPr>
        </p:nvSpPr>
        <p:spPr/>
        <p:txBody>
          <a:bodyPr/>
          <a:lstStyle/>
          <a:p>
            <a:endParaRPr lang="en-CA"/>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B1A008-5A24-4B32-89C5-2E78905ED4E9}" type="slidenum">
              <a:rPr lang="en-CA" smtClean="0"/>
              <a:t>‹#›</a:t>
            </a:fld>
            <a:endParaRPr lang="en-CA"/>
          </a:p>
        </p:txBody>
      </p:sp>
    </p:spTree>
    <p:extLst>
      <p:ext uri="{BB962C8B-B14F-4D97-AF65-F5344CB8AC3E}">
        <p14:creationId xmlns:p14="http://schemas.microsoft.com/office/powerpoint/2010/main" val="3553444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9BFEB4D-F3A6-4806-9514-E4CB70F9BFC7}" type="datetimeFigureOut">
              <a:rPr lang="en-CA" smtClean="0"/>
              <a:t>10/01/2017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6B1A008-5A24-4B32-89C5-2E78905ED4E9}" type="slidenum">
              <a:rPr lang="en-CA" smtClean="0"/>
              <a:t>‹#›</a:t>
            </a:fld>
            <a:endParaRPr lang="en-CA"/>
          </a:p>
        </p:txBody>
      </p:sp>
    </p:spTree>
    <p:extLst>
      <p:ext uri="{BB962C8B-B14F-4D97-AF65-F5344CB8AC3E}">
        <p14:creationId xmlns:p14="http://schemas.microsoft.com/office/powerpoint/2010/main" val="3504210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9BFEB4D-F3A6-4806-9514-E4CB70F9BFC7}" type="datetimeFigureOut">
              <a:rPr lang="en-CA" smtClean="0"/>
              <a:t>10/01/2017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6B1A008-5A24-4B32-89C5-2E78905ED4E9}" type="slidenum">
              <a:rPr lang="en-CA" smtClean="0"/>
              <a:t>‹#›</a:t>
            </a:fld>
            <a:endParaRPr lang="en-CA"/>
          </a:p>
        </p:txBody>
      </p:sp>
    </p:spTree>
    <p:extLst>
      <p:ext uri="{BB962C8B-B14F-4D97-AF65-F5344CB8AC3E}">
        <p14:creationId xmlns:p14="http://schemas.microsoft.com/office/powerpoint/2010/main" val="1124728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BFEB4D-F3A6-4806-9514-E4CB70F9BFC7}" type="datetimeFigureOut">
              <a:rPr lang="en-CA" smtClean="0"/>
              <a:t>10/01/2017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B1A008-5A24-4B32-89C5-2E78905ED4E9}" type="slidenum">
              <a:rPr lang="en-CA" smtClean="0"/>
              <a:t>‹#›</a:t>
            </a:fld>
            <a:endParaRPr lang="en-CA"/>
          </a:p>
        </p:txBody>
      </p:sp>
    </p:spTree>
    <p:extLst>
      <p:ext uri="{BB962C8B-B14F-4D97-AF65-F5344CB8AC3E}">
        <p14:creationId xmlns:p14="http://schemas.microsoft.com/office/powerpoint/2010/main" val="895901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BFEB4D-F3A6-4806-9514-E4CB70F9BFC7}" type="datetimeFigureOut">
              <a:rPr lang="en-CA" smtClean="0"/>
              <a:t>10/01/2017</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B1A008-5A24-4B32-89C5-2E78905ED4E9}" type="slidenum">
              <a:rPr lang="en-CA" smtClean="0"/>
              <a:t>‹#›</a:t>
            </a:fld>
            <a:endParaRPr lang="en-CA"/>
          </a:p>
        </p:txBody>
      </p:sp>
    </p:spTree>
    <p:extLst>
      <p:ext uri="{BB962C8B-B14F-4D97-AF65-F5344CB8AC3E}">
        <p14:creationId xmlns:p14="http://schemas.microsoft.com/office/powerpoint/2010/main" val="203218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BFEB4D-F3A6-4806-9514-E4CB70F9BFC7}" type="datetimeFigureOut">
              <a:rPr lang="en-CA" smtClean="0"/>
              <a:t>10/01/2017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B1A008-5A24-4B32-89C5-2E78905ED4E9}" type="slidenum">
              <a:rPr lang="en-CA" smtClean="0"/>
              <a:t>‹#›</a:t>
            </a:fld>
            <a:endParaRPr lang="en-CA"/>
          </a:p>
        </p:txBody>
      </p:sp>
    </p:spTree>
    <p:extLst>
      <p:ext uri="{BB962C8B-B14F-4D97-AF65-F5344CB8AC3E}">
        <p14:creationId xmlns:p14="http://schemas.microsoft.com/office/powerpoint/2010/main" val="187029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FEB4D-F3A6-4806-9514-E4CB70F9BFC7}" type="datetimeFigureOut">
              <a:rPr lang="en-CA" smtClean="0"/>
              <a:t>10/01/2017</a:t>
            </a:fld>
            <a:endParaRPr lang="en-CA"/>
          </a:p>
        </p:txBody>
      </p:sp>
      <p:sp>
        <p:nvSpPr>
          <p:cNvPr id="5" name="Footer Placeholder 4"/>
          <p:cNvSpPr>
            <a:spLocks noGrp="1"/>
          </p:cNvSpPr>
          <p:nvPr>
            <p:ph type="ftr" sz="quarter" idx="11"/>
          </p:nvPr>
        </p:nvSpPr>
        <p:spPr/>
        <p:txBody>
          <a:bodyPr/>
          <a:lstStyle/>
          <a:p>
            <a:endParaRPr lang="en-C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B1A008-5A24-4B32-89C5-2E78905ED4E9}" type="slidenum">
              <a:rPr lang="en-CA" smtClean="0"/>
              <a:t>‹#›</a:t>
            </a:fld>
            <a:endParaRPr lang="en-CA"/>
          </a:p>
        </p:txBody>
      </p:sp>
    </p:spTree>
    <p:extLst>
      <p:ext uri="{BB962C8B-B14F-4D97-AF65-F5344CB8AC3E}">
        <p14:creationId xmlns:p14="http://schemas.microsoft.com/office/powerpoint/2010/main" val="8782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BFEB4D-F3A6-4806-9514-E4CB70F9BFC7}" type="datetimeFigureOut">
              <a:rPr lang="en-CA" smtClean="0"/>
              <a:t>10/01/2017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B1A008-5A24-4B32-89C5-2E78905ED4E9}" type="slidenum">
              <a:rPr lang="en-CA" smtClean="0"/>
              <a:t>‹#›</a:t>
            </a:fld>
            <a:endParaRPr lang="en-CA"/>
          </a:p>
        </p:txBody>
      </p:sp>
    </p:spTree>
    <p:extLst>
      <p:ext uri="{BB962C8B-B14F-4D97-AF65-F5344CB8AC3E}">
        <p14:creationId xmlns:p14="http://schemas.microsoft.com/office/powerpoint/2010/main" val="259772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BFEB4D-F3A6-4806-9514-E4CB70F9BFC7}" type="datetimeFigureOut">
              <a:rPr lang="en-CA" smtClean="0"/>
              <a:t>10/01/2017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6B1A008-5A24-4B32-89C5-2E78905ED4E9}" type="slidenum">
              <a:rPr lang="en-CA" smtClean="0"/>
              <a:t>‹#›</a:t>
            </a:fld>
            <a:endParaRPr lang="en-CA"/>
          </a:p>
        </p:txBody>
      </p:sp>
    </p:spTree>
    <p:extLst>
      <p:ext uri="{BB962C8B-B14F-4D97-AF65-F5344CB8AC3E}">
        <p14:creationId xmlns:p14="http://schemas.microsoft.com/office/powerpoint/2010/main" val="282657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BFEB4D-F3A6-4806-9514-E4CB70F9BFC7}" type="datetimeFigureOut">
              <a:rPr lang="en-CA" smtClean="0"/>
              <a:t>10/01/2017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6B1A008-5A24-4B32-89C5-2E78905ED4E9}" type="slidenum">
              <a:rPr lang="en-CA" smtClean="0"/>
              <a:t>‹#›</a:t>
            </a:fld>
            <a:endParaRPr lang="en-CA"/>
          </a:p>
        </p:txBody>
      </p:sp>
    </p:spTree>
    <p:extLst>
      <p:ext uri="{BB962C8B-B14F-4D97-AF65-F5344CB8AC3E}">
        <p14:creationId xmlns:p14="http://schemas.microsoft.com/office/powerpoint/2010/main" val="185571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FEB4D-F3A6-4806-9514-E4CB70F9BFC7}" type="datetimeFigureOut">
              <a:rPr lang="en-CA" smtClean="0"/>
              <a:t>10/01/2017</a:t>
            </a:fld>
            <a:endParaRPr lang="en-CA"/>
          </a:p>
        </p:txBody>
      </p:sp>
      <p:sp>
        <p:nvSpPr>
          <p:cNvPr id="3" name="Footer Placeholder 2"/>
          <p:cNvSpPr>
            <a:spLocks noGrp="1"/>
          </p:cNvSpPr>
          <p:nvPr>
            <p:ph type="ftr" sz="quarter" idx="11"/>
          </p:nvPr>
        </p:nvSpPr>
        <p:spPr/>
        <p:txBody>
          <a:bodyPr/>
          <a:lstStyle/>
          <a:p>
            <a:endParaRPr lang="en-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6B1A008-5A24-4B32-89C5-2E78905ED4E9}" type="slidenum">
              <a:rPr lang="en-CA" smtClean="0"/>
              <a:t>‹#›</a:t>
            </a:fld>
            <a:endParaRPr lang="en-CA"/>
          </a:p>
        </p:txBody>
      </p:sp>
    </p:spTree>
    <p:extLst>
      <p:ext uri="{BB962C8B-B14F-4D97-AF65-F5344CB8AC3E}">
        <p14:creationId xmlns:p14="http://schemas.microsoft.com/office/powerpoint/2010/main" val="230117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FEB4D-F3A6-4806-9514-E4CB70F9BFC7}" type="datetimeFigureOut">
              <a:rPr lang="en-CA" smtClean="0"/>
              <a:t>10/01/2017</a:t>
            </a:fld>
            <a:endParaRPr lang="en-CA"/>
          </a:p>
        </p:txBody>
      </p:sp>
      <p:sp>
        <p:nvSpPr>
          <p:cNvPr id="6" name="Footer Placeholder 5"/>
          <p:cNvSpPr>
            <a:spLocks noGrp="1"/>
          </p:cNvSpPr>
          <p:nvPr>
            <p:ph type="ftr" sz="quarter" idx="11"/>
          </p:nvPr>
        </p:nvSpPr>
        <p:spPr/>
        <p:txBody>
          <a:bodyPr/>
          <a:lstStyle/>
          <a:p>
            <a:endParaRPr lang="en-C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B1A008-5A24-4B32-89C5-2E78905ED4E9}" type="slidenum">
              <a:rPr lang="en-CA" smtClean="0"/>
              <a:t>‹#›</a:t>
            </a:fld>
            <a:endParaRPr lang="en-CA"/>
          </a:p>
        </p:txBody>
      </p:sp>
    </p:spTree>
    <p:extLst>
      <p:ext uri="{BB962C8B-B14F-4D97-AF65-F5344CB8AC3E}">
        <p14:creationId xmlns:p14="http://schemas.microsoft.com/office/powerpoint/2010/main" val="390893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FEB4D-F3A6-4806-9514-E4CB70F9BFC7}" type="datetimeFigureOut">
              <a:rPr lang="en-CA" smtClean="0"/>
              <a:t>10/01/2017</a:t>
            </a:fld>
            <a:endParaRPr lang="en-CA"/>
          </a:p>
        </p:txBody>
      </p:sp>
      <p:sp>
        <p:nvSpPr>
          <p:cNvPr id="6" name="Footer Placeholder 5"/>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B1A008-5A24-4B32-89C5-2E78905ED4E9}" type="slidenum">
              <a:rPr lang="en-CA" smtClean="0"/>
              <a:t>‹#›</a:t>
            </a:fld>
            <a:endParaRPr lang="en-CA"/>
          </a:p>
        </p:txBody>
      </p:sp>
    </p:spTree>
    <p:extLst>
      <p:ext uri="{BB962C8B-B14F-4D97-AF65-F5344CB8AC3E}">
        <p14:creationId xmlns:p14="http://schemas.microsoft.com/office/powerpoint/2010/main" val="18414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49BFEB4D-F3A6-4806-9514-E4CB70F9BFC7}" type="datetimeFigureOut">
              <a:rPr lang="en-CA" smtClean="0"/>
              <a:t>10/01/2017</a:t>
            </a:fld>
            <a:endParaRPr lang="en-CA"/>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CA"/>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6B1A008-5A24-4B32-89C5-2E78905ED4E9}" type="slidenum">
              <a:rPr lang="en-CA" smtClean="0"/>
              <a:t>‹#›</a:t>
            </a:fld>
            <a:endParaRPr lang="en-CA"/>
          </a:p>
        </p:txBody>
      </p:sp>
    </p:spTree>
    <p:extLst>
      <p:ext uri="{BB962C8B-B14F-4D97-AF65-F5344CB8AC3E}">
        <p14:creationId xmlns:p14="http://schemas.microsoft.com/office/powerpoint/2010/main" val="16804204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People on the Move</a:t>
            </a:r>
            <a:endParaRPr lang="en-CA" dirty="0"/>
          </a:p>
        </p:txBody>
      </p:sp>
      <p:sp>
        <p:nvSpPr>
          <p:cNvPr id="3" name="Subtitle 2"/>
          <p:cNvSpPr>
            <a:spLocks noGrp="1"/>
          </p:cNvSpPr>
          <p:nvPr>
            <p:ph type="subTitle" idx="1"/>
          </p:nvPr>
        </p:nvSpPr>
        <p:spPr/>
        <p:txBody>
          <a:bodyPr>
            <a:normAutofit/>
          </a:bodyPr>
          <a:lstStyle/>
          <a:p>
            <a:r>
              <a:rPr lang="en-US" sz="3600" dirty="0" smtClean="0"/>
              <a:t>Immigration</a:t>
            </a:r>
            <a:endParaRPr lang="en-CA" sz="3600" dirty="0"/>
          </a:p>
        </p:txBody>
      </p:sp>
    </p:spTree>
    <p:extLst>
      <p:ext uri="{BB962C8B-B14F-4D97-AF65-F5344CB8AC3E}">
        <p14:creationId xmlns:p14="http://schemas.microsoft.com/office/powerpoint/2010/main" val="1877811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7277098" y="2345531"/>
            <a:ext cx="4258517" cy="3416300"/>
          </a:xfrm>
        </p:spPr>
        <p:txBody>
          <a:bodyPr/>
          <a:lstStyle/>
          <a:p>
            <a:r>
              <a:rPr lang="en-US" dirty="0" smtClean="0"/>
              <a:t>1956: Hungarian Refugees</a:t>
            </a:r>
            <a:endParaRPr lang="en-CA" dirty="0"/>
          </a:p>
        </p:txBody>
      </p:sp>
      <p:sp>
        <p:nvSpPr>
          <p:cNvPr id="4" name="AutoShape 2" descr="Image result for chilean refugees to ca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6148" name="Picture 4" descr="Image result for chilean refugees to ca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16" y="465138"/>
            <a:ext cx="6088434" cy="596159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chilean refugees to ca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115" y="2905125"/>
            <a:ext cx="47625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159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11499353" cy="706964"/>
          </a:xfrm>
        </p:spPr>
        <p:txBody>
          <a:bodyPr/>
          <a:lstStyle/>
          <a:p>
            <a:endParaRPr lang="en-CA" sz="4400"/>
          </a:p>
        </p:txBody>
      </p:sp>
      <p:sp>
        <p:nvSpPr>
          <p:cNvPr id="3" name="Content Placeholder 2"/>
          <p:cNvSpPr>
            <a:spLocks noGrp="1"/>
          </p:cNvSpPr>
          <p:nvPr>
            <p:ph idx="1"/>
          </p:nvPr>
        </p:nvSpPr>
        <p:spPr>
          <a:xfrm>
            <a:off x="7848599" y="2603500"/>
            <a:ext cx="3200401" cy="3416300"/>
          </a:xfrm>
        </p:spPr>
        <p:txBody>
          <a:bodyPr>
            <a:normAutofit/>
          </a:bodyPr>
          <a:lstStyle/>
          <a:p>
            <a:r>
              <a:rPr lang="en-US" sz="2400" dirty="0"/>
              <a:t>1968-1969: Czechoslovakian refugees</a:t>
            </a:r>
          </a:p>
          <a:p>
            <a:endParaRPr lang="en-CA" sz="2400" dirty="0"/>
          </a:p>
        </p:txBody>
      </p:sp>
      <p:pic>
        <p:nvPicPr>
          <p:cNvPr id="7170" name="Picture 2" descr="Image result for Czechoslovakian refugees in canada 19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53" y="0"/>
            <a:ext cx="4560047" cy="6563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671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153400" y="2603500"/>
            <a:ext cx="2552700" cy="3416300"/>
          </a:xfrm>
        </p:spPr>
        <p:txBody>
          <a:bodyPr/>
          <a:lstStyle/>
          <a:p>
            <a:r>
              <a:rPr lang="en-US" dirty="0" smtClean="0"/>
              <a:t>1971-1980: Ugandan Refugees</a:t>
            </a:r>
            <a:endParaRPr lang="en-CA" dirty="0"/>
          </a:p>
        </p:txBody>
      </p:sp>
      <p:pic>
        <p:nvPicPr>
          <p:cNvPr id="5122" name="Picture 2" descr="Image result for 1972: Chilean refug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53" y="2343150"/>
            <a:ext cx="6084842" cy="4089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205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781049" y="2179637"/>
            <a:ext cx="8761412" cy="3416300"/>
          </a:xfrm>
        </p:spPr>
        <p:txBody>
          <a:bodyPr/>
          <a:lstStyle/>
          <a:p>
            <a:r>
              <a:rPr lang="en-US" dirty="0"/>
              <a:t>1972: Chilean refugees</a:t>
            </a:r>
          </a:p>
          <a:p>
            <a:endParaRPr lang="en-CA" dirty="0"/>
          </a:p>
        </p:txBody>
      </p:sp>
      <p:pic>
        <p:nvPicPr>
          <p:cNvPr id="8194" name="Picture 2" descr="Image result for chilean refugees to ca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265" y="2179637"/>
            <a:ext cx="5121735" cy="254476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i0.wp.com/www.mcclatchydc.com/incoming/ahb1o2/picture23480178/ALTERNATES/FREE_960/4sBCo.So.9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49" y="3035825"/>
            <a:ext cx="5908675" cy="382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113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934449" y="2584450"/>
            <a:ext cx="2239217" cy="3416300"/>
          </a:xfrm>
        </p:spPr>
        <p:txBody>
          <a:bodyPr/>
          <a:lstStyle/>
          <a:p>
            <a:r>
              <a:rPr lang="en-US" dirty="0"/>
              <a:t>1975-1981: Indo-Chinese refugees (boat people)</a:t>
            </a:r>
          </a:p>
          <a:p>
            <a:endParaRPr lang="en-CA" dirty="0"/>
          </a:p>
        </p:txBody>
      </p:sp>
      <p:pic>
        <p:nvPicPr>
          <p:cNvPr id="4098" name="Picture 2" descr="Image result for 1975-1981: Indo-Chinese refugees (boat people) 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973668"/>
            <a:ext cx="3616325" cy="52601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425" y="2584450"/>
            <a:ext cx="4528297" cy="304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331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9182099" y="2584450"/>
            <a:ext cx="2163017" cy="3416300"/>
          </a:xfrm>
        </p:spPr>
        <p:txBody>
          <a:bodyPr/>
          <a:lstStyle/>
          <a:p>
            <a:r>
              <a:rPr lang="en-US" dirty="0"/>
              <a:t>1999: refugees from Kosovo</a:t>
            </a:r>
            <a:endParaRPr lang="en-CA" dirty="0"/>
          </a:p>
          <a:p>
            <a:endParaRPr lang="en-CA" dirty="0"/>
          </a:p>
        </p:txBody>
      </p:sp>
      <p:pic>
        <p:nvPicPr>
          <p:cNvPr id="3074" name="Picture 2" descr="Image result for 1999: refugees from Koso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49" y="742322"/>
            <a:ext cx="8393953" cy="579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099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Policy Today</a:t>
            </a:r>
            <a:endParaRPr lang="en-CA" dirty="0"/>
          </a:p>
        </p:txBody>
      </p:sp>
      <p:sp>
        <p:nvSpPr>
          <p:cNvPr id="3" name="Content Placeholder 2"/>
          <p:cNvSpPr>
            <a:spLocks noGrp="1"/>
          </p:cNvSpPr>
          <p:nvPr>
            <p:ph idx="1"/>
          </p:nvPr>
        </p:nvSpPr>
        <p:spPr>
          <a:xfrm>
            <a:off x="1154954" y="2603500"/>
            <a:ext cx="10427445" cy="3987800"/>
          </a:xfrm>
        </p:spPr>
        <p:txBody>
          <a:bodyPr>
            <a:normAutofit/>
          </a:bodyPr>
          <a:lstStyle/>
          <a:p>
            <a:r>
              <a:rPr lang="en-US" sz="2400" dirty="0" smtClean="0"/>
              <a:t>Immigrants are classified into three groups:</a:t>
            </a:r>
          </a:p>
          <a:p>
            <a:r>
              <a:rPr lang="en-US" sz="2400" b="1" dirty="0" smtClean="0"/>
              <a:t>Family Class: </a:t>
            </a:r>
            <a:r>
              <a:rPr lang="en-US" sz="2400" dirty="0" smtClean="0"/>
              <a:t>A close relative living in Canada can sponsor family members to move to Canada.</a:t>
            </a:r>
          </a:p>
          <a:p>
            <a:r>
              <a:rPr lang="en-US" sz="2400" b="1" dirty="0" smtClean="0"/>
              <a:t>Humanitarian or Refugee Class</a:t>
            </a:r>
            <a:r>
              <a:rPr lang="en-US" sz="2400" dirty="0" smtClean="0"/>
              <a:t>: An immigrant fleeing “great personal danger” in their homeland.</a:t>
            </a:r>
          </a:p>
          <a:p>
            <a:r>
              <a:rPr lang="en-US" sz="2400" b="1" dirty="0" smtClean="0"/>
              <a:t>Independent Class</a:t>
            </a:r>
            <a:r>
              <a:rPr lang="en-US" sz="2400" dirty="0" smtClean="0"/>
              <a:t>: These applicant must meet a point system to establish that their move will be positive for Canada as well as the applicant.</a:t>
            </a:r>
            <a:endParaRPr lang="en-CA" sz="2400" dirty="0"/>
          </a:p>
        </p:txBody>
      </p:sp>
    </p:spTree>
    <p:extLst>
      <p:ext uri="{BB962C8B-B14F-4D97-AF65-F5344CB8AC3E}">
        <p14:creationId xmlns:p14="http://schemas.microsoft.com/office/powerpoint/2010/main" val="441174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ure 19 Immigrants to Canada by category, 1981 to 2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604812"/>
            <a:ext cx="10168873" cy="62531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90850" y="281646"/>
            <a:ext cx="7734300" cy="646331"/>
          </a:xfrm>
          <a:prstGeom prst="rect">
            <a:avLst/>
          </a:prstGeom>
          <a:noFill/>
        </p:spPr>
        <p:txBody>
          <a:bodyPr wrap="square" rtlCol="0">
            <a:spAutoFit/>
          </a:bodyPr>
          <a:lstStyle/>
          <a:p>
            <a:r>
              <a:rPr lang="en-US" b="1" dirty="0"/>
              <a:t>Immigrants to Canada by category, 1981 to 2006</a:t>
            </a:r>
          </a:p>
          <a:p>
            <a:endParaRPr lang="en-CA" dirty="0"/>
          </a:p>
        </p:txBody>
      </p:sp>
    </p:spTree>
    <p:extLst>
      <p:ext uri="{BB962C8B-B14F-4D97-AF65-F5344CB8AC3E}">
        <p14:creationId xmlns:p14="http://schemas.microsoft.com/office/powerpoint/2010/main" val="4116774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a:t>
            </a:r>
            <a:r>
              <a:rPr lang="en-US" dirty="0" err="1" smtClean="0"/>
              <a:t>Dept</a:t>
            </a:r>
            <a:r>
              <a:rPr lang="en-US" dirty="0" smtClean="0"/>
              <a:t> of </a:t>
            </a:r>
            <a:r>
              <a:rPr lang="en-CA" dirty="0"/>
              <a:t>Immigration, Refugees, and Citizenship</a:t>
            </a:r>
          </a:p>
        </p:txBody>
      </p:sp>
      <p:sp>
        <p:nvSpPr>
          <p:cNvPr id="3" name="Content Placeholder 2"/>
          <p:cNvSpPr>
            <a:spLocks noGrp="1"/>
          </p:cNvSpPr>
          <p:nvPr>
            <p:ph idx="1"/>
          </p:nvPr>
        </p:nvSpPr>
        <p:spPr>
          <a:xfrm>
            <a:off x="1154954" y="2603500"/>
            <a:ext cx="9913095" cy="3416300"/>
          </a:xfrm>
        </p:spPr>
        <p:txBody>
          <a:bodyPr>
            <a:normAutofit/>
          </a:bodyPr>
          <a:lstStyle/>
          <a:p>
            <a:r>
              <a:rPr lang="en-US" sz="2400" dirty="0"/>
              <a:t>Canadian multiculturalism is fundamental to our belief that all citizens are equal. Multiculturalism ensures that all citizens can keep their identities, can take pride in their ancestry and have a sense of belonging. Acceptance gives Canadians a feeling of security and self-confidence, making them more open to, and accepting of, diverse cultures. The Canadian experience has shown that multiculturalism encourages racial and ethnic harmony and cross-cultural understanding, and discourages ghettoization, hatred, discrimination and violence.</a:t>
            </a:r>
            <a:endParaRPr lang="en-CA" sz="2400" dirty="0"/>
          </a:p>
        </p:txBody>
      </p:sp>
    </p:spTree>
    <p:extLst>
      <p:ext uri="{BB962C8B-B14F-4D97-AF65-F5344CB8AC3E}">
        <p14:creationId xmlns:p14="http://schemas.microsoft.com/office/powerpoint/2010/main" val="3775913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912" y="434207"/>
            <a:ext cx="8761413" cy="706964"/>
          </a:xfrm>
        </p:spPr>
        <p:txBody>
          <a:bodyPr/>
          <a:lstStyle/>
          <a:p>
            <a:r>
              <a:rPr lang="en-US" sz="2000" dirty="0"/>
              <a:t>Canada's Visible Minority and Aboriginal Population by Region</a:t>
            </a:r>
            <a:endParaRPr lang="en-CA" sz="2000" dirty="0"/>
          </a:p>
        </p:txBody>
      </p:sp>
      <p:sp>
        <p:nvSpPr>
          <p:cNvPr id="3" name="Content Placeholder 2"/>
          <p:cNvSpPr>
            <a:spLocks noGrp="1"/>
          </p:cNvSpPr>
          <p:nvPr>
            <p:ph idx="1"/>
          </p:nvPr>
        </p:nvSpPr>
        <p:spPr/>
        <p:txBody>
          <a:bodyPr/>
          <a:lstStyle/>
          <a:p>
            <a:endParaRPr lang="en-CA" dirty="0"/>
          </a:p>
        </p:txBody>
      </p:sp>
      <p:pic>
        <p:nvPicPr>
          <p:cNvPr id="1026" name="Picture 2" descr="http://www.cic.gc.ca/english/resources/publications/multi-report2010/images/Graph2_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912" y="1141171"/>
            <a:ext cx="8755950" cy="54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49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people move?</a:t>
            </a:r>
            <a:endParaRPr lang="en-CA" dirty="0"/>
          </a:p>
        </p:txBody>
      </p:sp>
      <p:sp>
        <p:nvSpPr>
          <p:cNvPr id="3" name="Content Placeholder 2"/>
          <p:cNvSpPr>
            <a:spLocks noGrp="1"/>
          </p:cNvSpPr>
          <p:nvPr>
            <p:ph idx="1"/>
          </p:nvPr>
        </p:nvSpPr>
        <p:spPr>
          <a:xfrm>
            <a:off x="1154954" y="2603500"/>
            <a:ext cx="10198845" cy="4006850"/>
          </a:xfrm>
        </p:spPr>
        <p:txBody>
          <a:bodyPr>
            <a:normAutofit/>
          </a:bodyPr>
          <a:lstStyle/>
          <a:p>
            <a:r>
              <a:rPr lang="en-US" sz="2000" dirty="0" smtClean="0"/>
              <a:t>There are many reasons why people migrate, or move, to a new place. There are two categories that we can divide these reasons:</a:t>
            </a:r>
          </a:p>
          <a:p>
            <a:r>
              <a:rPr lang="en-US" sz="2000" dirty="0" smtClean="0">
                <a:solidFill>
                  <a:srgbClr val="FF0000"/>
                </a:solidFill>
              </a:rPr>
              <a:t>Push Factors: </a:t>
            </a:r>
            <a:r>
              <a:rPr lang="en-US" sz="2000" dirty="0" smtClean="0"/>
              <a:t>These cause people to want to leave their current location. Examples include: lack of political/religious freedom, war, famine, poverty, climate change, natural disasters, and unemployment.</a:t>
            </a:r>
          </a:p>
          <a:p>
            <a:r>
              <a:rPr lang="en-US" sz="2000" dirty="0" smtClean="0">
                <a:solidFill>
                  <a:srgbClr val="FF0000"/>
                </a:solidFill>
              </a:rPr>
              <a:t>Pull Factors: </a:t>
            </a:r>
            <a:r>
              <a:rPr lang="en-US" sz="2000" dirty="0" smtClean="0"/>
              <a:t>These attract people to a new location. Examples include: greater economic opportunity, availability of land, to be with family, milder climate, discovery or development of resources, access to tech, and a democratic political system.</a:t>
            </a:r>
            <a:endParaRPr lang="en-CA" sz="2000" dirty="0"/>
          </a:p>
        </p:txBody>
      </p:sp>
    </p:spTree>
    <p:extLst>
      <p:ext uri="{BB962C8B-B14F-4D97-AF65-F5344CB8AC3E}">
        <p14:creationId xmlns:p14="http://schemas.microsoft.com/office/powerpoint/2010/main" val="3662533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Answer</a:t>
            </a:r>
            <a:endParaRPr lang="en-CA" dirty="0"/>
          </a:p>
        </p:txBody>
      </p:sp>
      <p:sp>
        <p:nvSpPr>
          <p:cNvPr id="3" name="Content Placeholder 2"/>
          <p:cNvSpPr>
            <a:spLocks noGrp="1"/>
          </p:cNvSpPr>
          <p:nvPr>
            <p:ph idx="1"/>
          </p:nvPr>
        </p:nvSpPr>
        <p:spPr>
          <a:xfrm>
            <a:off x="1154954" y="2603500"/>
            <a:ext cx="9951195" cy="3416300"/>
          </a:xfrm>
        </p:spPr>
        <p:txBody>
          <a:bodyPr>
            <a:normAutofit/>
          </a:bodyPr>
          <a:lstStyle/>
          <a:p>
            <a:pPr>
              <a:buFont typeface="+mj-lt"/>
              <a:buAutoNum type="arabicPeriod"/>
            </a:pPr>
            <a:r>
              <a:rPr lang="en-US" sz="2400" dirty="0" smtClean="0"/>
              <a:t>Are you in </a:t>
            </a:r>
            <a:r>
              <a:rPr lang="en-US" sz="2400" dirty="0" err="1" smtClean="0"/>
              <a:t>favour</a:t>
            </a:r>
            <a:r>
              <a:rPr lang="en-US" sz="2400" dirty="0" smtClean="0"/>
              <a:t> of or opposed to increased immigration in Canada’s future? Why?</a:t>
            </a:r>
          </a:p>
          <a:p>
            <a:pPr>
              <a:buFont typeface="+mj-lt"/>
              <a:buAutoNum type="arabicPeriod"/>
            </a:pPr>
            <a:r>
              <a:rPr lang="en-US" sz="2400" dirty="0" smtClean="0"/>
              <a:t>Has your family, or relative, moved to a new country, city or province? What push/pull factors may have been a factor in there decision?</a:t>
            </a:r>
          </a:p>
          <a:p>
            <a:pPr>
              <a:buFont typeface="+mj-lt"/>
              <a:buAutoNum type="arabicPeriod"/>
            </a:pPr>
            <a:r>
              <a:rPr lang="en-US" sz="2400" dirty="0" smtClean="0"/>
              <a:t>How does immigration affect Canadian Identity?</a:t>
            </a:r>
          </a:p>
          <a:p>
            <a:endParaRPr lang="en-CA" sz="2400" dirty="0"/>
          </a:p>
        </p:txBody>
      </p:sp>
    </p:spTree>
    <p:extLst>
      <p:ext uri="{BB962C8B-B14F-4D97-AF65-F5344CB8AC3E}">
        <p14:creationId xmlns:p14="http://schemas.microsoft.com/office/powerpoint/2010/main" val="1820751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Migratory Movements</a:t>
            </a:r>
            <a:endParaRPr lang="en-CA" dirty="0"/>
          </a:p>
        </p:txBody>
      </p:sp>
      <p:sp>
        <p:nvSpPr>
          <p:cNvPr id="3" name="Content Placeholder 2"/>
          <p:cNvSpPr>
            <a:spLocks noGrp="1"/>
          </p:cNvSpPr>
          <p:nvPr>
            <p:ph idx="1"/>
          </p:nvPr>
        </p:nvSpPr>
        <p:spPr>
          <a:xfrm>
            <a:off x="1154953" y="2301998"/>
            <a:ext cx="9849929" cy="3416300"/>
          </a:xfrm>
        </p:spPr>
        <p:txBody>
          <a:bodyPr>
            <a:normAutofit/>
          </a:bodyPr>
          <a:lstStyle/>
          <a:p>
            <a:r>
              <a:rPr lang="en-US" sz="2000" dirty="0" smtClean="0"/>
              <a:t>Canada has a reputation for welcoming immigrants from a wide range of countries. </a:t>
            </a:r>
          </a:p>
          <a:p>
            <a:r>
              <a:rPr lang="en-US" sz="2000" dirty="0" smtClean="0"/>
              <a:t>The number of immigrants vary from year to year depending on the economic conditions and social and political attitudes of the time period.</a:t>
            </a:r>
            <a:endParaRPr lang="en-CA" sz="2000" dirty="0"/>
          </a:p>
        </p:txBody>
      </p:sp>
      <p:pic>
        <p:nvPicPr>
          <p:cNvPr id="1026" name="Picture 2" descr="Image result for multiculturalism in 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862" y="4010148"/>
            <a:ext cx="4474793" cy="251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356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1154954" y="2419350"/>
            <a:ext cx="9151095" cy="3905250"/>
          </a:xfrm>
        </p:spPr>
        <p:txBody>
          <a:bodyPr>
            <a:normAutofit/>
          </a:bodyPr>
          <a:lstStyle/>
          <a:p>
            <a:r>
              <a:rPr lang="en-US" sz="2100" dirty="0"/>
              <a:t>In 1971, Canada was the first country in the world to adopt multiculturalism as an official policy. By so doing, Canada affirmed the value and dignity of all Canadian citizens regardless of their racial or ethnic origins, their language, or their religious affiliation. The 1971 Multiculturalism Policy of Canada also confirmed the rights of Aboriginal peoples and the status of Canada’s two official languages</a:t>
            </a:r>
            <a:r>
              <a:rPr lang="en-US" sz="2100" dirty="0" smtClean="0"/>
              <a:t>.</a:t>
            </a:r>
          </a:p>
          <a:p>
            <a:r>
              <a:rPr lang="en-US" sz="2100" dirty="0" smtClean="0"/>
              <a:t>While we pride ourselves on our relatively new-found sense of acceptance we have never always been so welcoming.</a:t>
            </a:r>
            <a:endParaRPr lang="en-CA" sz="2100" dirty="0"/>
          </a:p>
        </p:txBody>
      </p:sp>
    </p:spTree>
    <p:extLst>
      <p:ext uri="{BB962C8B-B14F-4D97-AF65-F5344CB8AC3E}">
        <p14:creationId xmlns:p14="http://schemas.microsoft.com/office/powerpoint/2010/main" val="1089553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1154954" y="2438400"/>
            <a:ext cx="10275045" cy="4095750"/>
          </a:xfrm>
        </p:spPr>
        <p:txBody>
          <a:bodyPr>
            <a:normAutofit/>
          </a:bodyPr>
          <a:lstStyle/>
          <a:p>
            <a:r>
              <a:rPr lang="en-US" sz="2400" dirty="0" smtClean="0"/>
              <a:t>In the past, it was typical for Canadians to be more </a:t>
            </a:r>
            <a:r>
              <a:rPr lang="en-US" sz="2400" dirty="0" smtClean="0">
                <a:solidFill>
                  <a:srgbClr val="FF0000"/>
                </a:solidFill>
              </a:rPr>
              <a:t>ethnocentric</a:t>
            </a:r>
            <a:r>
              <a:rPr lang="en-US" sz="2400" dirty="0" smtClean="0"/>
              <a:t> than we are today.</a:t>
            </a:r>
          </a:p>
          <a:p>
            <a:endParaRPr lang="en-US" sz="2400" dirty="0" smtClean="0"/>
          </a:p>
          <a:p>
            <a:r>
              <a:rPr lang="en-US" sz="2400" dirty="0" smtClean="0"/>
              <a:t>This belief that our way of life is superior to others led to a govt. policy influenced by prejudice. Immigrants from places that shared similar beliefs, customs, language and ethnic background were given preferential treatment when coming to Canada.</a:t>
            </a:r>
          </a:p>
          <a:p>
            <a:endParaRPr lang="en-US" sz="2400" dirty="0" smtClean="0"/>
          </a:p>
          <a:p>
            <a:r>
              <a:rPr lang="en-US" sz="2400" dirty="0" smtClean="0"/>
              <a:t>Who do you think were the preferred? What about the shunned?</a:t>
            </a:r>
            <a:endParaRPr lang="en-CA" sz="2400" dirty="0"/>
          </a:p>
        </p:txBody>
      </p:sp>
    </p:spTree>
    <p:extLst>
      <p:ext uri="{BB962C8B-B14F-4D97-AF65-F5344CB8AC3E}">
        <p14:creationId xmlns:p14="http://schemas.microsoft.com/office/powerpoint/2010/main" val="2053646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Discrimination</a:t>
            </a:r>
            <a:endParaRPr lang="en-CA" dirty="0"/>
          </a:p>
        </p:txBody>
      </p:sp>
      <p:sp>
        <p:nvSpPr>
          <p:cNvPr id="3" name="Content Placeholder 2"/>
          <p:cNvSpPr>
            <a:spLocks noGrp="1"/>
          </p:cNvSpPr>
          <p:nvPr>
            <p:ph idx="1"/>
          </p:nvPr>
        </p:nvSpPr>
        <p:spPr>
          <a:xfrm>
            <a:off x="1154954" y="2603500"/>
            <a:ext cx="10255996" cy="3416300"/>
          </a:xfrm>
        </p:spPr>
        <p:txBody>
          <a:bodyPr>
            <a:normAutofit/>
          </a:bodyPr>
          <a:lstStyle/>
          <a:p>
            <a:r>
              <a:rPr lang="en-US" sz="2400" dirty="0" smtClean="0"/>
              <a:t>African-American farmers were turned away at the boarder in the early 1900s.</a:t>
            </a:r>
          </a:p>
          <a:p>
            <a:r>
              <a:rPr lang="en-US" sz="2400" dirty="0" smtClean="0"/>
              <a:t>The Chinese Immigration Act of 1923 forbade the entry of Chinese into Canada, it was repealed in 1947.</a:t>
            </a:r>
          </a:p>
          <a:p>
            <a:r>
              <a:rPr lang="en-US" sz="2400" dirty="0" smtClean="0"/>
              <a:t>Canada was unwilling to accept Jewish refugees fleeing Nazi Germany in the 1930s.</a:t>
            </a:r>
          </a:p>
          <a:p>
            <a:pPr lvl="1"/>
            <a:r>
              <a:rPr lang="en-US" sz="2000" dirty="0" smtClean="0"/>
              <a:t>Those Jews that did make it to Canada were often put into prison camps along side  Germany POWs.</a:t>
            </a:r>
            <a:endParaRPr lang="en-CA" sz="2000" dirty="0"/>
          </a:p>
        </p:txBody>
      </p:sp>
    </p:spTree>
    <p:extLst>
      <p:ext uri="{BB962C8B-B14F-4D97-AF65-F5344CB8AC3E}">
        <p14:creationId xmlns:p14="http://schemas.microsoft.com/office/powerpoint/2010/main" val="1174221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0148605"/>
              </p:ext>
            </p:extLst>
          </p:nvPr>
        </p:nvGraphicFramePr>
        <p:xfrm>
          <a:off x="2531268" y="2705102"/>
          <a:ext cx="6803232" cy="3248658"/>
        </p:xfrm>
        <a:graphic>
          <a:graphicData uri="http://schemas.openxmlformats.org/drawingml/2006/table">
            <a:tbl>
              <a:tblPr/>
              <a:tblGrid>
                <a:gridCol w="3401616"/>
                <a:gridCol w="3401616"/>
              </a:tblGrid>
              <a:tr h="464094">
                <a:tc gridSpan="2">
                  <a:txBody>
                    <a:bodyPr/>
                    <a:lstStyle/>
                    <a:p>
                      <a:pPr algn="ctr" fontAlgn="base"/>
                      <a:r>
                        <a:rPr lang="en-US" b="1">
                          <a:effectLst/>
                          <a:latin typeface="inherit"/>
                        </a:rPr>
                        <a:t>Jewish Refugee Admission During WW2 by Country</a:t>
                      </a:r>
                      <a:endParaRPr lang="en-US">
                        <a:effectLst/>
                        <a:latin typeface="inherit"/>
                      </a:endParaRPr>
                    </a:p>
                  </a:txBody>
                  <a:tcPr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hMerge="1">
                  <a:txBody>
                    <a:bodyPr/>
                    <a:lstStyle/>
                    <a:p>
                      <a:endParaRPr lang="en-CA"/>
                    </a:p>
                  </a:txBody>
                  <a:tcPr/>
                </a:tc>
              </a:tr>
              <a:tr h="464094">
                <a:tc>
                  <a:txBody>
                    <a:bodyPr/>
                    <a:lstStyle/>
                    <a:p>
                      <a:pPr algn="ctr" fontAlgn="base"/>
                      <a:r>
                        <a:rPr lang="en-CA">
                          <a:effectLst/>
                          <a:latin typeface="inherit"/>
                        </a:rPr>
                        <a:t>United States</a:t>
                      </a:r>
                    </a:p>
                  </a:txBody>
                  <a:tcPr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fontAlgn="base"/>
                      <a:r>
                        <a:rPr lang="en-CA">
                          <a:effectLst/>
                          <a:latin typeface="inherit"/>
                        </a:rPr>
                        <a:t>240,000</a:t>
                      </a:r>
                    </a:p>
                  </a:txBody>
                  <a:tcPr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r>
              <a:tr h="464094">
                <a:tc>
                  <a:txBody>
                    <a:bodyPr/>
                    <a:lstStyle/>
                    <a:p>
                      <a:pPr algn="ctr" fontAlgn="base"/>
                      <a:r>
                        <a:rPr lang="en-CA">
                          <a:effectLst/>
                          <a:latin typeface="inherit"/>
                        </a:rPr>
                        <a:t>Britain</a:t>
                      </a:r>
                    </a:p>
                  </a:txBody>
                  <a:tcPr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fontAlgn="base"/>
                      <a:r>
                        <a:rPr lang="en-CA">
                          <a:effectLst/>
                          <a:latin typeface="inherit"/>
                        </a:rPr>
                        <a:t>85,000</a:t>
                      </a:r>
                    </a:p>
                  </a:txBody>
                  <a:tcPr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r>
              <a:tr h="464094">
                <a:tc>
                  <a:txBody>
                    <a:bodyPr/>
                    <a:lstStyle/>
                    <a:p>
                      <a:pPr algn="ctr" fontAlgn="base"/>
                      <a:r>
                        <a:rPr lang="en-CA">
                          <a:effectLst/>
                          <a:latin typeface="inherit"/>
                        </a:rPr>
                        <a:t>China</a:t>
                      </a:r>
                    </a:p>
                  </a:txBody>
                  <a:tcPr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fontAlgn="base"/>
                      <a:r>
                        <a:rPr lang="en-CA">
                          <a:effectLst/>
                          <a:latin typeface="inherit"/>
                        </a:rPr>
                        <a:t>25,000</a:t>
                      </a:r>
                    </a:p>
                  </a:txBody>
                  <a:tcPr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r>
              <a:tr h="464094">
                <a:tc>
                  <a:txBody>
                    <a:bodyPr/>
                    <a:lstStyle/>
                    <a:p>
                      <a:pPr algn="ctr" fontAlgn="base"/>
                      <a:r>
                        <a:rPr lang="en-CA">
                          <a:effectLst/>
                          <a:latin typeface="inherit"/>
                        </a:rPr>
                        <a:t>Argentina</a:t>
                      </a:r>
                    </a:p>
                  </a:txBody>
                  <a:tcPr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fontAlgn="base"/>
                      <a:r>
                        <a:rPr lang="en-CA">
                          <a:effectLst/>
                          <a:latin typeface="inherit"/>
                        </a:rPr>
                        <a:t>25,000+</a:t>
                      </a:r>
                    </a:p>
                  </a:txBody>
                  <a:tcPr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r>
              <a:tr h="464094">
                <a:tc>
                  <a:txBody>
                    <a:bodyPr/>
                    <a:lstStyle/>
                    <a:p>
                      <a:pPr algn="ctr" fontAlgn="base"/>
                      <a:r>
                        <a:rPr lang="en-CA">
                          <a:effectLst/>
                          <a:latin typeface="inherit"/>
                        </a:rPr>
                        <a:t>Brazil</a:t>
                      </a:r>
                    </a:p>
                  </a:txBody>
                  <a:tcPr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fontAlgn="base"/>
                      <a:r>
                        <a:rPr lang="en-CA">
                          <a:effectLst/>
                          <a:latin typeface="inherit"/>
                        </a:rPr>
                        <a:t>25,000+</a:t>
                      </a:r>
                    </a:p>
                  </a:txBody>
                  <a:tcPr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r>
              <a:tr h="464094">
                <a:tc>
                  <a:txBody>
                    <a:bodyPr/>
                    <a:lstStyle/>
                    <a:p>
                      <a:pPr algn="ctr" fontAlgn="base"/>
                      <a:r>
                        <a:rPr lang="en-CA">
                          <a:effectLst/>
                          <a:latin typeface="inherit"/>
                        </a:rPr>
                        <a:t>Canada</a:t>
                      </a:r>
                    </a:p>
                  </a:txBody>
                  <a:tcPr anchor="ctr">
                    <a:lnL>
                      <a:noFill/>
                    </a:lnL>
                    <a:lnR>
                      <a:noFill/>
                    </a:lnR>
                    <a:lnT w="9525" cap="flat" cmpd="sng" algn="ctr">
                      <a:solidFill>
                        <a:srgbClr val="EEEEEE"/>
                      </a:solidFill>
                      <a:prstDash val="solid"/>
                      <a:round/>
                      <a:headEnd type="none" w="med" len="med"/>
                      <a:tailEnd type="none" w="med" len="med"/>
                    </a:lnT>
                    <a:lnB>
                      <a:noFill/>
                    </a:lnB>
                    <a:solidFill>
                      <a:srgbClr val="FFFFFF"/>
                    </a:solidFill>
                  </a:tcPr>
                </a:tc>
                <a:tc>
                  <a:txBody>
                    <a:bodyPr/>
                    <a:lstStyle/>
                    <a:p>
                      <a:pPr algn="ctr" fontAlgn="base"/>
                      <a:r>
                        <a:rPr lang="en-CA" dirty="0">
                          <a:effectLst/>
                          <a:latin typeface="inherit"/>
                        </a:rPr>
                        <a:t>&lt; 5,000</a:t>
                      </a:r>
                    </a:p>
                  </a:txBody>
                  <a:tcPr anchor="ctr">
                    <a:lnL>
                      <a:noFill/>
                    </a:lnL>
                    <a:lnR>
                      <a:noFill/>
                    </a:lnR>
                    <a:lnT w="9525" cap="flat" cmpd="sng" algn="ctr">
                      <a:solidFill>
                        <a:srgbClr val="EEEEEE"/>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1737470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7334249" y="2603500"/>
            <a:ext cx="4381501" cy="3416300"/>
          </a:xfrm>
        </p:spPr>
        <p:txBody>
          <a:bodyPr>
            <a:normAutofit/>
          </a:bodyPr>
          <a:lstStyle/>
          <a:p>
            <a:r>
              <a:rPr lang="en-US" sz="2000" dirty="0"/>
              <a:t>In 1914 the arrival of the </a:t>
            </a:r>
            <a:r>
              <a:rPr lang="en-US" sz="2000" dirty="0" err="1"/>
              <a:t>Komagata</a:t>
            </a:r>
            <a:r>
              <a:rPr lang="en-US" sz="2000" dirty="0"/>
              <a:t> </a:t>
            </a:r>
            <a:r>
              <a:rPr lang="en-US" sz="2000" dirty="0" err="1"/>
              <a:t>Maru</a:t>
            </a:r>
            <a:r>
              <a:rPr lang="en-US" sz="2000" dirty="0"/>
              <a:t> in Vancouver with East Indian immigrants touched off violent demonstrations in Vancouver. As a result they were refused </a:t>
            </a:r>
            <a:r>
              <a:rPr lang="en-US" sz="2000" dirty="0" smtClean="0"/>
              <a:t>entry.</a:t>
            </a:r>
            <a:r>
              <a:rPr lang="en-US" sz="2000" dirty="0"/>
              <a:t> </a:t>
            </a:r>
            <a:endParaRPr lang="en-CA" sz="2000" dirty="0"/>
          </a:p>
        </p:txBody>
      </p:sp>
      <p:pic>
        <p:nvPicPr>
          <p:cNvPr id="2050" name="Picture 2" descr="http://tce-live2.s3-website-us-east-1.amazonaws.com/media/cache/media/53fa1c39-873e-4b13-ad8f-64872464d594_thumbnail_600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53" y="2081934"/>
            <a:ext cx="5559425" cy="445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262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Information</a:t>
            </a:r>
            <a:endParaRPr lang="en-CA" dirty="0"/>
          </a:p>
        </p:txBody>
      </p:sp>
      <p:sp>
        <p:nvSpPr>
          <p:cNvPr id="3" name="Content Placeholder 2"/>
          <p:cNvSpPr>
            <a:spLocks noGrp="1"/>
          </p:cNvSpPr>
          <p:nvPr>
            <p:ph idx="1"/>
          </p:nvPr>
        </p:nvSpPr>
        <p:spPr>
          <a:xfrm>
            <a:off x="1154954" y="2603500"/>
            <a:ext cx="10408396" cy="3949700"/>
          </a:xfrm>
        </p:spPr>
        <p:txBody>
          <a:bodyPr>
            <a:normAutofit/>
          </a:bodyPr>
          <a:lstStyle/>
          <a:p>
            <a:r>
              <a:rPr lang="en-US" sz="2000" dirty="0" smtClean="0"/>
              <a:t>Prior to WW1 Canada had relocated many aboriginal people in the west to reserves and were starting to encourage European immigrants to populate the west. </a:t>
            </a:r>
          </a:p>
          <a:p>
            <a:r>
              <a:rPr lang="en-US" sz="2000" dirty="0" smtClean="0"/>
              <a:t>Between 1919 and 1929, 1.3 million people moved to Canada before the influx of new people slowed. By 1930 many Canadians opposed immigration. </a:t>
            </a:r>
            <a:r>
              <a:rPr lang="en-US" sz="2000" dirty="0" smtClean="0">
                <a:solidFill>
                  <a:srgbClr val="FF0000"/>
                </a:solidFill>
              </a:rPr>
              <a:t>Why</a:t>
            </a:r>
            <a:r>
              <a:rPr lang="en-US" sz="2000" dirty="0" smtClean="0"/>
              <a:t>?</a:t>
            </a:r>
          </a:p>
          <a:p>
            <a:r>
              <a:rPr lang="en-US" sz="2000" dirty="0" smtClean="0"/>
              <a:t>After WW2, Canada changed its policies on immigration as the atrocities witnessed during the war made people sensitive to the suffering of others.</a:t>
            </a:r>
            <a:endParaRPr lang="en-CA" sz="2000" dirty="0"/>
          </a:p>
        </p:txBody>
      </p:sp>
    </p:spTree>
    <p:extLst>
      <p:ext uri="{BB962C8B-B14F-4D97-AF65-F5344CB8AC3E}">
        <p14:creationId xmlns:p14="http://schemas.microsoft.com/office/powerpoint/2010/main" val="4599329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92</TotalTime>
  <Words>1018</Words>
  <Application>Microsoft Office PowerPoint</Application>
  <PresentationFormat>Widescreen</PresentationFormat>
  <Paragraphs>79</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inherit</vt:lpstr>
      <vt:lpstr>Wingdings 3</vt:lpstr>
      <vt:lpstr>Ion Boardroom</vt:lpstr>
      <vt:lpstr>People on the Move</vt:lpstr>
      <vt:lpstr>Why do people move?</vt:lpstr>
      <vt:lpstr>Migratory Movements</vt:lpstr>
      <vt:lpstr>PowerPoint Presentation</vt:lpstr>
      <vt:lpstr>PowerPoint Presentation</vt:lpstr>
      <vt:lpstr>Examples of Discrimination</vt:lpstr>
      <vt:lpstr>PowerPoint Presentation</vt:lpstr>
      <vt:lpstr>PowerPoint Presentation</vt:lpstr>
      <vt:lpstr>Historical Information</vt:lpstr>
      <vt:lpstr>PowerPoint Presentation</vt:lpstr>
      <vt:lpstr>PowerPoint Presentation</vt:lpstr>
      <vt:lpstr>PowerPoint Presentation</vt:lpstr>
      <vt:lpstr>PowerPoint Presentation</vt:lpstr>
      <vt:lpstr>PowerPoint Presentation</vt:lpstr>
      <vt:lpstr>PowerPoint Presentation</vt:lpstr>
      <vt:lpstr>Immigration Policy Today</vt:lpstr>
      <vt:lpstr>PowerPoint Presentation</vt:lpstr>
      <vt:lpstr>From the Dept of Immigration, Refugees, and Citizenship</vt:lpstr>
      <vt:lpstr>Canada's Visible Minority and Aboriginal Population by Region</vt:lpstr>
      <vt:lpstr>Questions to Answer</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on the Move</dc:title>
  <dc:creator>Champion, Andrew    (ASD-W)</dc:creator>
  <cp:lastModifiedBy>Champion, Andrew    (ASD-W)</cp:lastModifiedBy>
  <cp:revision>19</cp:revision>
  <dcterms:created xsi:type="dcterms:W3CDTF">2017-01-10T23:04:38Z</dcterms:created>
  <dcterms:modified xsi:type="dcterms:W3CDTF">2017-01-11T00:37:24Z</dcterms:modified>
</cp:coreProperties>
</file>