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4"/>
  </p:notesMasterIdLst>
  <p:sldIdLst>
    <p:sldId id="256" r:id="rId2"/>
    <p:sldId id="257" r:id="rId3"/>
    <p:sldId id="258" r:id="rId4"/>
    <p:sldId id="260" r:id="rId5"/>
    <p:sldId id="261" r:id="rId6"/>
    <p:sldId id="262" r:id="rId7"/>
    <p:sldId id="259" r:id="rId8"/>
    <p:sldId id="263" r:id="rId9"/>
    <p:sldId id="264" r:id="rId10"/>
    <p:sldId id="265" r:id="rId11"/>
    <p:sldId id="266" r:id="rId12"/>
    <p:sldId id="267" r:id="rId1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4919" autoAdjust="0"/>
  </p:normalViewPr>
  <p:slideViewPr>
    <p:cSldViewPr snapToGrid="0">
      <p:cViewPr varScale="1">
        <p:scale>
          <a:sx n="40" d="100"/>
          <a:sy n="40" d="100"/>
        </p:scale>
        <p:origin x="72" y="4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23E71A8-082F-4EFB-9FC4-2EB97447E15B}" type="datetimeFigureOut">
              <a:rPr lang="en-CA" smtClean="0"/>
              <a:t>2017-10-31</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420BDDF-DD5D-4C96-910B-7884A0DF7405}" type="slidenum">
              <a:rPr lang="en-CA" smtClean="0"/>
              <a:t>‹#›</a:t>
            </a:fld>
            <a:endParaRPr lang="en-CA"/>
          </a:p>
        </p:txBody>
      </p:sp>
    </p:spTree>
    <p:extLst>
      <p:ext uri="{BB962C8B-B14F-4D97-AF65-F5344CB8AC3E}">
        <p14:creationId xmlns:p14="http://schemas.microsoft.com/office/powerpoint/2010/main" val="3286278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thecanadianencyclopedia.ca/article/seven-oaks-incident/"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www.thecanadianencyclopedia.ca/article/north-west-company/" TargetMode="External"/><Relationship Id="rId5" Type="http://schemas.openxmlformats.org/officeDocument/2006/relationships/hyperlink" Target="http://www.thecanadianencyclopedia.ca/article/metis/" TargetMode="External"/><Relationship Id="rId4" Type="http://schemas.openxmlformats.org/officeDocument/2006/relationships/hyperlink" Target="http://www.thecanadianencyclopedia.ca/article/louis-riel/"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420BDDF-DD5D-4C96-910B-7884A0DF7405}" type="slidenum">
              <a:rPr lang="en-CA" smtClean="0"/>
              <a:t>1</a:t>
            </a:fld>
            <a:endParaRPr lang="en-CA"/>
          </a:p>
        </p:txBody>
      </p:sp>
    </p:spTree>
    <p:extLst>
      <p:ext uri="{BB962C8B-B14F-4D97-AF65-F5344CB8AC3E}">
        <p14:creationId xmlns:p14="http://schemas.microsoft.com/office/powerpoint/2010/main" val="2736237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Cuthbert Grant, fur trader, Métis leader, captain of the Métis at </a:t>
            </a:r>
            <a:r>
              <a:rPr lang="en-US" dirty="0">
                <a:hlinkClick r:id="rId3"/>
              </a:rPr>
              <a:t>Seven Oaks</a:t>
            </a:r>
            <a:r>
              <a:rPr lang="en-US" dirty="0"/>
              <a:t>. Grant, his reputation tarnished by the events at Seven Oaks, overshadowed in history by </a:t>
            </a:r>
            <a:r>
              <a:rPr lang="en-US" dirty="0">
                <a:hlinkClick r:id="rId4"/>
              </a:rPr>
              <a:t>Riel</a:t>
            </a:r>
            <a:r>
              <a:rPr lang="en-US" dirty="0"/>
              <a:t>, has not been given due credit for his leadership of the </a:t>
            </a:r>
            <a:r>
              <a:rPr lang="en-US" dirty="0">
                <a:hlinkClick r:id="rId5"/>
              </a:rPr>
              <a:t>Métis</a:t>
            </a:r>
            <a:r>
              <a:rPr lang="en-US" dirty="0"/>
              <a:t>. Of Scottish and Cree or Assiniboine background and educated apparently in Montréal, Grant came back to the North West as a trader-bourgeois of the </a:t>
            </a:r>
            <a:r>
              <a:rPr lang="en-US" dirty="0">
                <a:hlinkClick r:id="rId6"/>
              </a:rPr>
              <a:t>North West Company</a:t>
            </a:r>
            <a:r>
              <a:rPr lang="en-US" dirty="0"/>
              <a:t> in 1815. In 1816 he led the Métis to victory at Seven Oaks, an unplanned clash of Métis and Selkirk settlers. </a:t>
            </a:r>
            <a:endParaRPr lang="en-CA" dirty="0"/>
          </a:p>
        </p:txBody>
      </p:sp>
      <p:sp>
        <p:nvSpPr>
          <p:cNvPr id="4" name="Slide Number Placeholder 3"/>
          <p:cNvSpPr>
            <a:spLocks noGrp="1"/>
          </p:cNvSpPr>
          <p:nvPr>
            <p:ph type="sldNum" sz="quarter" idx="10"/>
          </p:nvPr>
        </p:nvSpPr>
        <p:spPr/>
        <p:txBody>
          <a:bodyPr/>
          <a:lstStyle/>
          <a:p>
            <a:fld id="{5420BDDF-DD5D-4C96-910B-7884A0DF7405}" type="slidenum">
              <a:rPr lang="en-CA" smtClean="0"/>
              <a:t>10</a:t>
            </a:fld>
            <a:endParaRPr lang="en-CA"/>
          </a:p>
        </p:txBody>
      </p:sp>
    </p:spTree>
    <p:extLst>
      <p:ext uri="{BB962C8B-B14F-4D97-AF65-F5344CB8AC3E}">
        <p14:creationId xmlns:p14="http://schemas.microsoft.com/office/powerpoint/2010/main" val="1710859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Seven Oaks is still celebrated by the Metis as a defining moment</a:t>
            </a:r>
            <a:r>
              <a:rPr lang="en-CA" baseline="0" dirty="0" smtClean="0"/>
              <a:t> in their nation’s history.</a:t>
            </a:r>
            <a:endParaRPr lang="en-CA" dirty="0"/>
          </a:p>
        </p:txBody>
      </p:sp>
      <p:sp>
        <p:nvSpPr>
          <p:cNvPr id="4" name="Slide Number Placeholder 3"/>
          <p:cNvSpPr>
            <a:spLocks noGrp="1"/>
          </p:cNvSpPr>
          <p:nvPr>
            <p:ph type="sldNum" sz="quarter" idx="10"/>
          </p:nvPr>
        </p:nvSpPr>
        <p:spPr/>
        <p:txBody>
          <a:bodyPr/>
          <a:lstStyle/>
          <a:p>
            <a:fld id="{5420BDDF-DD5D-4C96-910B-7884A0DF7405}" type="slidenum">
              <a:rPr lang="en-CA" smtClean="0"/>
              <a:t>11</a:t>
            </a:fld>
            <a:endParaRPr lang="en-CA"/>
          </a:p>
        </p:txBody>
      </p:sp>
    </p:spTree>
    <p:extLst>
      <p:ext uri="{BB962C8B-B14F-4D97-AF65-F5344CB8AC3E}">
        <p14:creationId xmlns:p14="http://schemas.microsoft.com/office/powerpoint/2010/main" val="1423202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From here we look to the </a:t>
            </a:r>
            <a:r>
              <a:rPr lang="en-CA" b="1" dirty="0" smtClean="0"/>
              <a:t>upper Canadian</a:t>
            </a:r>
            <a:r>
              <a:rPr lang="en-CA" b="1" baseline="0" dirty="0" smtClean="0"/>
              <a:t> rebellion(</a:t>
            </a:r>
            <a:r>
              <a:rPr lang="en-US" dirty="0"/>
              <a:t>democratic reform, and an end to the rule of a privileged oligarchy)</a:t>
            </a:r>
            <a:r>
              <a:rPr lang="en-CA" baseline="0" dirty="0" smtClean="0"/>
              <a:t> and the </a:t>
            </a:r>
            <a:r>
              <a:rPr lang="en-CA" b="1" baseline="0" dirty="0" smtClean="0"/>
              <a:t>lower Canadian rebellion </a:t>
            </a:r>
            <a:r>
              <a:rPr lang="en-CA" baseline="0" dirty="0" smtClean="0"/>
              <a:t>(looking for a responsible </a:t>
            </a:r>
            <a:r>
              <a:rPr lang="en-CA" baseline="0" dirty="0" err="1" smtClean="0"/>
              <a:t>govt</a:t>
            </a:r>
            <a:r>
              <a:rPr lang="en-CA" baseline="0" dirty="0" smtClean="0"/>
              <a:t> with an elected assembly).</a:t>
            </a:r>
            <a:endParaRPr lang="en-CA" dirty="0"/>
          </a:p>
        </p:txBody>
      </p:sp>
      <p:sp>
        <p:nvSpPr>
          <p:cNvPr id="4" name="Slide Number Placeholder 3"/>
          <p:cNvSpPr>
            <a:spLocks noGrp="1"/>
          </p:cNvSpPr>
          <p:nvPr>
            <p:ph type="sldNum" sz="quarter" idx="10"/>
          </p:nvPr>
        </p:nvSpPr>
        <p:spPr/>
        <p:txBody>
          <a:bodyPr/>
          <a:lstStyle/>
          <a:p>
            <a:fld id="{5420BDDF-DD5D-4C96-910B-7884A0DF7405}" type="slidenum">
              <a:rPr lang="en-CA" smtClean="0"/>
              <a:t>12</a:t>
            </a:fld>
            <a:endParaRPr lang="en-CA"/>
          </a:p>
        </p:txBody>
      </p:sp>
    </p:spTree>
    <p:extLst>
      <p:ext uri="{BB962C8B-B14F-4D97-AF65-F5344CB8AC3E}">
        <p14:creationId xmlns:p14="http://schemas.microsoft.com/office/powerpoint/2010/main" val="3374877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As the buffalo died out</a:t>
            </a:r>
            <a:r>
              <a:rPr lang="en-CA" baseline="0" dirty="0" smtClean="0"/>
              <a:t> many of these Metis began to settle down into an agricultural life.</a:t>
            </a:r>
            <a:endParaRPr lang="en-CA" dirty="0"/>
          </a:p>
        </p:txBody>
      </p:sp>
      <p:sp>
        <p:nvSpPr>
          <p:cNvPr id="4" name="Slide Number Placeholder 3"/>
          <p:cNvSpPr>
            <a:spLocks noGrp="1"/>
          </p:cNvSpPr>
          <p:nvPr>
            <p:ph type="sldNum" sz="quarter" idx="10"/>
          </p:nvPr>
        </p:nvSpPr>
        <p:spPr/>
        <p:txBody>
          <a:bodyPr/>
          <a:lstStyle/>
          <a:p>
            <a:fld id="{5420BDDF-DD5D-4C96-910B-7884A0DF7405}" type="slidenum">
              <a:rPr lang="en-CA" smtClean="0"/>
              <a:t>2</a:t>
            </a:fld>
            <a:endParaRPr lang="en-CA"/>
          </a:p>
        </p:txBody>
      </p:sp>
    </p:spTree>
    <p:extLst>
      <p:ext uri="{BB962C8B-B14F-4D97-AF65-F5344CB8AC3E}">
        <p14:creationId xmlns:p14="http://schemas.microsoft.com/office/powerpoint/2010/main" val="2987028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These early marriages</a:t>
            </a:r>
            <a:r>
              <a:rPr lang="en-CA" baseline="0" dirty="0" smtClean="0"/>
              <a:t> were often encouraged by both colonial administrators and the clergy as it was a way to promote trade relations with the aboriginal populations as well as bring more converts into the Christian faith.</a:t>
            </a:r>
            <a:endParaRPr lang="en-CA" dirty="0"/>
          </a:p>
        </p:txBody>
      </p:sp>
      <p:sp>
        <p:nvSpPr>
          <p:cNvPr id="4" name="Slide Number Placeholder 3"/>
          <p:cNvSpPr>
            <a:spLocks noGrp="1"/>
          </p:cNvSpPr>
          <p:nvPr>
            <p:ph type="sldNum" sz="quarter" idx="10"/>
          </p:nvPr>
        </p:nvSpPr>
        <p:spPr/>
        <p:txBody>
          <a:bodyPr/>
          <a:lstStyle/>
          <a:p>
            <a:fld id="{5420BDDF-DD5D-4C96-910B-7884A0DF7405}" type="slidenum">
              <a:rPr lang="en-CA" smtClean="0"/>
              <a:t>3</a:t>
            </a:fld>
            <a:endParaRPr lang="en-CA"/>
          </a:p>
        </p:txBody>
      </p:sp>
    </p:spTree>
    <p:extLst>
      <p:ext uri="{BB962C8B-B14F-4D97-AF65-F5344CB8AC3E}">
        <p14:creationId xmlns:p14="http://schemas.microsoft.com/office/powerpoint/2010/main" val="1700366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420BDDF-DD5D-4C96-910B-7884A0DF7405}" type="slidenum">
              <a:rPr lang="en-CA" smtClean="0"/>
              <a:t>4</a:t>
            </a:fld>
            <a:endParaRPr lang="en-CA"/>
          </a:p>
        </p:txBody>
      </p:sp>
    </p:spTree>
    <p:extLst>
      <p:ext uri="{BB962C8B-B14F-4D97-AF65-F5344CB8AC3E}">
        <p14:creationId xmlns:p14="http://schemas.microsoft.com/office/powerpoint/2010/main" val="3161137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420BDDF-DD5D-4C96-910B-7884A0DF7405}" type="slidenum">
              <a:rPr lang="en-CA" smtClean="0"/>
              <a:t>5</a:t>
            </a:fld>
            <a:endParaRPr lang="en-CA"/>
          </a:p>
        </p:txBody>
      </p:sp>
    </p:spTree>
    <p:extLst>
      <p:ext uri="{BB962C8B-B14F-4D97-AF65-F5344CB8AC3E}">
        <p14:creationId xmlns:p14="http://schemas.microsoft.com/office/powerpoint/2010/main" val="3570654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Pemmican was buffalo meat,</a:t>
            </a:r>
            <a:r>
              <a:rPr lang="en-CA" baseline="0" dirty="0" smtClean="0"/>
              <a:t> cut into strips, dried in the sun and then pounded into pulp. This pulp would then be combined with berries and boiled with buffalo fat, the berries were to prevent scurvy. </a:t>
            </a:r>
          </a:p>
          <a:p>
            <a:r>
              <a:rPr lang="en-CA" baseline="0" dirty="0" smtClean="0"/>
              <a:t>This pemmican fueled the whole fur trade, feeding voyagers and Metis trades alike.</a:t>
            </a:r>
          </a:p>
          <a:p>
            <a:r>
              <a:rPr lang="en-CA" baseline="0" dirty="0" smtClean="0"/>
              <a:t>The Metis also developed carts that could be pulled through the challenging muck found in the prairies and could even be converted into boats to cross bodies </a:t>
            </a:r>
            <a:r>
              <a:rPr lang="en-CA" baseline="0" smtClean="0"/>
              <a:t>of water.</a:t>
            </a:r>
            <a:endParaRPr lang="en-CA" dirty="0"/>
          </a:p>
        </p:txBody>
      </p:sp>
      <p:sp>
        <p:nvSpPr>
          <p:cNvPr id="4" name="Slide Number Placeholder 3"/>
          <p:cNvSpPr>
            <a:spLocks noGrp="1"/>
          </p:cNvSpPr>
          <p:nvPr>
            <p:ph type="sldNum" sz="quarter" idx="10"/>
          </p:nvPr>
        </p:nvSpPr>
        <p:spPr/>
        <p:txBody>
          <a:bodyPr/>
          <a:lstStyle/>
          <a:p>
            <a:fld id="{5420BDDF-DD5D-4C96-910B-7884A0DF7405}" type="slidenum">
              <a:rPr lang="en-CA" smtClean="0"/>
              <a:t>6</a:t>
            </a:fld>
            <a:endParaRPr lang="en-CA"/>
          </a:p>
        </p:txBody>
      </p:sp>
    </p:spTree>
    <p:extLst>
      <p:ext uri="{BB962C8B-B14F-4D97-AF65-F5344CB8AC3E}">
        <p14:creationId xmlns:p14="http://schemas.microsoft.com/office/powerpoint/2010/main" val="2728848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 tract of land was over 300,000 square kilometres</a:t>
            </a:r>
            <a:r>
              <a:rPr lang="en-CA" baseline="0" dirty="0" smtClean="0"/>
              <a:t> in what is today Manitoba, North Dakota, and Minnesota.</a:t>
            </a:r>
            <a:endParaRPr lang="en-CA" dirty="0"/>
          </a:p>
        </p:txBody>
      </p:sp>
      <p:sp>
        <p:nvSpPr>
          <p:cNvPr id="4" name="Slide Number Placeholder 3"/>
          <p:cNvSpPr>
            <a:spLocks noGrp="1"/>
          </p:cNvSpPr>
          <p:nvPr>
            <p:ph type="sldNum" sz="quarter" idx="10"/>
          </p:nvPr>
        </p:nvSpPr>
        <p:spPr/>
        <p:txBody>
          <a:bodyPr/>
          <a:lstStyle/>
          <a:p>
            <a:fld id="{5420BDDF-DD5D-4C96-910B-7884A0DF7405}" type="slidenum">
              <a:rPr lang="en-CA" smtClean="0"/>
              <a:t>7</a:t>
            </a:fld>
            <a:endParaRPr lang="en-CA"/>
          </a:p>
        </p:txBody>
      </p:sp>
    </p:spTree>
    <p:extLst>
      <p:ext uri="{BB962C8B-B14F-4D97-AF65-F5344CB8AC3E}">
        <p14:creationId xmlns:p14="http://schemas.microsoft.com/office/powerpoint/2010/main" val="3440287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North West Company</a:t>
            </a:r>
            <a:r>
              <a:rPr lang="en-CA" baseline="0" dirty="0" smtClean="0"/>
              <a:t> were direct rivals to the HBC.</a:t>
            </a:r>
            <a:endParaRPr lang="en-CA" dirty="0"/>
          </a:p>
        </p:txBody>
      </p:sp>
      <p:sp>
        <p:nvSpPr>
          <p:cNvPr id="4" name="Slide Number Placeholder 3"/>
          <p:cNvSpPr>
            <a:spLocks noGrp="1"/>
          </p:cNvSpPr>
          <p:nvPr>
            <p:ph type="sldNum" sz="quarter" idx="10"/>
          </p:nvPr>
        </p:nvSpPr>
        <p:spPr/>
        <p:txBody>
          <a:bodyPr/>
          <a:lstStyle/>
          <a:p>
            <a:fld id="{5420BDDF-DD5D-4C96-910B-7884A0DF7405}" type="slidenum">
              <a:rPr lang="en-CA" smtClean="0"/>
              <a:t>8</a:t>
            </a:fld>
            <a:endParaRPr lang="en-CA"/>
          </a:p>
        </p:txBody>
      </p:sp>
    </p:spTree>
    <p:extLst>
      <p:ext uri="{BB962C8B-B14F-4D97-AF65-F5344CB8AC3E}">
        <p14:creationId xmlns:p14="http://schemas.microsoft.com/office/powerpoint/2010/main" val="1054530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Embargo - </a:t>
            </a:r>
            <a:r>
              <a:rPr lang="en-US" dirty="0"/>
              <a:t>an official ban on trade or other commercial activity with a particular country.</a:t>
            </a:r>
            <a:endParaRPr lang="en-CA" dirty="0"/>
          </a:p>
        </p:txBody>
      </p:sp>
      <p:sp>
        <p:nvSpPr>
          <p:cNvPr id="4" name="Slide Number Placeholder 3"/>
          <p:cNvSpPr>
            <a:spLocks noGrp="1"/>
          </p:cNvSpPr>
          <p:nvPr>
            <p:ph type="sldNum" sz="quarter" idx="10"/>
          </p:nvPr>
        </p:nvSpPr>
        <p:spPr/>
        <p:txBody>
          <a:bodyPr/>
          <a:lstStyle/>
          <a:p>
            <a:fld id="{5420BDDF-DD5D-4C96-910B-7884A0DF7405}" type="slidenum">
              <a:rPr lang="en-CA" smtClean="0"/>
              <a:t>9</a:t>
            </a:fld>
            <a:endParaRPr lang="en-CA"/>
          </a:p>
        </p:txBody>
      </p:sp>
    </p:spTree>
    <p:extLst>
      <p:ext uri="{BB962C8B-B14F-4D97-AF65-F5344CB8AC3E}">
        <p14:creationId xmlns:p14="http://schemas.microsoft.com/office/powerpoint/2010/main" val="1230564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10/31/2017</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10/31/2017</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10/31/2017</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10/31/2017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10/31/2017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10/31/2017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10/31/2017</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10/31/2017</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The Metis</a:t>
            </a:r>
            <a:endParaRPr lang="en-CA" dirty="0"/>
          </a:p>
        </p:txBody>
      </p:sp>
      <p:sp>
        <p:nvSpPr>
          <p:cNvPr id="3" name="Subtitle 2"/>
          <p:cNvSpPr>
            <a:spLocks noGrp="1"/>
          </p:cNvSpPr>
          <p:nvPr>
            <p:ph type="subTitle" idx="1"/>
          </p:nvPr>
        </p:nvSpPr>
        <p:spPr/>
        <p:txBody>
          <a:bodyPr/>
          <a:lstStyle/>
          <a:p>
            <a:r>
              <a:rPr lang="en-CA" dirty="0" smtClean="0"/>
              <a:t>During the 1800s</a:t>
            </a:r>
            <a:endParaRPr lang="en-CA" dirty="0"/>
          </a:p>
        </p:txBody>
      </p:sp>
      <p:pic>
        <p:nvPicPr>
          <p:cNvPr id="7170" name="Picture 2" descr="Black and white photograph of a man, on the left, wearing European clothing and standing in front of a Red River cart, and a group of First Nations men, women and children wearing First Nations-style clothing and standing in front of another Red River cart, on the r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5914" y="1200377"/>
            <a:ext cx="6323693" cy="4593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4961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Image result for seven oa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6688" y="2301210"/>
            <a:ext cx="2114550" cy="2857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smtClean="0"/>
              <a:t>Seven Oaks</a:t>
            </a:r>
            <a:endParaRPr lang="en-CA" dirty="0"/>
          </a:p>
        </p:txBody>
      </p:sp>
      <p:sp>
        <p:nvSpPr>
          <p:cNvPr id="3" name="Content Placeholder 2"/>
          <p:cNvSpPr>
            <a:spLocks noGrp="1"/>
          </p:cNvSpPr>
          <p:nvPr>
            <p:ph idx="1"/>
          </p:nvPr>
        </p:nvSpPr>
        <p:spPr>
          <a:xfrm>
            <a:off x="581193" y="2180496"/>
            <a:ext cx="5362407" cy="3678303"/>
          </a:xfrm>
        </p:spPr>
        <p:txBody>
          <a:bodyPr>
            <a:normAutofit/>
          </a:bodyPr>
          <a:lstStyle/>
          <a:p>
            <a:r>
              <a:rPr lang="en-CA" sz="2400" dirty="0" smtClean="0">
                <a:latin typeface="+mj-lt"/>
              </a:rPr>
              <a:t>On June 19, 1816, at a cluster of trees known as Seven Oaks, a band of Metis suppliers led by Cuthbert Grant, a reputable Metis leader, clashed with a small band of settlers. </a:t>
            </a:r>
          </a:p>
          <a:p>
            <a:r>
              <a:rPr lang="en-CA" sz="2400" dirty="0" smtClean="0">
                <a:latin typeface="+mj-lt"/>
              </a:rPr>
              <a:t>The “battle” was more a massacre as 21 settlers were killed, including their governor, Robert </a:t>
            </a:r>
            <a:r>
              <a:rPr lang="en-CA" sz="2400" dirty="0" err="1" smtClean="0">
                <a:latin typeface="+mj-lt"/>
              </a:rPr>
              <a:t>Semple</a:t>
            </a:r>
            <a:r>
              <a:rPr lang="en-CA" sz="2400" dirty="0" smtClean="0">
                <a:latin typeface="+mj-lt"/>
              </a:rPr>
              <a:t>.</a:t>
            </a:r>
            <a:endParaRPr lang="en-CA" sz="2400" dirty="0">
              <a:latin typeface="+mj-lt"/>
            </a:endParaRPr>
          </a:p>
        </p:txBody>
      </p:sp>
      <p:pic>
        <p:nvPicPr>
          <p:cNvPr id="5122" name="Picture 2" descr="Image result for seven oak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086898"/>
            <a:ext cx="5715000" cy="3771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355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Response</a:t>
            </a:r>
            <a:endParaRPr lang="en-CA" dirty="0"/>
          </a:p>
        </p:txBody>
      </p:sp>
      <p:sp>
        <p:nvSpPr>
          <p:cNvPr id="3" name="Content Placeholder 2"/>
          <p:cNvSpPr>
            <a:spLocks noGrp="1"/>
          </p:cNvSpPr>
          <p:nvPr>
            <p:ph idx="1"/>
          </p:nvPr>
        </p:nvSpPr>
        <p:spPr>
          <a:xfrm>
            <a:off x="581192" y="2180496"/>
            <a:ext cx="7805571" cy="3678303"/>
          </a:xfrm>
        </p:spPr>
        <p:txBody>
          <a:bodyPr>
            <a:normAutofit/>
          </a:bodyPr>
          <a:lstStyle/>
          <a:p>
            <a:r>
              <a:rPr lang="en-CA" sz="2400" dirty="0" smtClean="0"/>
              <a:t>After the bloodshed at Seven Oaks, Lord Selkirk sent in troops and seized a NWC fort, arresting several traders, including one of the company’s leaders. The village at Red River, miraculously survived as a remote outpost of British society.</a:t>
            </a:r>
          </a:p>
          <a:p>
            <a:r>
              <a:rPr lang="en-CA" sz="2400" dirty="0" smtClean="0"/>
              <a:t>This community remained isolated until a few years later when more settlers arrived when the HBC merged with the NWC.</a:t>
            </a:r>
            <a:endParaRPr lang="en-CA" sz="2400" dirty="0"/>
          </a:p>
        </p:txBody>
      </p:sp>
      <p:pic>
        <p:nvPicPr>
          <p:cNvPr id="6148"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6763" y="2289175"/>
            <a:ext cx="323850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3306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a:bodyPr>
          <a:lstStyle/>
          <a:p>
            <a:r>
              <a:rPr lang="en-CA" sz="2800" dirty="0"/>
              <a:t>The Red River Colony struggled against grasshoppers, floods, droughts, prairie fires…all to become the first permanent colony on the Canadian prairies</a:t>
            </a:r>
            <a:r>
              <a:rPr lang="en-CA" sz="2800" dirty="0" smtClean="0"/>
              <a:t>.</a:t>
            </a:r>
          </a:p>
          <a:p>
            <a:endParaRPr lang="en-CA" sz="2800" dirty="0"/>
          </a:p>
          <a:p>
            <a:r>
              <a:rPr lang="en-CA" sz="2800" dirty="0" smtClean="0"/>
              <a:t>With the frontier at peace and the Americans repulsed, the next challenge to Canadian colonial stability would come not from outside but from within.</a:t>
            </a:r>
            <a:endParaRPr lang="en-CA" sz="2800" dirty="0"/>
          </a:p>
        </p:txBody>
      </p:sp>
    </p:spTree>
    <p:extLst>
      <p:ext uri="{BB962C8B-B14F-4D97-AF65-F5344CB8AC3E}">
        <p14:creationId xmlns:p14="http://schemas.microsoft.com/office/powerpoint/2010/main" val="27816473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a:xfrm>
            <a:off x="123993" y="2180494"/>
            <a:ext cx="6176796" cy="4277456"/>
          </a:xfrm>
        </p:spPr>
        <p:txBody>
          <a:bodyPr>
            <a:normAutofit/>
          </a:bodyPr>
          <a:lstStyle/>
          <a:p>
            <a:r>
              <a:rPr lang="en-CA" sz="2400" dirty="0" smtClean="0"/>
              <a:t>Not all battles during the 1800s were with the United States. In the northwest a ‘new nationality” was taking shape: the Metis, who were a mix of French, Scots, and Aboriginals.</a:t>
            </a:r>
          </a:p>
          <a:p>
            <a:endParaRPr lang="en-CA" sz="2400" dirty="0" smtClean="0"/>
          </a:p>
          <a:p>
            <a:r>
              <a:rPr lang="en-CA" sz="2400" dirty="0" smtClean="0"/>
              <a:t>These frontier people, largely French speaking and Catholic, had developed a nomadic lifestyle largely based on the buffalo hunt.</a:t>
            </a:r>
          </a:p>
          <a:p>
            <a:pPr marL="0" indent="0">
              <a:buNone/>
            </a:pPr>
            <a:r>
              <a:rPr lang="en-CA" sz="2400" dirty="0" smtClean="0"/>
              <a:t> </a:t>
            </a:r>
            <a:endParaRPr lang="en-CA" sz="2400" dirty="0"/>
          </a:p>
        </p:txBody>
      </p:sp>
      <p:pic>
        <p:nvPicPr>
          <p:cNvPr id="4" name="Picture 3"/>
          <p:cNvPicPr>
            <a:picLocks noChangeAspect="1"/>
          </p:cNvPicPr>
          <p:nvPr/>
        </p:nvPicPr>
        <p:blipFill>
          <a:blip r:embed="rId3"/>
          <a:stretch>
            <a:fillRect/>
          </a:stretch>
        </p:blipFill>
        <p:spPr>
          <a:xfrm>
            <a:off x="6300789" y="2033684"/>
            <a:ext cx="5334000" cy="4086225"/>
          </a:xfrm>
          <a:prstGeom prst="rect">
            <a:avLst/>
          </a:prstGeom>
        </p:spPr>
      </p:pic>
    </p:spTree>
    <p:extLst>
      <p:ext uri="{BB962C8B-B14F-4D97-AF65-F5344CB8AC3E}">
        <p14:creationId xmlns:p14="http://schemas.microsoft.com/office/powerpoint/2010/main" val="2406543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Autofit/>
          </a:bodyPr>
          <a:lstStyle/>
          <a:p>
            <a:r>
              <a:rPr lang="en-CA" sz="2400" dirty="0" smtClean="0"/>
              <a:t>Intermarriage between Aboriginal women and fur trading Europeans and soldiers had started back in the 17</a:t>
            </a:r>
            <a:r>
              <a:rPr lang="en-CA" sz="2400" baseline="30000" dirty="0" smtClean="0"/>
              <a:t>th</a:t>
            </a:r>
            <a:r>
              <a:rPr lang="en-CA" sz="2400" dirty="0" smtClean="0"/>
              <a:t> century and continued as more settles moved into the New World.</a:t>
            </a:r>
          </a:p>
          <a:p>
            <a:r>
              <a:rPr lang="en-CA" sz="2400" dirty="0" smtClean="0"/>
              <a:t>While some of the children joined the mothers in French Canada and other stayed with the Aboriginal tribes it was the beginning of a new “mixed” people who saw themselves as a distinct nation who shared a culture with others with similar heritage.</a:t>
            </a:r>
          </a:p>
          <a:p>
            <a:r>
              <a:rPr lang="en-CA" sz="2400" dirty="0" smtClean="0"/>
              <a:t>These Metis were around well before the British Conquest in areas around the Great Lakes and in </a:t>
            </a:r>
            <a:r>
              <a:rPr lang="en-CA" sz="2400" dirty="0" smtClean="0"/>
              <a:t>today’s </a:t>
            </a:r>
            <a:r>
              <a:rPr lang="en-CA" sz="2400" dirty="0" smtClean="0"/>
              <a:t>Prairie provinces.</a:t>
            </a:r>
            <a:endParaRPr lang="en-CA" sz="2400" dirty="0"/>
          </a:p>
        </p:txBody>
      </p:sp>
    </p:spTree>
    <p:extLst>
      <p:ext uri="{BB962C8B-B14F-4D97-AF65-F5344CB8AC3E}">
        <p14:creationId xmlns:p14="http://schemas.microsoft.com/office/powerpoint/2010/main" val="38551767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581193" y="2180496"/>
            <a:ext cx="4748045" cy="4234592"/>
          </a:xfrm>
        </p:spPr>
        <p:txBody>
          <a:bodyPr>
            <a:normAutofit/>
          </a:bodyPr>
          <a:lstStyle/>
          <a:p>
            <a:r>
              <a:rPr lang="en-CA" sz="2400" dirty="0" smtClean="0"/>
              <a:t>By the mid-1800s there was around 10 thousand Metis in the Red River area of what is today Winnipeg, Manitoba.</a:t>
            </a:r>
          </a:p>
          <a:p>
            <a:endParaRPr lang="en-CA" sz="2400" dirty="0" smtClean="0"/>
          </a:p>
          <a:p>
            <a:r>
              <a:rPr lang="en-CA" sz="2400" dirty="0" smtClean="0"/>
              <a:t>Because these Metis had no official paper land titles the British regarded them as having fewer rights than the full blooded Aboriginal peoples had.</a:t>
            </a:r>
            <a:endParaRPr lang="en-CA" sz="2400" dirty="0"/>
          </a:p>
        </p:txBody>
      </p:sp>
      <p:pic>
        <p:nvPicPr>
          <p:cNvPr id="1026" name="Picture 2" descr="Image result for red river met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5012" y="1849147"/>
            <a:ext cx="6137275" cy="4340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4242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Two Types</a:t>
            </a:r>
            <a:endParaRPr lang="en-CA" dirty="0"/>
          </a:p>
        </p:txBody>
      </p:sp>
      <p:sp>
        <p:nvSpPr>
          <p:cNvPr id="3" name="Content Placeholder 2"/>
          <p:cNvSpPr>
            <a:spLocks noGrp="1"/>
          </p:cNvSpPr>
          <p:nvPr>
            <p:ph idx="1"/>
          </p:nvPr>
        </p:nvSpPr>
        <p:spPr>
          <a:xfrm>
            <a:off x="414338" y="2043113"/>
            <a:ext cx="5343525" cy="4385643"/>
          </a:xfrm>
        </p:spPr>
        <p:txBody>
          <a:bodyPr>
            <a:normAutofit/>
          </a:bodyPr>
          <a:lstStyle/>
          <a:p>
            <a:r>
              <a:rPr lang="en-CA" sz="2400" dirty="0" smtClean="0"/>
              <a:t>There were two distinct groups of Metis that appeared in Canada: those who descended from French and Aboriginal parents and those who came from Aboriginal and English/Scottish parentage. </a:t>
            </a:r>
          </a:p>
          <a:p>
            <a:endParaRPr lang="en-CA" sz="2400" dirty="0" smtClean="0"/>
          </a:p>
          <a:p>
            <a:r>
              <a:rPr lang="en-CA" sz="2400" dirty="0" smtClean="0"/>
              <a:t>While the Hudson’s Bay Company forbade intermarriage by its workers it happened nevertheless.  </a:t>
            </a:r>
            <a:endParaRPr lang="en-CA" sz="2400" dirty="0"/>
          </a:p>
        </p:txBody>
      </p:sp>
      <p:pic>
        <p:nvPicPr>
          <p:cNvPr id="2050" name="Picture 2" descr="Image result for hudson bay company canada histo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0160" y="2180496"/>
            <a:ext cx="6201839" cy="4248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0653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Languages Emerge</a:t>
            </a:r>
            <a:endParaRPr lang="en-CA" dirty="0"/>
          </a:p>
        </p:txBody>
      </p:sp>
      <p:sp>
        <p:nvSpPr>
          <p:cNvPr id="3" name="Content Placeholder 2"/>
          <p:cNvSpPr>
            <a:spLocks noGrp="1"/>
          </p:cNvSpPr>
          <p:nvPr>
            <p:ph idx="1"/>
          </p:nvPr>
        </p:nvSpPr>
        <p:spPr>
          <a:xfrm>
            <a:off x="271462" y="2194614"/>
            <a:ext cx="7672387" cy="3848828"/>
          </a:xfrm>
        </p:spPr>
        <p:txBody>
          <a:bodyPr>
            <a:normAutofit/>
          </a:bodyPr>
          <a:lstStyle/>
          <a:p>
            <a:r>
              <a:rPr lang="en-CA" sz="2400" dirty="0" smtClean="0"/>
              <a:t>The French speaking Metis developed a language called </a:t>
            </a:r>
            <a:r>
              <a:rPr lang="en-CA" sz="2400" dirty="0" err="1" smtClean="0"/>
              <a:t>Michif</a:t>
            </a:r>
            <a:r>
              <a:rPr lang="en-CA" sz="2400" dirty="0" smtClean="0"/>
              <a:t>, which was a combination of French and Cree.</a:t>
            </a:r>
          </a:p>
          <a:p>
            <a:r>
              <a:rPr lang="en-CA" sz="2400" dirty="0" smtClean="0"/>
              <a:t>The English-speaking Metis developed </a:t>
            </a:r>
            <a:r>
              <a:rPr lang="en-CA" sz="2400" dirty="0" err="1" smtClean="0"/>
              <a:t>Bungi</a:t>
            </a:r>
            <a:r>
              <a:rPr lang="en-CA" sz="2400" dirty="0" smtClean="0"/>
              <a:t>, a combination of Scottish and Cree.</a:t>
            </a:r>
          </a:p>
          <a:p>
            <a:r>
              <a:rPr lang="en-CA" sz="2400" dirty="0" smtClean="0"/>
              <a:t>In the 19</a:t>
            </a:r>
            <a:r>
              <a:rPr lang="en-CA" sz="2400" baseline="30000" dirty="0" smtClean="0"/>
              <a:t>th</a:t>
            </a:r>
            <a:r>
              <a:rPr lang="en-CA" sz="2400" dirty="0" smtClean="0"/>
              <a:t> century the English Metis often worked as labourers at trading post while the French Metis worked as guides, boatmen, and they provided </a:t>
            </a:r>
            <a:r>
              <a:rPr lang="en-CA" sz="2400" dirty="0" smtClean="0">
                <a:solidFill>
                  <a:srgbClr val="FF0000"/>
                </a:solidFill>
              </a:rPr>
              <a:t>pemmican</a:t>
            </a:r>
            <a:r>
              <a:rPr lang="en-CA" sz="2400" dirty="0" smtClean="0"/>
              <a:t> for voyagers and explorers.</a:t>
            </a:r>
            <a:endParaRPr lang="en-CA" sz="2400" dirty="0"/>
          </a:p>
        </p:txBody>
      </p:sp>
      <p:pic>
        <p:nvPicPr>
          <p:cNvPr id="3074" name="Picture 2" descr="Image result for pemmic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3849" y="2690278"/>
            <a:ext cx="4103687" cy="2562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9801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prstClr val="white"/>
                </a:solidFill>
              </a:rPr>
              <a:t>Lord Selkirk and the Pemmican War</a:t>
            </a:r>
            <a:endParaRPr lang="en-CA" dirty="0"/>
          </a:p>
        </p:txBody>
      </p:sp>
      <p:sp>
        <p:nvSpPr>
          <p:cNvPr id="3" name="Content Placeholder 2"/>
          <p:cNvSpPr>
            <a:spLocks noGrp="1"/>
          </p:cNvSpPr>
          <p:nvPr>
            <p:ph idx="1"/>
          </p:nvPr>
        </p:nvSpPr>
        <p:spPr/>
        <p:txBody>
          <a:bodyPr>
            <a:normAutofit/>
          </a:bodyPr>
          <a:lstStyle/>
          <a:p>
            <a:r>
              <a:rPr lang="en-CA" sz="2400" dirty="0" smtClean="0"/>
              <a:t>In the early 1800s the Hudson’s Bay Company had fallen under the control of Scottish investors led by Thomas Douglas, Earl of Selkirk.</a:t>
            </a:r>
          </a:p>
          <a:p>
            <a:endParaRPr lang="en-CA" sz="2400" dirty="0" smtClean="0"/>
          </a:p>
          <a:p>
            <a:r>
              <a:rPr lang="en-CA" sz="2400" dirty="0" smtClean="0"/>
              <a:t>Selkirk wanted to create a homeland for displaced Scots and Irish tenant farmers, as he had already done in PEI and Upper Canada.</a:t>
            </a:r>
          </a:p>
          <a:p>
            <a:endParaRPr lang="en-CA" sz="2400" dirty="0" smtClean="0"/>
          </a:p>
          <a:p>
            <a:r>
              <a:rPr lang="en-CA" sz="2400" dirty="0" smtClean="0"/>
              <a:t>In 1811, the HBC granted him a tract of land in the Red River Valley.</a:t>
            </a:r>
            <a:endParaRPr lang="en-CA" sz="2400" dirty="0"/>
          </a:p>
        </p:txBody>
      </p:sp>
    </p:spTree>
    <p:extLst>
      <p:ext uri="{BB962C8B-B14F-4D97-AF65-F5344CB8AC3E}">
        <p14:creationId xmlns:p14="http://schemas.microsoft.com/office/powerpoint/2010/main" val="1004283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North West Company</a:t>
            </a:r>
            <a:endParaRPr lang="en-CA" dirty="0"/>
          </a:p>
        </p:txBody>
      </p:sp>
      <p:sp>
        <p:nvSpPr>
          <p:cNvPr id="3" name="Content Placeholder 2"/>
          <p:cNvSpPr>
            <a:spLocks noGrp="1"/>
          </p:cNvSpPr>
          <p:nvPr>
            <p:ph idx="1"/>
          </p:nvPr>
        </p:nvSpPr>
        <p:spPr>
          <a:xfrm>
            <a:off x="581193" y="2180496"/>
            <a:ext cx="6619708" cy="3678303"/>
          </a:xfrm>
        </p:spPr>
        <p:txBody>
          <a:bodyPr>
            <a:normAutofit/>
          </a:bodyPr>
          <a:lstStyle/>
          <a:p>
            <a:r>
              <a:rPr lang="en-CA" sz="2400" dirty="0" smtClean="0"/>
              <a:t>Within a year Selkirk had established a small colony in the junction between the Red and the Assiniboine River (in what is now downtown Winnipeg).</a:t>
            </a:r>
          </a:p>
          <a:p>
            <a:endParaRPr lang="en-CA" sz="2400" dirty="0" smtClean="0"/>
          </a:p>
          <a:p>
            <a:r>
              <a:rPr lang="en-CA" sz="2400" dirty="0" smtClean="0"/>
              <a:t>Intentionally or not, Selkirk had placed this colony in the middle of the North West Company and Metis trade routes.</a:t>
            </a:r>
            <a:endParaRPr lang="en-CA" sz="2400" dirty="0"/>
          </a:p>
        </p:txBody>
      </p:sp>
      <p:pic>
        <p:nvPicPr>
          <p:cNvPr id="4098" name="Picture 2" descr="Image result for north west compan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901" y="1951896"/>
            <a:ext cx="4200525"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452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Pemmican or </a:t>
            </a:r>
            <a:r>
              <a:rPr lang="en-CA" dirty="0" err="1" smtClean="0"/>
              <a:t>pemmican’t</a:t>
            </a:r>
            <a:endParaRPr lang="en-CA" dirty="0"/>
          </a:p>
        </p:txBody>
      </p:sp>
      <p:sp>
        <p:nvSpPr>
          <p:cNvPr id="3" name="Content Placeholder 2"/>
          <p:cNvSpPr>
            <a:spLocks noGrp="1"/>
          </p:cNvSpPr>
          <p:nvPr>
            <p:ph idx="1"/>
          </p:nvPr>
        </p:nvSpPr>
        <p:spPr/>
        <p:txBody>
          <a:bodyPr>
            <a:normAutofit/>
          </a:bodyPr>
          <a:lstStyle/>
          <a:p>
            <a:r>
              <a:rPr lang="en-CA" sz="2400" dirty="0" smtClean="0"/>
              <a:t>The </a:t>
            </a:r>
            <a:r>
              <a:rPr lang="en-CA" sz="2400" dirty="0" err="1" smtClean="0"/>
              <a:t>Nor’westers</a:t>
            </a:r>
            <a:r>
              <a:rPr lang="en-CA" sz="2400" dirty="0" smtClean="0"/>
              <a:t> were convinced the colony was a ploy for the HBC to establish a base to reach further into the interior of Canada where the NWC had a monopoly.</a:t>
            </a:r>
          </a:p>
          <a:p>
            <a:r>
              <a:rPr lang="en-CA" sz="2400" dirty="0" smtClean="0"/>
              <a:t>The settlers were unhappy with meat being taken from their lands and soon threatened an embargo on pemmican. The North West Company chased the colonists away and burnt their settlement to the ground.</a:t>
            </a:r>
          </a:p>
          <a:p>
            <a:r>
              <a:rPr lang="en-CA" sz="2400" dirty="0" smtClean="0"/>
              <a:t>Selkirk returned to re-establish the community with the help of an HBC armed force. Tragedy followed.</a:t>
            </a:r>
            <a:endParaRPr lang="en-CA" sz="2400" dirty="0"/>
          </a:p>
        </p:txBody>
      </p:sp>
    </p:spTree>
    <p:extLst>
      <p:ext uri="{BB962C8B-B14F-4D97-AF65-F5344CB8AC3E}">
        <p14:creationId xmlns:p14="http://schemas.microsoft.com/office/powerpoint/2010/main" val="2562172520"/>
      </p:ext>
    </p:extLst>
  </p:cSld>
  <p:clrMapOvr>
    <a:masterClrMapping/>
  </p:clrMapOvr>
  <p:timing>
    <p:tnLst>
      <p:par>
        <p:cTn id="1" dur="indefinite" restart="never" nodeType="tmRoot"/>
      </p:par>
    </p:tn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114</TotalTime>
  <Words>985</Words>
  <Application>Microsoft Office PowerPoint</Application>
  <PresentationFormat>Widescreen</PresentationFormat>
  <Paragraphs>66</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Calibri</vt:lpstr>
      <vt:lpstr>Gill Sans MT</vt:lpstr>
      <vt:lpstr>Wingdings 2</vt:lpstr>
      <vt:lpstr>Dividend</vt:lpstr>
      <vt:lpstr>The Metis</vt:lpstr>
      <vt:lpstr>PowerPoint Presentation</vt:lpstr>
      <vt:lpstr>PowerPoint Presentation</vt:lpstr>
      <vt:lpstr>PowerPoint Presentation</vt:lpstr>
      <vt:lpstr>Two Types</vt:lpstr>
      <vt:lpstr>Languages Emerge</vt:lpstr>
      <vt:lpstr>Lord Selkirk and the Pemmican War</vt:lpstr>
      <vt:lpstr>North West Company</vt:lpstr>
      <vt:lpstr>Pemmican or pemmican’t</vt:lpstr>
      <vt:lpstr>Seven Oaks</vt:lpstr>
      <vt:lpstr>The Response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Metis</dc:title>
  <dc:creator>Champion, Andrew    (ASD-W)</dc:creator>
  <cp:lastModifiedBy>Champion, Andrew    (ASD-W)</cp:lastModifiedBy>
  <cp:revision>18</cp:revision>
  <cp:lastPrinted>2017-10-31T11:20:39Z</cp:lastPrinted>
  <dcterms:created xsi:type="dcterms:W3CDTF">2017-10-31T00:02:13Z</dcterms:created>
  <dcterms:modified xsi:type="dcterms:W3CDTF">2017-10-31T11:21:28Z</dcterms:modified>
</cp:coreProperties>
</file>