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9296400" cy="7010400"/>
  <p:embeddedFontLst>
    <p:embeddedFont>
      <p:font typeface="Proxima Nova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3A0744-B8CB-4B66-A9CB-EF7000E9CD70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FB92F6-CD41-4A1B-ADE1-7EF7FF5B7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405dab29e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405dab29e_1_63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405dab29e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405dab29e_1_67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405dab29e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405dab29e_1_7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405dab29e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405dab29e_1_8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405dab29e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405dab29e_1_9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405dab29e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405dab29e_1_10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405dab29e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405dab29e_1_10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405dab29e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405dab29e_1_11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405dab29e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405dab29e_1_117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405dab29e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405dab29e_1_123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405dab29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405dab29e_0_5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405dab29e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405dab29e_1_129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405dab29e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405dab29e_1_13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405dab29e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405dab29e_1_14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405dab29e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405dab29e_1_144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405dab29e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6405dab29e_1_15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05dab29e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405dab29e_1_18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405dab29e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405dab29e_1_190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405dab29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405dab29e_1_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405dab29e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405dab29e_1_1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405dab29e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405dab29e_1_21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405dab29e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405dab29e_1_29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405dab29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405dab29e_1_35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405dab29e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405dab29e_1_48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405dab29e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405dab29e_1_56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C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62D2F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anadianencyclopedia.ca/en/article/corn-law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hecanadianencyclopedia.ca/en/article/john-george-lambton-1st-earl-of-durham" TargetMode="External"/><Relationship Id="rId5" Type="http://schemas.openxmlformats.org/officeDocument/2006/relationships/hyperlink" Target="https://www.thecanadianencyclopedia.ca/en/article/durham-report" TargetMode="External"/><Relationship Id="rId4" Type="http://schemas.openxmlformats.org/officeDocument/2006/relationships/hyperlink" Target="https://www.britannica.com/event/Constitutional-Ac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Towards Confederation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Canadian History 122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Meanwhile in the atlantic colonies…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88600"/>
            <a:ext cx="23241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9271" y="3098134"/>
            <a:ext cx="124060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0100" y="152400"/>
            <a:ext cx="237917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7650" y="2988600"/>
            <a:ext cx="2785387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62972" y="476250"/>
            <a:ext cx="2886075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Nova Scotia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Great Britain is fairly popular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Citizens wanted the same rights as the British, and to disband the colonial elite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1848 Nova Scotia becomes the first responsible government in the British Empire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Many politicians opposed confederation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When the United States became a threat public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opinion begins to shift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218" y="2627525"/>
            <a:ext cx="2375425" cy="201554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/>
          <p:nvPr/>
        </p:nvSpPr>
        <p:spPr>
          <a:xfrm>
            <a:off x="0" y="4994775"/>
            <a:ext cx="9144000" cy="148800"/>
          </a:xfrm>
          <a:prstGeom prst="rect">
            <a:avLst/>
          </a:prstGeom>
          <a:solidFill>
            <a:srgbClr val="62D2F2"/>
          </a:solidFill>
          <a:ln w="9525" cap="flat" cmpd="sng">
            <a:solidFill>
              <a:srgbClr val="62D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Brunswick</a:t>
            </a: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Similar controversies as in Nova Scotia regarding executive council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Misuse of crown lands and timber rights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Elected assembly gains jurisdiction over crown lands in 1837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 railway is proposed, but unclear if it will connect NB to the Canadian colonies or to the 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Fenians (Irish Canadians who believed attacking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British in Canada would end British rule in Ireland)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threaten invasion in 1866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>
            <a:off x="0" y="4994775"/>
            <a:ext cx="9144000" cy="148800"/>
          </a:xfrm>
          <a:prstGeom prst="rect">
            <a:avLst/>
          </a:prstGeom>
          <a:solidFill>
            <a:srgbClr val="62D2F2"/>
          </a:solidFill>
          <a:ln w="9525" cap="flat" cmpd="sng">
            <a:solidFill>
              <a:srgbClr val="62D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3475" y="2951525"/>
            <a:ext cx="2518500" cy="194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Prince Edward Island</a:t>
            </a: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Most significant problem is absentee landlords (landlords who live elsewhere charging rent to the farmers who have always lived and worked on the land)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May of 1864 farmers are urged to stop paying rent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Mobs begin meeting rent collectors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Idea of confederation sounds promising as it may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solve this problem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0" y="4994775"/>
            <a:ext cx="9144000" cy="148800"/>
          </a:xfrm>
          <a:prstGeom prst="rect">
            <a:avLst/>
          </a:prstGeom>
          <a:solidFill>
            <a:srgbClr val="62D2F2"/>
          </a:solidFill>
          <a:ln w="9525" cap="flat" cmpd="sng">
            <a:solidFill>
              <a:srgbClr val="62D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350" y="2416900"/>
            <a:ext cx="1846346" cy="23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Newfoundland </a:t>
            </a:r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Mostly fishing industries and little agriculture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Fairly ignored by Britain comparatively, they had no resident govenor until 1825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Granted election rights in 1832 (first election was held in 1834)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Became full British North American colony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(and gained responsible government) in 1855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Therefore not particularly interested in yet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more changes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4" name="Google Shape;164;p26"/>
          <p:cNvSpPr/>
          <p:nvPr/>
        </p:nvSpPr>
        <p:spPr>
          <a:xfrm>
            <a:off x="0" y="4994775"/>
            <a:ext cx="9144000" cy="148800"/>
          </a:xfrm>
          <a:prstGeom prst="rect">
            <a:avLst/>
          </a:prstGeom>
          <a:solidFill>
            <a:srgbClr val="62D2F2"/>
          </a:solidFill>
          <a:ln w="9525" cap="flat" cmpd="sng">
            <a:solidFill>
              <a:srgbClr val="62D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0875" y="2817200"/>
            <a:ext cx="2107024" cy="205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1609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Confederation</a:t>
            </a:r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50" y="350700"/>
            <a:ext cx="3491200" cy="18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752" y="3465405"/>
            <a:ext cx="3961825" cy="147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4975" y="350700"/>
            <a:ext cx="34290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4275" y="2962202"/>
            <a:ext cx="2939700" cy="19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Charlottetown Conference, summer 1864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" sz="2200">
                <a:solidFill>
                  <a:srgbClr val="000000"/>
                </a:solidFill>
              </a:rPr>
              <a:t>Arthur Gordon of NS wants to discuss unification of Atlantic colonies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" sz="2200">
                <a:solidFill>
                  <a:srgbClr val="000000"/>
                </a:solidFill>
              </a:rPr>
              <a:t>Premiers as well as opposition leaders were invited, although Newfoundland refused to send anyone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" sz="2200">
                <a:solidFill>
                  <a:srgbClr val="000000"/>
                </a:solidFill>
              </a:rPr>
              <a:t>Delegates from Canada East and West </a:t>
            </a:r>
            <a:endParaRPr sz="22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also attended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-"/>
            </a:pPr>
            <a:r>
              <a:rPr lang="en" sz="2200">
                <a:solidFill>
                  <a:srgbClr val="000000"/>
                </a:solidFill>
              </a:rPr>
              <a:t>Cartier, Macdonald and Brown gave </a:t>
            </a:r>
            <a:endParaRPr sz="22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strong arguments for unification</a:t>
            </a:r>
            <a:endParaRPr sz="2200"/>
          </a:p>
        </p:txBody>
      </p:sp>
      <p:sp>
        <p:nvSpPr>
          <p:cNvPr id="181" name="Google Shape;181;p28"/>
          <p:cNvSpPr/>
          <p:nvPr/>
        </p:nvSpPr>
        <p:spPr>
          <a:xfrm>
            <a:off x="-24800" y="5031950"/>
            <a:ext cx="9168900" cy="11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9288" y="2797225"/>
            <a:ext cx="258127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Proposal</a:t>
            </a: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Central government assumes debt of the provinces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Government would send annual per capita subsidies to the provinces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Federal system, which means division of powers between levels of government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Continental railway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No details were official, but from now on confederation is seen as a possibility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-24800" y="5031950"/>
            <a:ext cx="9168900" cy="11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350" y="2571750"/>
            <a:ext cx="32385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Québec Conference, October 1864</a:t>
            </a:r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33 delegates attended (Newfoundland now included)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American Civil war has Canadians on edge, Americans were threatening Canada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Wrote a constitution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-24800" y="5031950"/>
            <a:ext cx="9168900" cy="11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654" y="2697500"/>
            <a:ext cx="3848957" cy="21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Constitution</a:t>
            </a:r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Keep ties with Britain and Britain’s constitution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It would be a federation (multiple levels of government)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There would be a House of Commons and a Senate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No buying out PEI’s absentee landlords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NB and NS were worried about being absorbed by the larger provinces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Everyone is very proud of not having a revolution. This wasn’t about ‘inalienable rights’ of enlightenment. Focused on material progress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-24800" y="5031950"/>
            <a:ext cx="9168900" cy="11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0463" y="368363"/>
            <a:ext cx="170497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288975" y="526350"/>
            <a:ext cx="23052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Lord Durham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577" y="0"/>
            <a:ext cx="3974358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Challenges</a:t>
            </a: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Delegates didn’t legally represent their provinces so no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official decisions could be made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Two options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letting the electorat vote (only NB did this)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Have provincial legislatures decide (everyone else)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After 6 months only the colony of Canada East and West had officially agreed (controversial)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13" name="Google Shape;213;p32"/>
          <p:cNvSpPr/>
          <p:nvPr/>
        </p:nvSpPr>
        <p:spPr>
          <a:xfrm>
            <a:off x="-24800" y="5031950"/>
            <a:ext cx="9168900" cy="11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373" y="341323"/>
            <a:ext cx="1718275" cy="1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510450" y="644475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why did it happen?</a:t>
            </a:r>
            <a:endParaRPr/>
          </a:p>
        </p:txBody>
      </p:sp>
      <p:sp>
        <p:nvSpPr>
          <p:cNvPr id="220" name="Google Shape;220;p33"/>
          <p:cNvSpPr txBox="1"/>
          <p:nvPr/>
        </p:nvSpPr>
        <p:spPr>
          <a:xfrm>
            <a:off x="656875" y="1722775"/>
            <a:ext cx="7709100" cy="30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Char char="-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Britain passed legislation to implement the constitution more efficiently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Char char="-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 lack of US reciprocity and fear of Fenian raiders lead to shift in NB’s position (June 1866)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Char char="-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NS came to the same decision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Char char="-"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PEI didn’t approve it, because the lack of 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help with the absentee landlord problem</a:t>
            </a:r>
            <a:endParaRPr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1" name="Google Shape;2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3750" y="435350"/>
            <a:ext cx="28575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3238" y="3015750"/>
            <a:ext cx="27527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/>
        </p:nvSpPr>
        <p:spPr>
          <a:xfrm>
            <a:off x="842800" y="2274300"/>
            <a:ext cx="72009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Show Time</a:t>
            </a:r>
            <a:endParaRPr sz="3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8" name="Google Shape;22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250" y="152400"/>
            <a:ext cx="2724150" cy="186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038262" cy="18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989" y="2935875"/>
            <a:ext cx="3163661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5350" y="3034800"/>
            <a:ext cx="1686913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London, November 1866</a:t>
            </a:r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Delegates from Canada East, West, NS and NB went to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London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Presented their constitution (British North America Act)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to British government for approval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Queen Victoria signed the Act into law March 29 1867, date of proclamation would be July 1 of the same year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John A Macdonald would be Prime Minister, and Ottawa was declared the new capital</a:t>
            </a:r>
            <a:endParaRPr/>
          </a:p>
        </p:txBody>
      </p:sp>
      <p:sp>
        <p:nvSpPr>
          <p:cNvPr id="238" name="Google Shape;238;p35"/>
          <p:cNvSpPr/>
          <p:nvPr/>
        </p:nvSpPr>
        <p:spPr>
          <a:xfrm>
            <a:off x="-24800" y="5019550"/>
            <a:ext cx="9168900" cy="1239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5000" y="3777525"/>
            <a:ext cx="2057500" cy="11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2013" y="-12"/>
            <a:ext cx="180022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important notes</a:t>
            </a:r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Federal government was given more responsibilities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than provincial governments, but provinces could control property and civil rights and language and religion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No ‘mothers of confederation’, women weren’t considered persons under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law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No indigenous representatives were present at the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Charlottetown or Quebec conferences, and they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weren’t mentioned in any confederation related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documents</a:t>
            </a:r>
            <a:endParaRPr/>
          </a:p>
        </p:txBody>
      </p:sp>
      <p:sp>
        <p:nvSpPr>
          <p:cNvPr id="247" name="Google Shape;247;p36"/>
          <p:cNvSpPr/>
          <p:nvPr/>
        </p:nvSpPr>
        <p:spPr>
          <a:xfrm>
            <a:off x="-12400" y="5007175"/>
            <a:ext cx="9156300" cy="1362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4288" y="31166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4300" y="301325"/>
            <a:ext cx="2293001" cy="15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490250" y="328750"/>
            <a:ext cx="8168700" cy="10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Questions</a:t>
            </a:r>
            <a:endParaRPr/>
          </a:p>
        </p:txBody>
      </p:sp>
      <p:sp>
        <p:nvSpPr>
          <p:cNvPr id="255" name="Google Shape;255;p37"/>
          <p:cNvSpPr txBox="1"/>
          <p:nvPr/>
        </p:nvSpPr>
        <p:spPr>
          <a:xfrm>
            <a:off x="535100" y="1472975"/>
            <a:ext cx="8079000" cy="25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In what ways was cooperation between the French and English in Canada East and West necessary? Between Canada and the Atlantic colonies? Is this cooperation still relevant today?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Was Canadian confederation an inevitability?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Compared to the French and American revolutions, this change was based less on ideals and rather on “material progress”. What does this mean for Canadian Identity?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-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How might our nation be different if women and indigenous populations had been included in confederation?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Canada, McGraw-Hill Ryerson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155CC"/>
                </a:solidFill>
                <a:hlinkClick r:id="rId3"/>
              </a:rPr>
              <a:t>https://www.thecanadianencyclopedia.ca/en/article/corn-laws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155CC"/>
                </a:solidFill>
                <a:hlinkClick r:id="rId4"/>
              </a:rPr>
              <a:t>https://www.britannica.com/event/Constitutional-Act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155CC"/>
                </a:solidFill>
                <a:hlinkClick r:id="rId5"/>
              </a:rPr>
              <a:t>https://www.thecanadianencyclopedia.ca/en/article/durham-report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155CC"/>
                </a:solidFill>
                <a:hlinkClick r:id="rId6"/>
              </a:rPr>
              <a:t>https://www.thecanadianencyclopedia.ca/en/article/john-george-lambton-1st-earl-of-durham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Lord Durham and His Report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He was a British politician who came to Canada in 1838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Was appointed governor general of British North America in May 1838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Made decisions outside his jurisdiction and resigned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BUT he did write a </a:t>
            </a:r>
            <a:r>
              <a:rPr lang="en">
                <a:solidFill>
                  <a:srgbClr val="980000"/>
                </a:solidFill>
              </a:rPr>
              <a:t>significant report</a:t>
            </a:r>
            <a:endParaRPr>
              <a:solidFill>
                <a:srgbClr val="98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This report outlined the 2 main problems in British North America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- Friction between the democratically elected and British appointed branches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	- Conflict between French and English Canadians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 Proposed unification of Upper and Lower Canada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- Wanted French Canadians assimilated into English Canada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719" y="93088"/>
            <a:ext cx="1960726" cy="127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7326" y="3362851"/>
            <a:ext cx="1322726" cy="140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4726" y="3315952"/>
            <a:ext cx="1054923" cy="149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societal factors in this time period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Corn Laws Repealed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Corn Laws were British policies that gave colonies preferential trade rates for corn 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Corn = cereal crops at this time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Repealed in 1840 to the detriment of Canadian exports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societal factors in this time period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Reciprocity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Trade with the United States increases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Reciprocity is suggested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Reciprocity = freer trade across borders and increased trade privileges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societal factors in this time period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Railways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$100 million invested in railways between 1852-1867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Grand Trunk was the largest, with 2055km of track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 of Union 1841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Upper and lower Canada joined into one colony (Canada East and West)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quite unpopular amongst citizens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English were afraid of French and their power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French were rightfully upset at being assimilated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Elections in the legislative assembly were often split, meaning nothing could get done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001" y="2850125"/>
            <a:ext cx="1048325" cy="19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650" y="2942413"/>
            <a:ext cx="2325425" cy="173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6872" y="2850125"/>
            <a:ext cx="2325430" cy="192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273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East-West Coalition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0409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Louis-Hyppolyte LaFontaine, a French Canadian, elected in North York (in Canada West)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Robert Baldwin, Englishman, elected in Rimouski (in francophone Canada East)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4832400" y="10409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The two men decide to form a coalition (1842), fighting for responsible government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1848 form responsible government. Appointed executive council now required support of elected legislature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Some conservatives are angered by the loss of the oligarchy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1800">
                <a:solidFill>
                  <a:srgbClr val="000000"/>
                </a:solidFill>
              </a:rPr>
              <a:t>Montreal parliament burned down in a riot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149" y="1453387"/>
            <a:ext cx="1024150" cy="12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5150" y="3358775"/>
            <a:ext cx="1024151" cy="1485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/>
          <p:nvPr/>
        </p:nvSpPr>
        <p:spPr>
          <a:xfrm>
            <a:off x="0" y="5030675"/>
            <a:ext cx="9144000" cy="1128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Macdonald-Cartier Coalition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American Civil War breaks out, everyone is worried about invasion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George-Étienne Cartier, French Canadian lawyer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John A Macdonald, Scottish immigrant and lawyer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Two men form coalition, both dream of transcontinental railway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Main enemy of this coalition was George Brown, publisher of the Globe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Brown caused many disagreements, but in actuality all three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men were reformists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The three form new coalition after hearing Britain may allow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 union of all British North American colonies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4594" y="327400"/>
            <a:ext cx="1519225" cy="1971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5353" y="2825850"/>
            <a:ext cx="1676250" cy="21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1137</Words>
  <Application>Microsoft Office PowerPoint</Application>
  <PresentationFormat>On-screen Show (16:9)</PresentationFormat>
  <Paragraphs>181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Proxima Nova</vt:lpstr>
      <vt:lpstr>Spearmint</vt:lpstr>
      <vt:lpstr>Towards Confederation</vt:lpstr>
      <vt:lpstr>Lord Durham</vt:lpstr>
      <vt:lpstr>Lord Durham and His Report</vt:lpstr>
      <vt:lpstr>Other societal factors in this time period</vt:lpstr>
      <vt:lpstr>Other societal factors in this time period</vt:lpstr>
      <vt:lpstr>Other societal factors in this time period</vt:lpstr>
      <vt:lpstr>Act of Union 1841</vt:lpstr>
      <vt:lpstr>The First East-West Coalition</vt:lpstr>
      <vt:lpstr>Macdonald-Cartier Coalition</vt:lpstr>
      <vt:lpstr>Meanwhile in the atlantic colonies…</vt:lpstr>
      <vt:lpstr>Nova Scotia</vt:lpstr>
      <vt:lpstr>New Brunswick</vt:lpstr>
      <vt:lpstr>Prince Edward Island</vt:lpstr>
      <vt:lpstr>Newfoundland </vt:lpstr>
      <vt:lpstr>Confederation</vt:lpstr>
      <vt:lpstr>Charlottetown Conference, summer 1864</vt:lpstr>
      <vt:lpstr>The Proposal</vt:lpstr>
      <vt:lpstr>Québec Conference, October 1864</vt:lpstr>
      <vt:lpstr>The Constitution</vt:lpstr>
      <vt:lpstr>The Challenges</vt:lpstr>
      <vt:lpstr>So why did it happen?</vt:lpstr>
      <vt:lpstr>PowerPoint Presentation</vt:lpstr>
      <vt:lpstr>London, November 1866</vt:lpstr>
      <vt:lpstr>Other important notes</vt:lpstr>
      <vt:lpstr>Discussion Questions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Confederation</dc:title>
  <dc:creator>Champion, Andrew    (ASD-W)</dc:creator>
  <cp:lastModifiedBy>Champion, Andrew    (ASD-W)</cp:lastModifiedBy>
  <cp:revision>2</cp:revision>
  <cp:lastPrinted>2019-10-23T13:01:30Z</cp:lastPrinted>
  <dcterms:modified xsi:type="dcterms:W3CDTF">2019-10-23T14:25:51Z</dcterms:modified>
</cp:coreProperties>
</file>